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72" r:id="rId4"/>
    <p:sldMasterId id="2147493517" r:id="rId5"/>
    <p:sldMasterId id="2147493521" r:id="rId6"/>
    <p:sldMasterId id="2147493526" r:id="rId7"/>
  </p:sldMasterIdLst>
  <p:notesMasterIdLst>
    <p:notesMasterId r:id="rId17"/>
  </p:notesMasterIdLst>
  <p:handoutMasterIdLst>
    <p:handoutMasterId r:id="rId18"/>
  </p:handoutMasterIdLst>
  <p:sldIdLst>
    <p:sldId id="458" r:id="rId8"/>
    <p:sldId id="563" r:id="rId9"/>
    <p:sldId id="572" r:id="rId10"/>
    <p:sldId id="565" r:id="rId11"/>
    <p:sldId id="568" r:id="rId12"/>
    <p:sldId id="566" r:id="rId13"/>
    <p:sldId id="569" r:id="rId14"/>
    <p:sldId id="567" r:id="rId15"/>
    <p:sldId id="570"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9FDF"/>
    <a:srgbClr val="F2A908"/>
    <a:srgbClr val="ABFFD1"/>
    <a:srgbClr val="F94239"/>
    <a:srgbClr val="FF9966"/>
    <a:srgbClr val="0099CC"/>
    <a:srgbClr val="FF3300"/>
    <a:srgbClr val="FFCC99"/>
    <a:srgbClr val="C9FF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3800" autoAdjust="0"/>
  </p:normalViewPr>
  <p:slideViewPr>
    <p:cSldViewPr snapToGrid="0" snapToObjects="1">
      <p:cViewPr varScale="1">
        <p:scale>
          <a:sx n="152" d="100"/>
          <a:sy n="152" d="100"/>
        </p:scale>
        <p:origin x="702" y="132"/>
      </p:cViewPr>
      <p:guideLst/>
    </p:cSldViewPr>
  </p:slideViewPr>
  <p:notesTextViewPr>
    <p:cViewPr>
      <p:scale>
        <a:sx n="3" d="2"/>
        <a:sy n="3" d="2"/>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Homicide - 12 Month Rolling Rates Per 1000 Residents</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Homicide!$B$2</c:f>
              <c:strCache>
                <c:ptCount val="1"/>
                <c:pt idx="0">
                  <c:v>A&amp;S</c:v>
                </c:pt>
              </c:strCache>
            </c:strRef>
          </c:tx>
          <c:spPr>
            <a:ln w="28575" cap="rnd">
              <a:solidFill>
                <a:srgbClr val="FF0000"/>
              </a:solidFill>
              <a:round/>
            </a:ln>
            <a:effectLst/>
          </c:spPr>
          <c:marker>
            <c:symbol val="none"/>
          </c:marker>
          <c:cat>
            <c:numRef>
              <c:f>Homicide!$C$1:$BS$1</c:f>
              <c:numCache>
                <c:formatCode>mmm\ yy</c:formatCode>
                <c:ptCount val="69"/>
                <c:pt idx="0">
                  <c:v>42339</c:v>
                </c:pt>
                <c:pt idx="1">
                  <c:v>42370</c:v>
                </c:pt>
                <c:pt idx="2">
                  <c:v>42401</c:v>
                </c:pt>
                <c:pt idx="3">
                  <c:v>42430</c:v>
                </c:pt>
                <c:pt idx="4">
                  <c:v>42461</c:v>
                </c:pt>
                <c:pt idx="5">
                  <c:v>42491</c:v>
                </c:pt>
                <c:pt idx="6">
                  <c:v>42522</c:v>
                </c:pt>
                <c:pt idx="7">
                  <c:v>42552</c:v>
                </c:pt>
                <c:pt idx="8">
                  <c:v>42583</c:v>
                </c:pt>
                <c:pt idx="9">
                  <c:v>42614</c:v>
                </c:pt>
                <c:pt idx="10">
                  <c:v>42644</c:v>
                </c:pt>
                <c:pt idx="11">
                  <c:v>42675</c:v>
                </c:pt>
                <c:pt idx="12">
                  <c:v>42705</c:v>
                </c:pt>
                <c:pt idx="13">
                  <c:v>42736</c:v>
                </c:pt>
                <c:pt idx="14">
                  <c:v>42767</c:v>
                </c:pt>
                <c:pt idx="15">
                  <c:v>42795</c:v>
                </c:pt>
                <c:pt idx="16">
                  <c:v>42826</c:v>
                </c:pt>
                <c:pt idx="17">
                  <c:v>42856</c:v>
                </c:pt>
                <c:pt idx="18">
                  <c:v>42887</c:v>
                </c:pt>
                <c:pt idx="19">
                  <c:v>42917</c:v>
                </c:pt>
                <c:pt idx="20">
                  <c:v>42948</c:v>
                </c:pt>
                <c:pt idx="21">
                  <c:v>42979</c:v>
                </c:pt>
                <c:pt idx="22">
                  <c:v>43009</c:v>
                </c:pt>
                <c:pt idx="23">
                  <c:v>43040</c:v>
                </c:pt>
                <c:pt idx="24">
                  <c:v>43070</c:v>
                </c:pt>
                <c:pt idx="25">
                  <c:v>43101</c:v>
                </c:pt>
                <c:pt idx="26">
                  <c:v>43132</c:v>
                </c:pt>
                <c:pt idx="27">
                  <c:v>43160</c:v>
                </c:pt>
                <c:pt idx="28">
                  <c:v>43191</c:v>
                </c:pt>
                <c:pt idx="29">
                  <c:v>43221</c:v>
                </c:pt>
                <c:pt idx="30">
                  <c:v>43252</c:v>
                </c:pt>
                <c:pt idx="31">
                  <c:v>43282</c:v>
                </c:pt>
                <c:pt idx="32">
                  <c:v>43313</c:v>
                </c:pt>
                <c:pt idx="33">
                  <c:v>43344</c:v>
                </c:pt>
                <c:pt idx="34">
                  <c:v>43374</c:v>
                </c:pt>
                <c:pt idx="35">
                  <c:v>43405</c:v>
                </c:pt>
                <c:pt idx="36">
                  <c:v>43435</c:v>
                </c:pt>
                <c:pt idx="37">
                  <c:v>43466</c:v>
                </c:pt>
                <c:pt idx="38">
                  <c:v>43497</c:v>
                </c:pt>
                <c:pt idx="39">
                  <c:v>43525</c:v>
                </c:pt>
                <c:pt idx="40">
                  <c:v>43556</c:v>
                </c:pt>
                <c:pt idx="41">
                  <c:v>43586</c:v>
                </c:pt>
                <c:pt idx="42">
                  <c:v>43617</c:v>
                </c:pt>
                <c:pt idx="43">
                  <c:v>43647</c:v>
                </c:pt>
                <c:pt idx="44">
                  <c:v>43678</c:v>
                </c:pt>
                <c:pt idx="45">
                  <c:v>43709</c:v>
                </c:pt>
                <c:pt idx="46">
                  <c:v>43739</c:v>
                </c:pt>
                <c:pt idx="47">
                  <c:v>43770</c:v>
                </c:pt>
                <c:pt idx="48">
                  <c:v>43800</c:v>
                </c:pt>
                <c:pt idx="49">
                  <c:v>43831</c:v>
                </c:pt>
                <c:pt idx="50">
                  <c:v>43862</c:v>
                </c:pt>
                <c:pt idx="51">
                  <c:v>43891</c:v>
                </c:pt>
                <c:pt idx="52">
                  <c:v>43922</c:v>
                </c:pt>
                <c:pt idx="53">
                  <c:v>43952</c:v>
                </c:pt>
                <c:pt idx="54">
                  <c:v>43983</c:v>
                </c:pt>
                <c:pt idx="55">
                  <c:v>44013</c:v>
                </c:pt>
                <c:pt idx="56">
                  <c:v>44044</c:v>
                </c:pt>
                <c:pt idx="57">
                  <c:v>44075</c:v>
                </c:pt>
                <c:pt idx="58">
                  <c:v>44105</c:v>
                </c:pt>
                <c:pt idx="59">
                  <c:v>44136</c:v>
                </c:pt>
                <c:pt idx="60">
                  <c:v>44166</c:v>
                </c:pt>
                <c:pt idx="61">
                  <c:v>44197</c:v>
                </c:pt>
                <c:pt idx="62">
                  <c:v>44228</c:v>
                </c:pt>
                <c:pt idx="63">
                  <c:v>44256</c:v>
                </c:pt>
                <c:pt idx="64">
                  <c:v>44287</c:v>
                </c:pt>
                <c:pt idx="65">
                  <c:v>44317</c:v>
                </c:pt>
                <c:pt idx="66">
                  <c:v>44348</c:v>
                </c:pt>
                <c:pt idx="67">
                  <c:v>44378</c:v>
                </c:pt>
                <c:pt idx="68">
                  <c:v>44409</c:v>
                </c:pt>
              </c:numCache>
            </c:numRef>
          </c:cat>
          <c:val>
            <c:numRef>
              <c:f>Homicide!$C$2:$BS$2</c:f>
              <c:numCache>
                <c:formatCode>General</c:formatCode>
                <c:ptCount val="69"/>
                <c:pt idx="0">
                  <c:v>5.7821382809934178E-3</c:v>
                </c:pt>
                <c:pt idx="1">
                  <c:v>5.2039244528940759E-3</c:v>
                </c:pt>
                <c:pt idx="2">
                  <c:v>5.2039244528940759E-3</c:v>
                </c:pt>
                <c:pt idx="3">
                  <c:v>4.0474967966953922E-3</c:v>
                </c:pt>
                <c:pt idx="4">
                  <c:v>4.0474967966953922E-3</c:v>
                </c:pt>
                <c:pt idx="5">
                  <c:v>4.0474967966953922E-3</c:v>
                </c:pt>
                <c:pt idx="6">
                  <c:v>4.6257106247947341E-3</c:v>
                </c:pt>
                <c:pt idx="7">
                  <c:v>4.0474967966953922E-3</c:v>
                </c:pt>
                <c:pt idx="8">
                  <c:v>4.0474967966953922E-3</c:v>
                </c:pt>
                <c:pt idx="9">
                  <c:v>4.0474967966953922E-3</c:v>
                </c:pt>
                <c:pt idx="10">
                  <c:v>2.8910691404967089E-3</c:v>
                </c:pt>
                <c:pt idx="11">
                  <c:v>3.4692829685960508E-3</c:v>
                </c:pt>
                <c:pt idx="12">
                  <c:v>4.0474967966953922E-3</c:v>
                </c:pt>
                <c:pt idx="13">
                  <c:v>5.2039244528940759E-3</c:v>
                </c:pt>
                <c:pt idx="14">
                  <c:v>5.7821382809934178E-3</c:v>
                </c:pt>
                <c:pt idx="15">
                  <c:v>5.7821382809934178E-3</c:v>
                </c:pt>
                <c:pt idx="16">
                  <c:v>5.7821382809934178E-3</c:v>
                </c:pt>
                <c:pt idx="17">
                  <c:v>5.2039244528940759E-3</c:v>
                </c:pt>
                <c:pt idx="18">
                  <c:v>5.7821382809934178E-3</c:v>
                </c:pt>
                <c:pt idx="19">
                  <c:v>5.7821382809934178E-3</c:v>
                </c:pt>
                <c:pt idx="20">
                  <c:v>6.9385659371921015E-3</c:v>
                </c:pt>
                <c:pt idx="21">
                  <c:v>7.5167797652914434E-3</c:v>
                </c:pt>
                <c:pt idx="22">
                  <c:v>7.5167797652914434E-3</c:v>
                </c:pt>
                <c:pt idx="23">
                  <c:v>9.2514212495894681E-3</c:v>
                </c:pt>
                <c:pt idx="24">
                  <c:v>9.2514212495894681E-3</c:v>
                </c:pt>
                <c:pt idx="25">
                  <c:v>9.82963507768881E-3</c:v>
                </c:pt>
                <c:pt idx="26">
                  <c:v>9.2514212495894681E-3</c:v>
                </c:pt>
                <c:pt idx="27">
                  <c:v>9.2514212495894681E-3</c:v>
                </c:pt>
                <c:pt idx="28">
                  <c:v>9.82963507768881E-3</c:v>
                </c:pt>
                <c:pt idx="29">
                  <c:v>9.82963507768881E-3</c:v>
                </c:pt>
                <c:pt idx="30">
                  <c:v>1.0407848905788152E-2</c:v>
                </c:pt>
                <c:pt idx="31">
                  <c:v>1.0407848905788152E-2</c:v>
                </c:pt>
                <c:pt idx="32">
                  <c:v>9.82963507768881E-3</c:v>
                </c:pt>
                <c:pt idx="33">
                  <c:v>9.2514212495894681E-3</c:v>
                </c:pt>
                <c:pt idx="34">
                  <c:v>1.0986062733887494E-2</c:v>
                </c:pt>
                <c:pt idx="35">
                  <c:v>1.0407848905788152E-2</c:v>
                </c:pt>
                <c:pt idx="36">
                  <c:v>9.82963507768881E-3</c:v>
                </c:pt>
                <c:pt idx="37">
                  <c:v>8.6732074214901263E-3</c:v>
                </c:pt>
                <c:pt idx="38">
                  <c:v>8.6732074214901263E-3</c:v>
                </c:pt>
                <c:pt idx="39">
                  <c:v>9.82963507768881E-3</c:v>
                </c:pt>
                <c:pt idx="40">
                  <c:v>9.82963507768881E-3</c:v>
                </c:pt>
                <c:pt idx="41">
                  <c:v>9.82963507768881E-3</c:v>
                </c:pt>
                <c:pt idx="42">
                  <c:v>9.2514212495894681E-3</c:v>
                </c:pt>
                <c:pt idx="43">
                  <c:v>1.0407848905788152E-2</c:v>
                </c:pt>
                <c:pt idx="44">
                  <c:v>9.82963507768881E-3</c:v>
                </c:pt>
                <c:pt idx="45">
                  <c:v>9.82963507768881E-3</c:v>
                </c:pt>
                <c:pt idx="46">
                  <c:v>9.2514212495894681E-3</c:v>
                </c:pt>
                <c:pt idx="47">
                  <c:v>8.6732074214901263E-3</c:v>
                </c:pt>
                <c:pt idx="48">
                  <c:v>9.2514212495894681E-3</c:v>
                </c:pt>
                <c:pt idx="49">
                  <c:v>9.2514212495894681E-3</c:v>
                </c:pt>
                <c:pt idx="50">
                  <c:v>9.2514212495894681E-3</c:v>
                </c:pt>
                <c:pt idx="51">
                  <c:v>8.6732074214901263E-3</c:v>
                </c:pt>
                <c:pt idx="52">
                  <c:v>8.0949935933907844E-3</c:v>
                </c:pt>
                <c:pt idx="53">
                  <c:v>8.0949935933907844E-3</c:v>
                </c:pt>
                <c:pt idx="54">
                  <c:v>8.0949935933907844E-3</c:v>
                </c:pt>
                <c:pt idx="55">
                  <c:v>6.9385659371921015E-3</c:v>
                </c:pt>
                <c:pt idx="56">
                  <c:v>7.5167797652914434E-3</c:v>
                </c:pt>
                <c:pt idx="57">
                  <c:v>7.5167797652914434E-3</c:v>
                </c:pt>
                <c:pt idx="58">
                  <c:v>7.5167797652914434E-3</c:v>
                </c:pt>
                <c:pt idx="59">
                  <c:v>6.3603521090927597E-3</c:v>
                </c:pt>
                <c:pt idx="60">
                  <c:v>6.3603521090927597E-3</c:v>
                </c:pt>
                <c:pt idx="61">
                  <c:v>6.3603521090927597E-3</c:v>
                </c:pt>
                <c:pt idx="62">
                  <c:v>6.9385659371921015E-3</c:v>
                </c:pt>
                <c:pt idx="63">
                  <c:v>6.3603521090927597E-3</c:v>
                </c:pt>
                <c:pt idx="64">
                  <c:v>6.9385659371921015E-3</c:v>
                </c:pt>
                <c:pt idx="65">
                  <c:v>7.5167797652914434E-3</c:v>
                </c:pt>
                <c:pt idx="66">
                  <c:v>6.3603521090927597E-3</c:v>
                </c:pt>
                <c:pt idx="67">
                  <c:v>6.3603521090927597E-3</c:v>
                </c:pt>
                <c:pt idx="68">
                  <c:v>5.7821382809934178E-3</c:v>
                </c:pt>
              </c:numCache>
            </c:numRef>
          </c:val>
          <c:smooth val="0"/>
          <c:extLst>
            <c:ext xmlns:c16="http://schemas.microsoft.com/office/drawing/2014/chart" uri="{C3380CC4-5D6E-409C-BE32-E72D297353CC}">
              <c16:uniqueId val="{00000000-4F05-4A0D-90C7-C251E18FE696}"/>
            </c:ext>
          </c:extLst>
        </c:ser>
        <c:ser>
          <c:idx val="1"/>
          <c:order val="1"/>
          <c:tx>
            <c:strRef>
              <c:f>Homicide!$B$3</c:f>
              <c:strCache>
                <c:ptCount val="1"/>
                <c:pt idx="0">
                  <c:v>MSG</c:v>
                </c:pt>
              </c:strCache>
            </c:strRef>
          </c:tx>
          <c:spPr>
            <a:ln w="28575" cap="rnd">
              <a:solidFill>
                <a:schemeClr val="accent1"/>
              </a:solidFill>
              <a:round/>
            </a:ln>
            <a:effectLst/>
          </c:spPr>
          <c:marker>
            <c:symbol val="none"/>
          </c:marker>
          <c:cat>
            <c:numRef>
              <c:f>Homicide!$C$1:$BS$1</c:f>
              <c:numCache>
                <c:formatCode>mmm\ yy</c:formatCode>
                <c:ptCount val="69"/>
                <c:pt idx="0">
                  <c:v>42339</c:v>
                </c:pt>
                <c:pt idx="1">
                  <c:v>42370</c:v>
                </c:pt>
                <c:pt idx="2">
                  <c:v>42401</c:v>
                </c:pt>
                <c:pt idx="3">
                  <c:v>42430</c:v>
                </c:pt>
                <c:pt idx="4">
                  <c:v>42461</c:v>
                </c:pt>
                <c:pt idx="5">
                  <c:v>42491</c:v>
                </c:pt>
                <c:pt idx="6">
                  <c:v>42522</c:v>
                </c:pt>
                <c:pt idx="7">
                  <c:v>42552</c:v>
                </c:pt>
                <c:pt idx="8">
                  <c:v>42583</c:v>
                </c:pt>
                <c:pt idx="9">
                  <c:v>42614</c:v>
                </c:pt>
                <c:pt idx="10">
                  <c:v>42644</c:v>
                </c:pt>
                <c:pt idx="11">
                  <c:v>42675</c:v>
                </c:pt>
                <c:pt idx="12">
                  <c:v>42705</c:v>
                </c:pt>
                <c:pt idx="13">
                  <c:v>42736</c:v>
                </c:pt>
                <c:pt idx="14">
                  <c:v>42767</c:v>
                </c:pt>
                <c:pt idx="15">
                  <c:v>42795</c:v>
                </c:pt>
                <c:pt idx="16">
                  <c:v>42826</c:v>
                </c:pt>
                <c:pt idx="17">
                  <c:v>42856</c:v>
                </c:pt>
                <c:pt idx="18">
                  <c:v>42887</c:v>
                </c:pt>
                <c:pt idx="19">
                  <c:v>42917</c:v>
                </c:pt>
                <c:pt idx="20">
                  <c:v>42948</c:v>
                </c:pt>
                <c:pt idx="21">
                  <c:v>42979</c:v>
                </c:pt>
                <c:pt idx="22">
                  <c:v>43009</c:v>
                </c:pt>
                <c:pt idx="23">
                  <c:v>43040</c:v>
                </c:pt>
                <c:pt idx="24">
                  <c:v>43070</c:v>
                </c:pt>
                <c:pt idx="25">
                  <c:v>43101</c:v>
                </c:pt>
                <c:pt idx="26">
                  <c:v>43132</c:v>
                </c:pt>
                <c:pt idx="27">
                  <c:v>43160</c:v>
                </c:pt>
                <c:pt idx="28">
                  <c:v>43191</c:v>
                </c:pt>
                <c:pt idx="29">
                  <c:v>43221</c:v>
                </c:pt>
                <c:pt idx="30">
                  <c:v>43252</c:v>
                </c:pt>
                <c:pt idx="31">
                  <c:v>43282</c:v>
                </c:pt>
                <c:pt idx="32">
                  <c:v>43313</c:v>
                </c:pt>
                <c:pt idx="33">
                  <c:v>43344</c:v>
                </c:pt>
                <c:pt idx="34">
                  <c:v>43374</c:v>
                </c:pt>
                <c:pt idx="35">
                  <c:v>43405</c:v>
                </c:pt>
                <c:pt idx="36">
                  <c:v>43435</c:v>
                </c:pt>
                <c:pt idx="37">
                  <c:v>43466</c:v>
                </c:pt>
                <c:pt idx="38">
                  <c:v>43497</c:v>
                </c:pt>
                <c:pt idx="39">
                  <c:v>43525</c:v>
                </c:pt>
                <c:pt idx="40">
                  <c:v>43556</c:v>
                </c:pt>
                <c:pt idx="41">
                  <c:v>43586</c:v>
                </c:pt>
                <c:pt idx="42">
                  <c:v>43617</c:v>
                </c:pt>
                <c:pt idx="43">
                  <c:v>43647</c:v>
                </c:pt>
                <c:pt idx="44">
                  <c:v>43678</c:v>
                </c:pt>
                <c:pt idx="45">
                  <c:v>43709</c:v>
                </c:pt>
                <c:pt idx="46">
                  <c:v>43739</c:v>
                </c:pt>
                <c:pt idx="47">
                  <c:v>43770</c:v>
                </c:pt>
                <c:pt idx="48">
                  <c:v>43800</c:v>
                </c:pt>
                <c:pt idx="49">
                  <c:v>43831</c:v>
                </c:pt>
                <c:pt idx="50">
                  <c:v>43862</c:v>
                </c:pt>
                <c:pt idx="51">
                  <c:v>43891</c:v>
                </c:pt>
                <c:pt idx="52">
                  <c:v>43922</c:v>
                </c:pt>
                <c:pt idx="53">
                  <c:v>43952</c:v>
                </c:pt>
                <c:pt idx="54">
                  <c:v>43983</c:v>
                </c:pt>
                <c:pt idx="55">
                  <c:v>44013</c:v>
                </c:pt>
                <c:pt idx="56">
                  <c:v>44044</c:v>
                </c:pt>
                <c:pt idx="57">
                  <c:v>44075</c:v>
                </c:pt>
                <c:pt idx="58">
                  <c:v>44105</c:v>
                </c:pt>
                <c:pt idx="59">
                  <c:v>44136</c:v>
                </c:pt>
                <c:pt idx="60">
                  <c:v>44166</c:v>
                </c:pt>
                <c:pt idx="61">
                  <c:v>44197</c:v>
                </c:pt>
                <c:pt idx="62">
                  <c:v>44228</c:v>
                </c:pt>
                <c:pt idx="63">
                  <c:v>44256</c:v>
                </c:pt>
                <c:pt idx="64">
                  <c:v>44287</c:v>
                </c:pt>
                <c:pt idx="65">
                  <c:v>44317</c:v>
                </c:pt>
                <c:pt idx="66">
                  <c:v>44348</c:v>
                </c:pt>
                <c:pt idx="67">
                  <c:v>44378</c:v>
                </c:pt>
                <c:pt idx="68">
                  <c:v>44409</c:v>
                </c:pt>
              </c:numCache>
            </c:numRef>
          </c:cat>
          <c:val>
            <c:numRef>
              <c:f>Homicide!$C$3:$BS$3</c:f>
              <c:numCache>
                <c:formatCode>General</c:formatCode>
                <c:ptCount val="69"/>
                <c:pt idx="0">
                  <c:v>8.3018171755373116E-3</c:v>
                </c:pt>
                <c:pt idx="1">
                  <c:v>8.2095747624757864E-3</c:v>
                </c:pt>
                <c:pt idx="2">
                  <c:v>9.0397564800295174E-3</c:v>
                </c:pt>
                <c:pt idx="3">
                  <c:v>9.3164837192140949E-3</c:v>
                </c:pt>
                <c:pt idx="4">
                  <c:v>9.5932109583986725E-3</c:v>
                </c:pt>
                <c:pt idx="5">
                  <c:v>9.5009685453371455E-3</c:v>
                </c:pt>
                <c:pt idx="6">
                  <c:v>9.0397564800295174E-3</c:v>
                </c:pt>
                <c:pt idx="7">
                  <c:v>8.5785444147218892E-3</c:v>
                </c:pt>
                <c:pt idx="8">
                  <c:v>8.3940595885988369E-3</c:v>
                </c:pt>
                <c:pt idx="9">
                  <c:v>8.2095747624757864E-3</c:v>
                </c:pt>
                <c:pt idx="10">
                  <c:v>8.0250899363527358E-3</c:v>
                </c:pt>
                <c:pt idx="11">
                  <c:v>7.7483626971681582E-3</c:v>
                </c:pt>
                <c:pt idx="12">
                  <c:v>7.8406051102296835E-3</c:v>
                </c:pt>
                <c:pt idx="13">
                  <c:v>8.3018171755373116E-3</c:v>
                </c:pt>
                <c:pt idx="14">
                  <c:v>7.4716354579835807E-3</c:v>
                </c:pt>
                <c:pt idx="15">
                  <c:v>7.3793930449220554E-3</c:v>
                </c:pt>
                <c:pt idx="16">
                  <c:v>7.0104233926759525E-3</c:v>
                </c:pt>
                <c:pt idx="17">
                  <c:v>6.8259385665529011E-3</c:v>
                </c:pt>
                <c:pt idx="18">
                  <c:v>6.4569689143067982E-3</c:v>
                </c:pt>
                <c:pt idx="19">
                  <c:v>6.8259385665529011E-3</c:v>
                </c:pt>
                <c:pt idx="20">
                  <c:v>7.5638778710451068E-3</c:v>
                </c:pt>
                <c:pt idx="21">
                  <c:v>8.3018171755373116E-3</c:v>
                </c:pt>
                <c:pt idx="22">
                  <c:v>8.9475140669679921E-3</c:v>
                </c:pt>
                <c:pt idx="23">
                  <c:v>9.4087261322756202E-3</c:v>
                </c:pt>
                <c:pt idx="24">
                  <c:v>9.6854533714601978E-3</c:v>
                </c:pt>
                <c:pt idx="25">
                  <c:v>9.4087261322756202E-3</c:v>
                </c:pt>
                <c:pt idx="26">
                  <c:v>9.5932109583986725E-3</c:v>
                </c:pt>
                <c:pt idx="27">
                  <c:v>1.0331150262890876E-2</c:v>
                </c:pt>
                <c:pt idx="28">
                  <c:v>1.0515635089013929E-2</c:v>
                </c:pt>
                <c:pt idx="29">
                  <c:v>1.0146665436767826E-2</c:v>
                </c:pt>
                <c:pt idx="30">
                  <c:v>1.0423392675952403E-2</c:v>
                </c:pt>
                <c:pt idx="31">
                  <c:v>1.0700119915136979E-2</c:v>
                </c:pt>
                <c:pt idx="32">
                  <c:v>1.0146665436767826E-2</c:v>
                </c:pt>
                <c:pt idx="33">
                  <c:v>9.6854533714601978E-3</c:v>
                </c:pt>
                <c:pt idx="34">
                  <c:v>9.2242413061525697E-3</c:v>
                </c:pt>
                <c:pt idx="35">
                  <c:v>8.8552716539064668E-3</c:v>
                </c:pt>
                <c:pt idx="36">
                  <c:v>9.4087261322756202E-3</c:v>
                </c:pt>
                <c:pt idx="37">
                  <c:v>9.2242413061525697E-3</c:v>
                </c:pt>
                <c:pt idx="38">
                  <c:v>9.5009685453371455E-3</c:v>
                </c:pt>
                <c:pt idx="39">
                  <c:v>7.8406051102296835E-3</c:v>
                </c:pt>
                <c:pt idx="40">
                  <c:v>8.0250899363527358E-3</c:v>
                </c:pt>
                <c:pt idx="41">
                  <c:v>8.2095747624757864E-3</c:v>
                </c:pt>
                <c:pt idx="42">
                  <c:v>8.2095747624757864E-3</c:v>
                </c:pt>
                <c:pt idx="43">
                  <c:v>7.6561202841066321E-3</c:v>
                </c:pt>
                <c:pt idx="44">
                  <c:v>7.4716354579835807E-3</c:v>
                </c:pt>
                <c:pt idx="45">
                  <c:v>7.3793930449220554E-3</c:v>
                </c:pt>
                <c:pt idx="46">
                  <c:v>1.153030163269071E-2</c:v>
                </c:pt>
                <c:pt idx="47">
                  <c:v>1.1714786458813763E-2</c:v>
                </c:pt>
                <c:pt idx="48">
                  <c:v>1.2175998524121391E-2</c:v>
                </c:pt>
                <c:pt idx="49">
                  <c:v>1.2637210589429019E-2</c:v>
                </c:pt>
                <c:pt idx="50">
                  <c:v>1.2729453002490546E-2</c:v>
                </c:pt>
                <c:pt idx="51">
                  <c:v>1.346739230698275E-2</c:v>
                </c:pt>
                <c:pt idx="52">
                  <c:v>1.3282907480859699E-2</c:v>
                </c:pt>
                <c:pt idx="53">
                  <c:v>1.3744119546167327E-2</c:v>
                </c:pt>
                <c:pt idx="54">
                  <c:v>1.3098422654736649E-2</c:v>
                </c:pt>
                <c:pt idx="55">
                  <c:v>1.3098422654736649E-2</c:v>
                </c:pt>
                <c:pt idx="56">
                  <c:v>1.3282907480859699E-2</c:v>
                </c:pt>
                <c:pt idx="57">
                  <c:v>1.3282907480859699E-2</c:v>
                </c:pt>
                <c:pt idx="58">
                  <c:v>9.2242413061525697E-3</c:v>
                </c:pt>
                <c:pt idx="59">
                  <c:v>8.7630292408449398E-3</c:v>
                </c:pt>
                <c:pt idx="60">
                  <c:v>8.1173323494142611E-3</c:v>
                </c:pt>
                <c:pt idx="61">
                  <c:v>8.0250899363527358E-3</c:v>
                </c:pt>
                <c:pt idx="62">
                  <c:v>7.7483626971681582E-3</c:v>
                </c:pt>
                <c:pt idx="63">
                  <c:v>7.3793930449220554E-3</c:v>
                </c:pt>
                <c:pt idx="64">
                  <c:v>7.9328475232912088E-3</c:v>
                </c:pt>
                <c:pt idx="65">
                  <c:v>7.3793930449220554E-3</c:v>
                </c:pt>
                <c:pt idx="66">
                  <c:v>8.0250899363527358E-3</c:v>
                </c:pt>
                <c:pt idx="67">
                  <c:v>8.0250899363527358E-3</c:v>
                </c:pt>
                <c:pt idx="68">
                  <c:v>7.7483626971681582E-3</c:v>
                </c:pt>
              </c:numCache>
            </c:numRef>
          </c:val>
          <c:smooth val="0"/>
          <c:extLst>
            <c:ext xmlns:c16="http://schemas.microsoft.com/office/drawing/2014/chart" uri="{C3380CC4-5D6E-409C-BE32-E72D297353CC}">
              <c16:uniqueId val="{00000001-4F05-4A0D-90C7-C251E18FE696}"/>
            </c:ext>
          </c:extLst>
        </c:ser>
        <c:ser>
          <c:idx val="2"/>
          <c:order val="2"/>
          <c:tx>
            <c:strRef>
              <c:f>Homicide!$B$4</c:f>
              <c:strCache>
                <c:ptCount val="1"/>
                <c:pt idx="0">
                  <c:v>National</c:v>
                </c:pt>
              </c:strCache>
            </c:strRef>
          </c:tx>
          <c:spPr>
            <a:ln w="28575" cap="rnd">
              <a:solidFill>
                <a:schemeClr val="accent3"/>
              </a:solidFill>
              <a:round/>
            </a:ln>
            <a:effectLst/>
          </c:spPr>
          <c:marker>
            <c:symbol val="none"/>
          </c:marker>
          <c:cat>
            <c:numRef>
              <c:f>Homicide!$C$1:$BS$1</c:f>
              <c:numCache>
                <c:formatCode>mmm\ yy</c:formatCode>
                <c:ptCount val="69"/>
                <c:pt idx="0">
                  <c:v>42339</c:v>
                </c:pt>
                <c:pt idx="1">
                  <c:v>42370</c:v>
                </c:pt>
                <c:pt idx="2">
                  <c:v>42401</c:v>
                </c:pt>
                <c:pt idx="3">
                  <c:v>42430</c:v>
                </c:pt>
                <c:pt idx="4">
                  <c:v>42461</c:v>
                </c:pt>
                <c:pt idx="5">
                  <c:v>42491</c:v>
                </c:pt>
                <c:pt idx="6">
                  <c:v>42522</c:v>
                </c:pt>
                <c:pt idx="7">
                  <c:v>42552</c:v>
                </c:pt>
                <c:pt idx="8">
                  <c:v>42583</c:v>
                </c:pt>
                <c:pt idx="9">
                  <c:v>42614</c:v>
                </c:pt>
                <c:pt idx="10">
                  <c:v>42644</c:v>
                </c:pt>
                <c:pt idx="11">
                  <c:v>42675</c:v>
                </c:pt>
                <c:pt idx="12">
                  <c:v>42705</c:v>
                </c:pt>
                <c:pt idx="13">
                  <c:v>42736</c:v>
                </c:pt>
                <c:pt idx="14">
                  <c:v>42767</c:v>
                </c:pt>
                <c:pt idx="15">
                  <c:v>42795</c:v>
                </c:pt>
                <c:pt idx="16">
                  <c:v>42826</c:v>
                </c:pt>
                <c:pt idx="17">
                  <c:v>42856</c:v>
                </c:pt>
                <c:pt idx="18">
                  <c:v>42887</c:v>
                </c:pt>
                <c:pt idx="19">
                  <c:v>42917</c:v>
                </c:pt>
                <c:pt idx="20">
                  <c:v>42948</c:v>
                </c:pt>
                <c:pt idx="21">
                  <c:v>42979</c:v>
                </c:pt>
                <c:pt idx="22">
                  <c:v>43009</c:v>
                </c:pt>
                <c:pt idx="23">
                  <c:v>43040</c:v>
                </c:pt>
                <c:pt idx="24">
                  <c:v>43070</c:v>
                </c:pt>
                <c:pt idx="25">
                  <c:v>43101</c:v>
                </c:pt>
                <c:pt idx="26">
                  <c:v>43132</c:v>
                </c:pt>
                <c:pt idx="27">
                  <c:v>43160</c:v>
                </c:pt>
                <c:pt idx="28">
                  <c:v>43191</c:v>
                </c:pt>
                <c:pt idx="29">
                  <c:v>43221</c:v>
                </c:pt>
                <c:pt idx="30">
                  <c:v>43252</c:v>
                </c:pt>
                <c:pt idx="31">
                  <c:v>43282</c:v>
                </c:pt>
                <c:pt idx="32">
                  <c:v>43313</c:v>
                </c:pt>
                <c:pt idx="33">
                  <c:v>43344</c:v>
                </c:pt>
                <c:pt idx="34">
                  <c:v>43374</c:v>
                </c:pt>
                <c:pt idx="35">
                  <c:v>43405</c:v>
                </c:pt>
                <c:pt idx="36">
                  <c:v>43435</c:v>
                </c:pt>
                <c:pt idx="37">
                  <c:v>43466</c:v>
                </c:pt>
                <c:pt idx="38">
                  <c:v>43497</c:v>
                </c:pt>
                <c:pt idx="39">
                  <c:v>43525</c:v>
                </c:pt>
                <c:pt idx="40">
                  <c:v>43556</c:v>
                </c:pt>
                <c:pt idx="41">
                  <c:v>43586</c:v>
                </c:pt>
                <c:pt idx="42">
                  <c:v>43617</c:v>
                </c:pt>
                <c:pt idx="43">
                  <c:v>43647</c:v>
                </c:pt>
                <c:pt idx="44">
                  <c:v>43678</c:v>
                </c:pt>
                <c:pt idx="45">
                  <c:v>43709</c:v>
                </c:pt>
                <c:pt idx="46">
                  <c:v>43739</c:v>
                </c:pt>
                <c:pt idx="47">
                  <c:v>43770</c:v>
                </c:pt>
                <c:pt idx="48">
                  <c:v>43800</c:v>
                </c:pt>
                <c:pt idx="49">
                  <c:v>43831</c:v>
                </c:pt>
                <c:pt idx="50">
                  <c:v>43862</c:v>
                </c:pt>
                <c:pt idx="51">
                  <c:v>43891</c:v>
                </c:pt>
                <c:pt idx="52">
                  <c:v>43922</c:v>
                </c:pt>
                <c:pt idx="53">
                  <c:v>43952</c:v>
                </c:pt>
                <c:pt idx="54">
                  <c:v>43983</c:v>
                </c:pt>
                <c:pt idx="55">
                  <c:v>44013</c:v>
                </c:pt>
                <c:pt idx="56">
                  <c:v>44044</c:v>
                </c:pt>
                <c:pt idx="57">
                  <c:v>44075</c:v>
                </c:pt>
                <c:pt idx="58">
                  <c:v>44105</c:v>
                </c:pt>
                <c:pt idx="59">
                  <c:v>44136</c:v>
                </c:pt>
                <c:pt idx="60">
                  <c:v>44166</c:v>
                </c:pt>
                <c:pt idx="61">
                  <c:v>44197</c:v>
                </c:pt>
                <c:pt idx="62">
                  <c:v>44228</c:v>
                </c:pt>
                <c:pt idx="63">
                  <c:v>44256</c:v>
                </c:pt>
                <c:pt idx="64">
                  <c:v>44287</c:v>
                </c:pt>
                <c:pt idx="65">
                  <c:v>44317</c:v>
                </c:pt>
                <c:pt idx="66">
                  <c:v>44348</c:v>
                </c:pt>
                <c:pt idx="67">
                  <c:v>44378</c:v>
                </c:pt>
                <c:pt idx="68">
                  <c:v>44409</c:v>
                </c:pt>
              </c:numCache>
            </c:numRef>
          </c:cat>
          <c:val>
            <c:numRef>
              <c:f>Homicide!$C$4:$BS$4</c:f>
              <c:numCache>
                <c:formatCode>General</c:formatCode>
                <c:ptCount val="69"/>
                <c:pt idx="0">
                  <c:v>9.4441159841930945E-3</c:v>
                </c:pt>
                <c:pt idx="1">
                  <c:v>9.4106262111995024E-3</c:v>
                </c:pt>
                <c:pt idx="2">
                  <c:v>9.5445853031738727E-3</c:v>
                </c:pt>
                <c:pt idx="3">
                  <c:v>9.6283097356578539E-3</c:v>
                </c:pt>
                <c:pt idx="4">
                  <c:v>1.1503737023299036E-2</c:v>
                </c:pt>
                <c:pt idx="5">
                  <c:v>1.1805144980241369E-2</c:v>
                </c:pt>
                <c:pt idx="6">
                  <c:v>1.143675747731185E-2</c:v>
                </c:pt>
                <c:pt idx="7">
                  <c:v>1.1386522817821461E-2</c:v>
                </c:pt>
                <c:pt idx="8">
                  <c:v>1.1537226796292628E-2</c:v>
                </c:pt>
                <c:pt idx="9">
                  <c:v>1.1537226796292628E-2</c:v>
                </c:pt>
                <c:pt idx="10">
                  <c:v>1.162095122877661E-2</c:v>
                </c:pt>
                <c:pt idx="11">
                  <c:v>1.1235818839350296E-2</c:v>
                </c:pt>
                <c:pt idx="12">
                  <c:v>1.1420012590815055E-2</c:v>
                </c:pt>
                <c:pt idx="13">
                  <c:v>1.1738165434254183E-2</c:v>
                </c:pt>
                <c:pt idx="14">
                  <c:v>1.1637696115273407E-2</c:v>
                </c:pt>
                <c:pt idx="15">
                  <c:v>1.1905614299222145E-2</c:v>
                </c:pt>
                <c:pt idx="16">
                  <c:v>1.0197635876548927E-2</c:v>
                </c:pt>
                <c:pt idx="17">
                  <c:v>1.0164146103555335E-2</c:v>
                </c:pt>
                <c:pt idx="18">
                  <c:v>1.0750217130943204E-2</c:v>
                </c:pt>
                <c:pt idx="19">
                  <c:v>1.1001390428395147E-2</c:v>
                </c:pt>
                <c:pt idx="20">
                  <c:v>1.1135349520369518E-2</c:v>
                </c:pt>
                <c:pt idx="21">
                  <c:v>1.1235818839350296E-2</c:v>
                </c:pt>
                <c:pt idx="22">
                  <c:v>1.1403267704318258E-2</c:v>
                </c:pt>
                <c:pt idx="23">
                  <c:v>1.1503737023299036E-2</c:v>
                </c:pt>
                <c:pt idx="24">
                  <c:v>1.1553971682789424E-2</c:v>
                </c:pt>
                <c:pt idx="25">
                  <c:v>1.1771655207247775E-2</c:v>
                </c:pt>
                <c:pt idx="26">
                  <c:v>1.1855379639731756E-2</c:v>
                </c:pt>
                <c:pt idx="27">
                  <c:v>1.1939104072215739E-2</c:v>
                </c:pt>
                <c:pt idx="28">
                  <c:v>1.2073063164190108E-2</c:v>
                </c:pt>
                <c:pt idx="29">
                  <c:v>1.2089808050686905E-2</c:v>
                </c:pt>
                <c:pt idx="30">
                  <c:v>1.1855379639731756E-2</c:v>
                </c:pt>
                <c:pt idx="31">
                  <c:v>1.2123297823680497E-2</c:v>
                </c:pt>
                <c:pt idx="32">
                  <c:v>1.1972593845209331E-2</c:v>
                </c:pt>
                <c:pt idx="33">
                  <c:v>1.2022828504699721E-2</c:v>
                </c:pt>
                <c:pt idx="34">
                  <c:v>1.1955848958712535E-2</c:v>
                </c:pt>
                <c:pt idx="35">
                  <c:v>1.2022828504699721E-2</c:v>
                </c:pt>
                <c:pt idx="36">
                  <c:v>1.2056318277693313E-2</c:v>
                </c:pt>
                <c:pt idx="37">
                  <c:v>1.1486992136802239E-2</c:v>
                </c:pt>
                <c:pt idx="38">
                  <c:v>1.1654441001770202E-2</c:v>
                </c:pt>
                <c:pt idx="39">
                  <c:v>1.1319543271834277E-2</c:v>
                </c:pt>
                <c:pt idx="40">
                  <c:v>1.1386522817821461E-2</c:v>
                </c:pt>
                <c:pt idx="41">
                  <c:v>1.1369777931324666E-2</c:v>
                </c:pt>
                <c:pt idx="42">
                  <c:v>1.1152094406866314E-2</c:v>
                </c:pt>
                <c:pt idx="43">
                  <c:v>1.0984645541898352E-2</c:v>
                </c:pt>
                <c:pt idx="44">
                  <c:v>1.0967900655401555E-2</c:v>
                </c:pt>
                <c:pt idx="45">
                  <c:v>1.0951155768904758E-2</c:v>
                </c:pt>
                <c:pt idx="46">
                  <c:v>1.1687930774763794E-2</c:v>
                </c:pt>
                <c:pt idx="47">
                  <c:v>1.1587461455783018E-2</c:v>
                </c:pt>
                <c:pt idx="48">
                  <c:v>1.1821889866738164E-2</c:v>
                </c:pt>
                <c:pt idx="49">
                  <c:v>1.2190277369667683E-2</c:v>
                </c:pt>
                <c:pt idx="50">
                  <c:v>1.1821889866738164E-2</c:v>
                </c:pt>
                <c:pt idx="51">
                  <c:v>1.1922359185718942E-2</c:v>
                </c:pt>
                <c:pt idx="52">
                  <c:v>1.1671185888266999E-2</c:v>
                </c:pt>
                <c:pt idx="53">
                  <c:v>1.1704675661260591E-2</c:v>
                </c:pt>
                <c:pt idx="54">
                  <c:v>1.1671185888266999E-2</c:v>
                </c:pt>
                <c:pt idx="55">
                  <c:v>1.1570716569286221E-2</c:v>
                </c:pt>
                <c:pt idx="56">
                  <c:v>1.1486992136802239E-2</c:v>
                </c:pt>
                <c:pt idx="57">
                  <c:v>1.1319543271834277E-2</c:v>
                </c:pt>
                <c:pt idx="58">
                  <c:v>1.063300292546563E-2</c:v>
                </c:pt>
                <c:pt idx="59">
                  <c:v>1.0415319401007279E-2</c:v>
                </c:pt>
                <c:pt idx="60">
                  <c:v>1.0147401217058538E-2</c:v>
                </c:pt>
                <c:pt idx="61">
                  <c:v>9.7622688276322242E-3</c:v>
                </c:pt>
                <c:pt idx="62">
                  <c:v>9.8962279196065945E-3</c:v>
                </c:pt>
                <c:pt idx="63">
                  <c:v>9.7957586006258163E-3</c:v>
                </c:pt>
                <c:pt idx="64">
                  <c:v>1.0398574514510482E-2</c:v>
                </c:pt>
                <c:pt idx="65">
                  <c:v>1.0331594968523298E-2</c:v>
                </c:pt>
                <c:pt idx="66">
                  <c:v>1.0448809174000871E-2</c:v>
                </c:pt>
                <c:pt idx="67">
                  <c:v>1.0566023379478444E-2</c:v>
                </c:pt>
                <c:pt idx="68">
                  <c:v>1.0833941563427185E-2</c:v>
                </c:pt>
              </c:numCache>
            </c:numRef>
          </c:val>
          <c:smooth val="0"/>
          <c:extLst>
            <c:ext xmlns:c16="http://schemas.microsoft.com/office/drawing/2014/chart" uri="{C3380CC4-5D6E-409C-BE32-E72D297353CC}">
              <c16:uniqueId val="{00000002-4F05-4A0D-90C7-C251E18FE696}"/>
            </c:ext>
          </c:extLst>
        </c:ser>
        <c:dLbls>
          <c:showLegendKey val="0"/>
          <c:showVal val="0"/>
          <c:showCatName val="0"/>
          <c:showSerName val="0"/>
          <c:showPercent val="0"/>
          <c:showBubbleSize val="0"/>
        </c:dLbls>
        <c:smooth val="0"/>
        <c:axId val="581889744"/>
        <c:axId val="581895976"/>
      </c:lineChart>
      <c:dateAx>
        <c:axId val="581889744"/>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895976"/>
        <c:crosses val="autoZero"/>
        <c:auto val="1"/>
        <c:lblOffset val="100"/>
        <c:baseTimeUnit val="months"/>
      </c:dateAx>
      <c:valAx>
        <c:axId val="581895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889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Serious Violence - 12 Month Rolling Rates Per 1000 Residents</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'Serious Violence'!$B$2</c:f>
              <c:strCache>
                <c:ptCount val="1"/>
                <c:pt idx="0">
                  <c:v>A&amp;S</c:v>
                </c:pt>
              </c:strCache>
            </c:strRef>
          </c:tx>
          <c:spPr>
            <a:ln w="28575" cap="rnd">
              <a:solidFill>
                <a:srgbClr val="FF0000"/>
              </a:solidFill>
              <a:round/>
            </a:ln>
            <a:effectLst/>
          </c:spPr>
          <c:marker>
            <c:symbol val="none"/>
          </c:marker>
          <c:cat>
            <c:numRef>
              <c:f>'Serious Violence'!$C$1:$BS$1</c:f>
              <c:numCache>
                <c:formatCode>mmm\ yy</c:formatCode>
                <c:ptCount val="69"/>
                <c:pt idx="0">
                  <c:v>42339</c:v>
                </c:pt>
                <c:pt idx="1">
                  <c:v>42370</c:v>
                </c:pt>
                <c:pt idx="2">
                  <c:v>42401</c:v>
                </c:pt>
                <c:pt idx="3">
                  <c:v>42430</c:v>
                </c:pt>
                <c:pt idx="4">
                  <c:v>42461</c:v>
                </c:pt>
                <c:pt idx="5">
                  <c:v>42491</c:v>
                </c:pt>
                <c:pt idx="6">
                  <c:v>42522</c:v>
                </c:pt>
                <c:pt idx="7">
                  <c:v>42552</c:v>
                </c:pt>
                <c:pt idx="8">
                  <c:v>42583</c:v>
                </c:pt>
                <c:pt idx="9">
                  <c:v>42614</c:v>
                </c:pt>
                <c:pt idx="10">
                  <c:v>42644</c:v>
                </c:pt>
                <c:pt idx="11">
                  <c:v>42675</c:v>
                </c:pt>
                <c:pt idx="12">
                  <c:v>42705</c:v>
                </c:pt>
                <c:pt idx="13">
                  <c:v>42736</c:v>
                </c:pt>
                <c:pt idx="14">
                  <c:v>42767</c:v>
                </c:pt>
                <c:pt idx="15">
                  <c:v>42795</c:v>
                </c:pt>
                <c:pt idx="16">
                  <c:v>42826</c:v>
                </c:pt>
                <c:pt idx="17">
                  <c:v>42856</c:v>
                </c:pt>
                <c:pt idx="18">
                  <c:v>42887</c:v>
                </c:pt>
                <c:pt idx="19">
                  <c:v>42917</c:v>
                </c:pt>
                <c:pt idx="20">
                  <c:v>42948</c:v>
                </c:pt>
                <c:pt idx="21">
                  <c:v>42979</c:v>
                </c:pt>
                <c:pt idx="22">
                  <c:v>43009</c:v>
                </c:pt>
                <c:pt idx="23">
                  <c:v>43040</c:v>
                </c:pt>
                <c:pt idx="24">
                  <c:v>43070</c:v>
                </c:pt>
                <c:pt idx="25">
                  <c:v>43101</c:v>
                </c:pt>
                <c:pt idx="26">
                  <c:v>43132</c:v>
                </c:pt>
                <c:pt idx="27">
                  <c:v>43160</c:v>
                </c:pt>
                <c:pt idx="28">
                  <c:v>43191</c:v>
                </c:pt>
                <c:pt idx="29">
                  <c:v>43221</c:v>
                </c:pt>
                <c:pt idx="30">
                  <c:v>43252</c:v>
                </c:pt>
                <c:pt idx="31">
                  <c:v>43282</c:v>
                </c:pt>
                <c:pt idx="32">
                  <c:v>43313</c:v>
                </c:pt>
                <c:pt idx="33">
                  <c:v>43344</c:v>
                </c:pt>
                <c:pt idx="34">
                  <c:v>43374</c:v>
                </c:pt>
                <c:pt idx="35">
                  <c:v>43405</c:v>
                </c:pt>
                <c:pt idx="36">
                  <c:v>43435</c:v>
                </c:pt>
                <c:pt idx="37">
                  <c:v>43466</c:v>
                </c:pt>
                <c:pt idx="38">
                  <c:v>43497</c:v>
                </c:pt>
                <c:pt idx="39">
                  <c:v>43525</c:v>
                </c:pt>
                <c:pt idx="40">
                  <c:v>43556</c:v>
                </c:pt>
                <c:pt idx="41">
                  <c:v>43586</c:v>
                </c:pt>
                <c:pt idx="42">
                  <c:v>43617</c:v>
                </c:pt>
                <c:pt idx="43">
                  <c:v>43647</c:v>
                </c:pt>
                <c:pt idx="44">
                  <c:v>43678</c:v>
                </c:pt>
                <c:pt idx="45">
                  <c:v>43709</c:v>
                </c:pt>
                <c:pt idx="46">
                  <c:v>43739</c:v>
                </c:pt>
                <c:pt idx="47">
                  <c:v>43770</c:v>
                </c:pt>
                <c:pt idx="48">
                  <c:v>43800</c:v>
                </c:pt>
                <c:pt idx="49">
                  <c:v>43831</c:v>
                </c:pt>
                <c:pt idx="50">
                  <c:v>43862</c:v>
                </c:pt>
                <c:pt idx="51">
                  <c:v>43891</c:v>
                </c:pt>
                <c:pt idx="52">
                  <c:v>43922</c:v>
                </c:pt>
                <c:pt idx="53">
                  <c:v>43952</c:v>
                </c:pt>
                <c:pt idx="54">
                  <c:v>43983</c:v>
                </c:pt>
                <c:pt idx="55">
                  <c:v>44013</c:v>
                </c:pt>
                <c:pt idx="56">
                  <c:v>44044</c:v>
                </c:pt>
                <c:pt idx="57">
                  <c:v>44075</c:v>
                </c:pt>
                <c:pt idx="58">
                  <c:v>44105</c:v>
                </c:pt>
                <c:pt idx="59">
                  <c:v>44136</c:v>
                </c:pt>
                <c:pt idx="60">
                  <c:v>44166</c:v>
                </c:pt>
                <c:pt idx="61">
                  <c:v>44197</c:v>
                </c:pt>
                <c:pt idx="62">
                  <c:v>44228</c:v>
                </c:pt>
                <c:pt idx="63">
                  <c:v>44256</c:v>
                </c:pt>
                <c:pt idx="64">
                  <c:v>44287</c:v>
                </c:pt>
                <c:pt idx="65">
                  <c:v>44317</c:v>
                </c:pt>
                <c:pt idx="66">
                  <c:v>44348</c:v>
                </c:pt>
                <c:pt idx="67">
                  <c:v>44378</c:v>
                </c:pt>
                <c:pt idx="68">
                  <c:v>44409</c:v>
                </c:pt>
              </c:numCache>
            </c:numRef>
          </c:cat>
          <c:val>
            <c:numRef>
              <c:f>'Serious Violence'!$C$2:$BS$2</c:f>
              <c:numCache>
                <c:formatCode>General</c:formatCode>
                <c:ptCount val="69"/>
                <c:pt idx="0">
                  <c:v>0.38219934037366493</c:v>
                </c:pt>
                <c:pt idx="1">
                  <c:v>0.39202897545135373</c:v>
                </c:pt>
                <c:pt idx="2">
                  <c:v>0.39954575521664515</c:v>
                </c:pt>
                <c:pt idx="3">
                  <c:v>0.40070218287284387</c:v>
                </c:pt>
                <c:pt idx="4">
                  <c:v>0.41342288709102937</c:v>
                </c:pt>
                <c:pt idx="5">
                  <c:v>0.41631395623152606</c:v>
                </c:pt>
                <c:pt idx="6">
                  <c:v>0.41573574240342676</c:v>
                </c:pt>
                <c:pt idx="7">
                  <c:v>0.41400110091912873</c:v>
                </c:pt>
                <c:pt idx="8">
                  <c:v>0.40879717646623465</c:v>
                </c:pt>
                <c:pt idx="9">
                  <c:v>0.40070218287284387</c:v>
                </c:pt>
                <c:pt idx="10">
                  <c:v>0.40590610732573795</c:v>
                </c:pt>
                <c:pt idx="11">
                  <c:v>0.40821896263813529</c:v>
                </c:pt>
                <c:pt idx="12">
                  <c:v>0.40012396904474451</c:v>
                </c:pt>
                <c:pt idx="13">
                  <c:v>0.39376361693565176</c:v>
                </c:pt>
                <c:pt idx="14">
                  <c:v>0.38740326482655901</c:v>
                </c:pt>
                <c:pt idx="15">
                  <c:v>0.39260718927945309</c:v>
                </c:pt>
                <c:pt idx="16">
                  <c:v>0.38740326482655901</c:v>
                </c:pt>
                <c:pt idx="17">
                  <c:v>0.38798147865465832</c:v>
                </c:pt>
                <c:pt idx="18">
                  <c:v>0.37583898826457218</c:v>
                </c:pt>
                <c:pt idx="19">
                  <c:v>0.38162112654556557</c:v>
                </c:pt>
                <c:pt idx="20">
                  <c:v>0.39029433396705571</c:v>
                </c:pt>
                <c:pt idx="21">
                  <c:v>0.39549825841994979</c:v>
                </c:pt>
                <c:pt idx="22">
                  <c:v>0.38393398185796296</c:v>
                </c:pt>
                <c:pt idx="23">
                  <c:v>0.38104291271746621</c:v>
                </c:pt>
                <c:pt idx="24">
                  <c:v>0.37468256060837346</c:v>
                </c:pt>
                <c:pt idx="25">
                  <c:v>0.37930827123316818</c:v>
                </c:pt>
                <c:pt idx="26">
                  <c:v>0.39145076162325437</c:v>
                </c:pt>
                <c:pt idx="27">
                  <c:v>0.39665468607614845</c:v>
                </c:pt>
                <c:pt idx="28">
                  <c:v>0.39954575521664515</c:v>
                </c:pt>
                <c:pt idx="29">
                  <c:v>0.39607647224804909</c:v>
                </c:pt>
                <c:pt idx="30">
                  <c:v>0.41342288709102937</c:v>
                </c:pt>
                <c:pt idx="31">
                  <c:v>0.41804859771582409</c:v>
                </c:pt>
                <c:pt idx="32">
                  <c:v>0.42267430834061887</c:v>
                </c:pt>
                <c:pt idx="33">
                  <c:v>0.42151788068442014</c:v>
                </c:pt>
                <c:pt idx="34">
                  <c:v>0.42614359130921492</c:v>
                </c:pt>
                <c:pt idx="35">
                  <c:v>0.41689217005962542</c:v>
                </c:pt>
                <c:pt idx="36">
                  <c:v>0.44175536466789711</c:v>
                </c:pt>
                <c:pt idx="37">
                  <c:v>0.44175536466789711</c:v>
                </c:pt>
                <c:pt idx="38">
                  <c:v>0.43597322638690372</c:v>
                </c:pt>
                <c:pt idx="39">
                  <c:v>0.4249871636530162</c:v>
                </c:pt>
                <c:pt idx="40">
                  <c:v>0.42845644662161225</c:v>
                </c:pt>
                <c:pt idx="41">
                  <c:v>0.42961287427781092</c:v>
                </c:pt>
                <c:pt idx="42">
                  <c:v>0.42440894982491689</c:v>
                </c:pt>
                <c:pt idx="43">
                  <c:v>0.42556537748111556</c:v>
                </c:pt>
                <c:pt idx="44">
                  <c:v>0.43019108810591028</c:v>
                </c:pt>
                <c:pt idx="45">
                  <c:v>0.42961287427781092</c:v>
                </c:pt>
                <c:pt idx="46">
                  <c:v>0.43250394341830767</c:v>
                </c:pt>
                <c:pt idx="47">
                  <c:v>0.43597322638690372</c:v>
                </c:pt>
                <c:pt idx="48">
                  <c:v>0.42325252216871817</c:v>
                </c:pt>
                <c:pt idx="49">
                  <c:v>0.42325252216871817</c:v>
                </c:pt>
                <c:pt idx="50">
                  <c:v>0.43192572959020831</c:v>
                </c:pt>
                <c:pt idx="51">
                  <c:v>0.434816798730705</c:v>
                </c:pt>
                <c:pt idx="52">
                  <c:v>0.42440894982491689</c:v>
                </c:pt>
                <c:pt idx="53">
                  <c:v>0.41053181795053267</c:v>
                </c:pt>
                <c:pt idx="54">
                  <c:v>0.40012396904474451</c:v>
                </c:pt>
                <c:pt idx="55">
                  <c:v>0.39607647224804909</c:v>
                </c:pt>
                <c:pt idx="56">
                  <c:v>0.40185861052904254</c:v>
                </c:pt>
                <c:pt idx="57">
                  <c:v>0.40821896263813529</c:v>
                </c:pt>
                <c:pt idx="58">
                  <c:v>0.39665468607614845</c:v>
                </c:pt>
                <c:pt idx="59">
                  <c:v>0.39087254779515507</c:v>
                </c:pt>
                <c:pt idx="60">
                  <c:v>0.36832220849928071</c:v>
                </c:pt>
                <c:pt idx="61">
                  <c:v>0.35444507662489649</c:v>
                </c:pt>
                <c:pt idx="62">
                  <c:v>0.33825508943811494</c:v>
                </c:pt>
                <c:pt idx="63">
                  <c:v>0.33073830967282347</c:v>
                </c:pt>
                <c:pt idx="64">
                  <c:v>0.34345901389100902</c:v>
                </c:pt>
                <c:pt idx="65">
                  <c:v>0.35097579365630044</c:v>
                </c:pt>
                <c:pt idx="66">
                  <c:v>0.36890042232738007</c:v>
                </c:pt>
                <c:pt idx="67">
                  <c:v>0.36485292553068466</c:v>
                </c:pt>
                <c:pt idx="68">
                  <c:v>0.34461544154720769</c:v>
                </c:pt>
              </c:numCache>
            </c:numRef>
          </c:val>
          <c:smooth val="0"/>
          <c:extLst>
            <c:ext xmlns:c16="http://schemas.microsoft.com/office/drawing/2014/chart" uri="{C3380CC4-5D6E-409C-BE32-E72D297353CC}">
              <c16:uniqueId val="{00000000-D53A-44FD-8720-4C6938316C8D}"/>
            </c:ext>
          </c:extLst>
        </c:ser>
        <c:ser>
          <c:idx val="1"/>
          <c:order val="1"/>
          <c:tx>
            <c:strRef>
              <c:f>'Serious Violence'!$B$3</c:f>
              <c:strCache>
                <c:ptCount val="1"/>
                <c:pt idx="0">
                  <c:v>MSG</c:v>
                </c:pt>
              </c:strCache>
            </c:strRef>
          </c:tx>
          <c:spPr>
            <a:ln w="28575" cap="rnd">
              <a:solidFill>
                <a:schemeClr val="accent1"/>
              </a:solidFill>
              <a:round/>
            </a:ln>
            <a:effectLst/>
          </c:spPr>
          <c:marker>
            <c:symbol val="none"/>
          </c:marker>
          <c:cat>
            <c:numRef>
              <c:f>'Serious Violence'!$C$1:$BS$1</c:f>
              <c:numCache>
                <c:formatCode>mmm\ yy</c:formatCode>
                <c:ptCount val="69"/>
                <c:pt idx="0">
                  <c:v>42339</c:v>
                </c:pt>
                <c:pt idx="1">
                  <c:v>42370</c:v>
                </c:pt>
                <c:pt idx="2">
                  <c:v>42401</c:v>
                </c:pt>
                <c:pt idx="3">
                  <c:v>42430</c:v>
                </c:pt>
                <c:pt idx="4">
                  <c:v>42461</c:v>
                </c:pt>
                <c:pt idx="5">
                  <c:v>42491</c:v>
                </c:pt>
                <c:pt idx="6">
                  <c:v>42522</c:v>
                </c:pt>
                <c:pt idx="7">
                  <c:v>42552</c:v>
                </c:pt>
                <c:pt idx="8">
                  <c:v>42583</c:v>
                </c:pt>
                <c:pt idx="9">
                  <c:v>42614</c:v>
                </c:pt>
                <c:pt idx="10">
                  <c:v>42644</c:v>
                </c:pt>
                <c:pt idx="11">
                  <c:v>42675</c:v>
                </c:pt>
                <c:pt idx="12">
                  <c:v>42705</c:v>
                </c:pt>
                <c:pt idx="13">
                  <c:v>42736</c:v>
                </c:pt>
                <c:pt idx="14">
                  <c:v>42767</c:v>
                </c:pt>
                <c:pt idx="15">
                  <c:v>42795</c:v>
                </c:pt>
                <c:pt idx="16">
                  <c:v>42826</c:v>
                </c:pt>
                <c:pt idx="17">
                  <c:v>42856</c:v>
                </c:pt>
                <c:pt idx="18">
                  <c:v>42887</c:v>
                </c:pt>
                <c:pt idx="19">
                  <c:v>42917</c:v>
                </c:pt>
                <c:pt idx="20">
                  <c:v>42948</c:v>
                </c:pt>
                <c:pt idx="21">
                  <c:v>42979</c:v>
                </c:pt>
                <c:pt idx="22">
                  <c:v>43009</c:v>
                </c:pt>
                <c:pt idx="23">
                  <c:v>43040</c:v>
                </c:pt>
                <c:pt idx="24">
                  <c:v>43070</c:v>
                </c:pt>
                <c:pt idx="25">
                  <c:v>43101</c:v>
                </c:pt>
                <c:pt idx="26">
                  <c:v>43132</c:v>
                </c:pt>
                <c:pt idx="27">
                  <c:v>43160</c:v>
                </c:pt>
                <c:pt idx="28">
                  <c:v>43191</c:v>
                </c:pt>
                <c:pt idx="29">
                  <c:v>43221</c:v>
                </c:pt>
                <c:pt idx="30">
                  <c:v>43252</c:v>
                </c:pt>
                <c:pt idx="31">
                  <c:v>43282</c:v>
                </c:pt>
                <c:pt idx="32">
                  <c:v>43313</c:v>
                </c:pt>
                <c:pt idx="33">
                  <c:v>43344</c:v>
                </c:pt>
                <c:pt idx="34">
                  <c:v>43374</c:v>
                </c:pt>
                <c:pt idx="35">
                  <c:v>43405</c:v>
                </c:pt>
                <c:pt idx="36">
                  <c:v>43435</c:v>
                </c:pt>
                <c:pt idx="37">
                  <c:v>43466</c:v>
                </c:pt>
                <c:pt idx="38">
                  <c:v>43497</c:v>
                </c:pt>
                <c:pt idx="39">
                  <c:v>43525</c:v>
                </c:pt>
                <c:pt idx="40">
                  <c:v>43556</c:v>
                </c:pt>
                <c:pt idx="41">
                  <c:v>43586</c:v>
                </c:pt>
                <c:pt idx="42">
                  <c:v>43617</c:v>
                </c:pt>
                <c:pt idx="43">
                  <c:v>43647</c:v>
                </c:pt>
                <c:pt idx="44">
                  <c:v>43678</c:v>
                </c:pt>
                <c:pt idx="45">
                  <c:v>43709</c:v>
                </c:pt>
                <c:pt idx="46">
                  <c:v>43739</c:v>
                </c:pt>
                <c:pt idx="47">
                  <c:v>43770</c:v>
                </c:pt>
                <c:pt idx="48">
                  <c:v>43800</c:v>
                </c:pt>
                <c:pt idx="49">
                  <c:v>43831</c:v>
                </c:pt>
                <c:pt idx="50">
                  <c:v>43862</c:v>
                </c:pt>
                <c:pt idx="51">
                  <c:v>43891</c:v>
                </c:pt>
                <c:pt idx="52">
                  <c:v>43922</c:v>
                </c:pt>
                <c:pt idx="53">
                  <c:v>43952</c:v>
                </c:pt>
                <c:pt idx="54">
                  <c:v>43983</c:v>
                </c:pt>
                <c:pt idx="55">
                  <c:v>44013</c:v>
                </c:pt>
                <c:pt idx="56">
                  <c:v>44044</c:v>
                </c:pt>
                <c:pt idx="57">
                  <c:v>44075</c:v>
                </c:pt>
                <c:pt idx="58">
                  <c:v>44105</c:v>
                </c:pt>
                <c:pt idx="59">
                  <c:v>44136</c:v>
                </c:pt>
                <c:pt idx="60">
                  <c:v>44166</c:v>
                </c:pt>
                <c:pt idx="61">
                  <c:v>44197</c:v>
                </c:pt>
                <c:pt idx="62">
                  <c:v>44228</c:v>
                </c:pt>
                <c:pt idx="63">
                  <c:v>44256</c:v>
                </c:pt>
                <c:pt idx="64">
                  <c:v>44287</c:v>
                </c:pt>
                <c:pt idx="65">
                  <c:v>44317</c:v>
                </c:pt>
                <c:pt idx="66">
                  <c:v>44348</c:v>
                </c:pt>
                <c:pt idx="67">
                  <c:v>44378</c:v>
                </c:pt>
                <c:pt idx="68">
                  <c:v>44409</c:v>
                </c:pt>
              </c:numCache>
            </c:numRef>
          </c:cat>
          <c:val>
            <c:numRef>
              <c:f>'Serious Violence'!$C$3:$BS$3</c:f>
              <c:numCache>
                <c:formatCode>General</c:formatCode>
                <c:ptCount val="69"/>
                <c:pt idx="0">
                  <c:v>0.34019001937090676</c:v>
                </c:pt>
                <c:pt idx="1">
                  <c:v>0.34461765519785997</c:v>
                </c:pt>
                <c:pt idx="2">
                  <c:v>0.35218153306890509</c:v>
                </c:pt>
                <c:pt idx="3">
                  <c:v>0.35642468406973526</c:v>
                </c:pt>
                <c:pt idx="4">
                  <c:v>0.36076007748362698</c:v>
                </c:pt>
                <c:pt idx="5">
                  <c:v>0.36380407711465734</c:v>
                </c:pt>
                <c:pt idx="6">
                  <c:v>0.36777050087630292</c:v>
                </c:pt>
                <c:pt idx="7">
                  <c:v>0.37265934876856377</c:v>
                </c:pt>
                <c:pt idx="8">
                  <c:v>0.37598007563877872</c:v>
                </c:pt>
                <c:pt idx="9">
                  <c:v>0.38677243796697719</c:v>
                </c:pt>
                <c:pt idx="10">
                  <c:v>0.39249146757679182</c:v>
                </c:pt>
                <c:pt idx="11">
                  <c:v>0.3979337699474218</c:v>
                </c:pt>
                <c:pt idx="12">
                  <c:v>0.40429849644866711</c:v>
                </c:pt>
                <c:pt idx="13">
                  <c:v>0.39977861820865235</c:v>
                </c:pt>
                <c:pt idx="14">
                  <c:v>0.40300710266580575</c:v>
                </c:pt>
                <c:pt idx="15">
                  <c:v>0.39221474033760723</c:v>
                </c:pt>
                <c:pt idx="16">
                  <c:v>0.39802601236048335</c:v>
                </c:pt>
                <c:pt idx="17">
                  <c:v>0.40623558712295915</c:v>
                </c:pt>
                <c:pt idx="18">
                  <c:v>0.41804261599483444</c:v>
                </c:pt>
                <c:pt idx="19">
                  <c:v>0.42210128216954157</c:v>
                </c:pt>
                <c:pt idx="20">
                  <c:v>0.42726685730098701</c:v>
                </c:pt>
                <c:pt idx="21">
                  <c:v>0.43713679549857026</c:v>
                </c:pt>
                <c:pt idx="22">
                  <c:v>0.44792915782676873</c:v>
                </c:pt>
                <c:pt idx="23">
                  <c:v>0.45401715708882945</c:v>
                </c:pt>
                <c:pt idx="24">
                  <c:v>0.46075085324232085</c:v>
                </c:pt>
                <c:pt idx="25">
                  <c:v>0.47753897241951848</c:v>
                </c:pt>
                <c:pt idx="26">
                  <c:v>0.48215109307259479</c:v>
                </c:pt>
                <c:pt idx="27">
                  <c:v>0.51157642283922145</c:v>
                </c:pt>
                <c:pt idx="28">
                  <c:v>0.51895581588414352</c:v>
                </c:pt>
                <c:pt idx="29">
                  <c:v>0.52255326999354301</c:v>
                </c:pt>
                <c:pt idx="30">
                  <c:v>0.52919472373397292</c:v>
                </c:pt>
                <c:pt idx="31">
                  <c:v>0.54764320634627806</c:v>
                </c:pt>
                <c:pt idx="32">
                  <c:v>0.55170187252098513</c:v>
                </c:pt>
                <c:pt idx="33">
                  <c:v>0.55142514528180053</c:v>
                </c:pt>
                <c:pt idx="34">
                  <c:v>0.55354672078221567</c:v>
                </c:pt>
                <c:pt idx="35">
                  <c:v>0.55576053869569231</c:v>
                </c:pt>
                <c:pt idx="36">
                  <c:v>0.56101835624019925</c:v>
                </c:pt>
                <c:pt idx="37">
                  <c:v>0.55862005350059962</c:v>
                </c:pt>
                <c:pt idx="38">
                  <c:v>0.56544599206715251</c:v>
                </c:pt>
                <c:pt idx="39">
                  <c:v>0.55834332626141503</c:v>
                </c:pt>
                <c:pt idx="40">
                  <c:v>0.55659072041324598</c:v>
                </c:pt>
                <c:pt idx="41">
                  <c:v>0.55419241767364635</c:v>
                </c:pt>
                <c:pt idx="42">
                  <c:v>0.5560372659348769</c:v>
                </c:pt>
                <c:pt idx="43">
                  <c:v>0.55207084217323121</c:v>
                </c:pt>
                <c:pt idx="44">
                  <c:v>0.55751314454386125</c:v>
                </c:pt>
                <c:pt idx="45">
                  <c:v>0.55751314454386125</c:v>
                </c:pt>
                <c:pt idx="46">
                  <c:v>0.55806659902223044</c:v>
                </c:pt>
                <c:pt idx="47">
                  <c:v>0.55760538695692274</c:v>
                </c:pt>
                <c:pt idx="48">
                  <c:v>0.55760538695692274</c:v>
                </c:pt>
                <c:pt idx="49">
                  <c:v>0.56064938658795316</c:v>
                </c:pt>
                <c:pt idx="50">
                  <c:v>0.56332441656673737</c:v>
                </c:pt>
                <c:pt idx="51">
                  <c:v>0.56461581034959873</c:v>
                </c:pt>
                <c:pt idx="52">
                  <c:v>0.5528087814777235</c:v>
                </c:pt>
                <c:pt idx="53">
                  <c:v>0.55290102389078499</c:v>
                </c:pt>
                <c:pt idx="54">
                  <c:v>0.54515266119361683</c:v>
                </c:pt>
                <c:pt idx="55">
                  <c:v>0.54736647910709346</c:v>
                </c:pt>
                <c:pt idx="56">
                  <c:v>0.55170187252098513</c:v>
                </c:pt>
                <c:pt idx="57">
                  <c:v>0.54884235771607781</c:v>
                </c:pt>
                <c:pt idx="58">
                  <c:v>0.54109399501890965</c:v>
                </c:pt>
                <c:pt idx="59">
                  <c:v>0.53777326814869475</c:v>
                </c:pt>
                <c:pt idx="60">
                  <c:v>0.52384466377640437</c:v>
                </c:pt>
                <c:pt idx="61">
                  <c:v>0.51296005903514441</c:v>
                </c:pt>
                <c:pt idx="62">
                  <c:v>0.49958490914122311</c:v>
                </c:pt>
                <c:pt idx="63">
                  <c:v>0.49294345540079326</c:v>
                </c:pt>
                <c:pt idx="64">
                  <c:v>0.5032746056636842</c:v>
                </c:pt>
                <c:pt idx="65">
                  <c:v>0.50899363527349872</c:v>
                </c:pt>
                <c:pt idx="66">
                  <c:v>0.51120745318697536</c:v>
                </c:pt>
                <c:pt idx="67">
                  <c:v>0.50272115118531502</c:v>
                </c:pt>
                <c:pt idx="68">
                  <c:v>0.49211327368323954</c:v>
                </c:pt>
              </c:numCache>
            </c:numRef>
          </c:val>
          <c:smooth val="0"/>
          <c:extLst>
            <c:ext xmlns:c16="http://schemas.microsoft.com/office/drawing/2014/chart" uri="{C3380CC4-5D6E-409C-BE32-E72D297353CC}">
              <c16:uniqueId val="{00000001-D53A-44FD-8720-4C6938316C8D}"/>
            </c:ext>
          </c:extLst>
        </c:ser>
        <c:dLbls>
          <c:showLegendKey val="0"/>
          <c:showVal val="0"/>
          <c:showCatName val="0"/>
          <c:showSerName val="0"/>
          <c:showPercent val="0"/>
          <c:showBubbleSize val="0"/>
        </c:dLbls>
        <c:smooth val="0"/>
        <c:axId val="910070216"/>
        <c:axId val="910068576"/>
      </c:lineChart>
      <c:dateAx>
        <c:axId val="910070216"/>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68576"/>
        <c:crosses val="autoZero"/>
        <c:auto val="1"/>
        <c:lblOffset val="100"/>
        <c:baseTimeUnit val="months"/>
      </c:dateAx>
      <c:valAx>
        <c:axId val="910068576"/>
        <c:scaling>
          <c:orientation val="minMax"/>
          <c:min val="0.3000000000000000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70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Drugs and County Lines Disruptions -</a:t>
            </a:r>
            <a:r>
              <a:rPr lang="en-GB" sz="1100" baseline="0"/>
              <a:t> </a:t>
            </a:r>
            <a:r>
              <a:rPr lang="en-GB" sz="1100"/>
              <a:t>12 Months Rolling</a:t>
            </a:r>
            <a:r>
              <a:rPr lang="en-GB" sz="1100" baseline="0"/>
              <a:t> Rates</a:t>
            </a:r>
            <a:endParaRPr lang="en-GB" sz="1100"/>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'Tackle Drugs'!$B$11</c:f>
              <c:strCache>
                <c:ptCount val="1"/>
                <c:pt idx="0">
                  <c:v>Drugs</c:v>
                </c:pt>
              </c:strCache>
            </c:strRef>
          </c:tx>
          <c:spPr>
            <a:ln w="28575" cap="rnd">
              <a:solidFill>
                <a:srgbClr val="00B050"/>
              </a:solidFill>
              <a:round/>
            </a:ln>
            <a:effectLst/>
          </c:spPr>
          <c:marker>
            <c:symbol val="none"/>
          </c:marker>
          <c:cat>
            <c:strRef>
              <c:f>'Tackle Drugs'!$A$12:$A$25</c:f>
              <c:strCache>
                <c:ptCount val="14"/>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strCache>
            </c:strRef>
          </c:cat>
          <c:val>
            <c:numRef>
              <c:f>'Tackle Drugs'!$B$12:$B$25</c:f>
              <c:numCache>
                <c:formatCode>General</c:formatCode>
                <c:ptCount val="14"/>
                <c:pt idx="0">
                  <c:v>224</c:v>
                </c:pt>
                <c:pt idx="1">
                  <c:v>198</c:v>
                </c:pt>
                <c:pt idx="2">
                  <c:v>191</c:v>
                </c:pt>
                <c:pt idx="3">
                  <c:v>183</c:v>
                </c:pt>
                <c:pt idx="4">
                  <c:v>231</c:v>
                </c:pt>
                <c:pt idx="5">
                  <c:v>257</c:v>
                </c:pt>
                <c:pt idx="6">
                  <c:v>262</c:v>
                </c:pt>
                <c:pt idx="7">
                  <c:v>242</c:v>
                </c:pt>
                <c:pt idx="8">
                  <c:v>172</c:v>
                </c:pt>
                <c:pt idx="9">
                  <c:v>138</c:v>
                </c:pt>
                <c:pt idx="10">
                  <c:v>131</c:v>
                </c:pt>
                <c:pt idx="11">
                  <c:v>166</c:v>
                </c:pt>
                <c:pt idx="12">
                  <c:v>209</c:v>
                </c:pt>
                <c:pt idx="13">
                  <c:v>199</c:v>
                </c:pt>
              </c:numCache>
            </c:numRef>
          </c:val>
          <c:smooth val="0"/>
          <c:extLst>
            <c:ext xmlns:c16="http://schemas.microsoft.com/office/drawing/2014/chart" uri="{C3380CC4-5D6E-409C-BE32-E72D297353CC}">
              <c16:uniqueId val="{00000000-3E86-4AA7-9BDC-7A90F1961E48}"/>
            </c:ext>
          </c:extLst>
        </c:ser>
        <c:ser>
          <c:idx val="1"/>
          <c:order val="1"/>
          <c:tx>
            <c:strRef>
              <c:f>'Tackle Drugs'!$C$11</c:f>
              <c:strCache>
                <c:ptCount val="1"/>
                <c:pt idx="0">
                  <c:v>County Lines</c:v>
                </c:pt>
              </c:strCache>
            </c:strRef>
          </c:tx>
          <c:spPr>
            <a:ln w="28575" cap="rnd">
              <a:solidFill>
                <a:srgbClr val="FFC000"/>
              </a:solidFill>
              <a:round/>
            </a:ln>
            <a:effectLst/>
          </c:spPr>
          <c:marker>
            <c:symbol val="none"/>
          </c:marker>
          <c:cat>
            <c:strRef>
              <c:f>'Tackle Drugs'!$A$12:$A$25</c:f>
              <c:strCache>
                <c:ptCount val="14"/>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strCache>
            </c:strRef>
          </c:cat>
          <c:val>
            <c:numRef>
              <c:f>'Tackle Drugs'!$C$12:$C$25</c:f>
              <c:numCache>
                <c:formatCode>General</c:formatCode>
                <c:ptCount val="14"/>
                <c:pt idx="0">
                  <c:v>6</c:v>
                </c:pt>
                <c:pt idx="1">
                  <c:v>19</c:v>
                </c:pt>
                <c:pt idx="2">
                  <c:v>63</c:v>
                </c:pt>
                <c:pt idx="3">
                  <c:v>106</c:v>
                </c:pt>
                <c:pt idx="4">
                  <c:v>118</c:v>
                </c:pt>
                <c:pt idx="5">
                  <c:v>120</c:v>
                </c:pt>
                <c:pt idx="6">
                  <c:v>107</c:v>
                </c:pt>
                <c:pt idx="7">
                  <c:v>76</c:v>
                </c:pt>
                <c:pt idx="8">
                  <c:v>153</c:v>
                </c:pt>
                <c:pt idx="9">
                  <c:v>200</c:v>
                </c:pt>
                <c:pt idx="10">
                  <c:v>208</c:v>
                </c:pt>
                <c:pt idx="11">
                  <c:v>205</c:v>
                </c:pt>
                <c:pt idx="12">
                  <c:v>119</c:v>
                </c:pt>
                <c:pt idx="13">
                  <c:v>59</c:v>
                </c:pt>
              </c:numCache>
            </c:numRef>
          </c:val>
          <c:smooth val="0"/>
          <c:extLst>
            <c:ext xmlns:c16="http://schemas.microsoft.com/office/drawing/2014/chart" uri="{C3380CC4-5D6E-409C-BE32-E72D297353CC}">
              <c16:uniqueId val="{00000001-3E86-4AA7-9BDC-7A90F1961E48}"/>
            </c:ext>
          </c:extLst>
        </c:ser>
        <c:dLbls>
          <c:showLegendKey val="0"/>
          <c:showVal val="0"/>
          <c:showCatName val="0"/>
          <c:showSerName val="0"/>
          <c:showPercent val="0"/>
          <c:showBubbleSize val="0"/>
        </c:dLbls>
        <c:smooth val="0"/>
        <c:axId val="910011504"/>
        <c:axId val="910016424"/>
      </c:lineChart>
      <c:catAx>
        <c:axId val="91001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16424"/>
        <c:crosses val="autoZero"/>
        <c:auto val="1"/>
        <c:lblAlgn val="ctr"/>
        <c:lblOffset val="100"/>
        <c:noMultiLvlLbl val="0"/>
      </c:catAx>
      <c:valAx>
        <c:axId val="910016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11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Drug Trafficking Crime - 12 Months Rolling Rates Per 1000 Residents</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'Tackle Drugs'!$C$2</c:f>
              <c:strCache>
                <c:ptCount val="1"/>
                <c:pt idx="0">
                  <c:v>A&amp;S</c:v>
                </c:pt>
              </c:strCache>
            </c:strRef>
          </c:tx>
          <c:spPr>
            <a:ln w="28575" cap="rnd">
              <a:solidFill>
                <a:srgbClr val="FF0000"/>
              </a:solidFill>
              <a:round/>
            </a:ln>
            <a:effectLst/>
          </c:spPr>
          <c:marker>
            <c:symbol val="none"/>
          </c:marker>
          <c:cat>
            <c:numRef>
              <c:f>'Tackle Drugs'!$D$1:$BT$1</c:f>
              <c:numCache>
                <c:formatCode>mmm\ yy</c:formatCode>
                <c:ptCount val="69"/>
                <c:pt idx="0">
                  <c:v>42339</c:v>
                </c:pt>
                <c:pt idx="1">
                  <c:v>42370</c:v>
                </c:pt>
                <c:pt idx="2">
                  <c:v>42401</c:v>
                </c:pt>
                <c:pt idx="3">
                  <c:v>42430</c:v>
                </c:pt>
                <c:pt idx="4">
                  <c:v>42461</c:v>
                </c:pt>
                <c:pt idx="5">
                  <c:v>42491</c:v>
                </c:pt>
                <c:pt idx="6">
                  <c:v>42522</c:v>
                </c:pt>
                <c:pt idx="7">
                  <c:v>42552</c:v>
                </c:pt>
                <c:pt idx="8">
                  <c:v>42583</c:v>
                </c:pt>
                <c:pt idx="9">
                  <c:v>42614</c:v>
                </c:pt>
                <c:pt idx="10">
                  <c:v>42644</c:v>
                </c:pt>
                <c:pt idx="11">
                  <c:v>42675</c:v>
                </c:pt>
                <c:pt idx="12">
                  <c:v>42705</c:v>
                </c:pt>
                <c:pt idx="13">
                  <c:v>42736</c:v>
                </c:pt>
                <c:pt idx="14">
                  <c:v>42767</c:v>
                </c:pt>
                <c:pt idx="15">
                  <c:v>42795</c:v>
                </c:pt>
                <c:pt idx="16">
                  <c:v>42826</c:v>
                </c:pt>
                <c:pt idx="17">
                  <c:v>42856</c:v>
                </c:pt>
                <c:pt idx="18">
                  <c:v>42887</c:v>
                </c:pt>
                <c:pt idx="19">
                  <c:v>42917</c:v>
                </c:pt>
                <c:pt idx="20">
                  <c:v>42948</c:v>
                </c:pt>
                <c:pt idx="21">
                  <c:v>42979</c:v>
                </c:pt>
                <c:pt idx="22">
                  <c:v>43009</c:v>
                </c:pt>
                <c:pt idx="23">
                  <c:v>43040</c:v>
                </c:pt>
                <c:pt idx="24">
                  <c:v>43070</c:v>
                </c:pt>
                <c:pt idx="25">
                  <c:v>43101</c:v>
                </c:pt>
                <c:pt idx="26">
                  <c:v>43132</c:v>
                </c:pt>
                <c:pt idx="27">
                  <c:v>43160</c:v>
                </c:pt>
                <c:pt idx="28">
                  <c:v>43191</c:v>
                </c:pt>
                <c:pt idx="29">
                  <c:v>43221</c:v>
                </c:pt>
                <c:pt idx="30">
                  <c:v>43252</c:v>
                </c:pt>
                <c:pt idx="31">
                  <c:v>43282</c:v>
                </c:pt>
                <c:pt idx="32">
                  <c:v>43313</c:v>
                </c:pt>
                <c:pt idx="33">
                  <c:v>43344</c:v>
                </c:pt>
                <c:pt idx="34">
                  <c:v>43374</c:v>
                </c:pt>
                <c:pt idx="35">
                  <c:v>43405</c:v>
                </c:pt>
                <c:pt idx="36">
                  <c:v>43435</c:v>
                </c:pt>
                <c:pt idx="37">
                  <c:v>43466</c:v>
                </c:pt>
                <c:pt idx="38">
                  <c:v>43497</c:v>
                </c:pt>
                <c:pt idx="39">
                  <c:v>43525</c:v>
                </c:pt>
                <c:pt idx="40">
                  <c:v>43556</c:v>
                </c:pt>
                <c:pt idx="41">
                  <c:v>43586</c:v>
                </c:pt>
                <c:pt idx="42">
                  <c:v>43617</c:v>
                </c:pt>
                <c:pt idx="43">
                  <c:v>43647</c:v>
                </c:pt>
                <c:pt idx="44">
                  <c:v>43678</c:v>
                </c:pt>
                <c:pt idx="45">
                  <c:v>43709</c:v>
                </c:pt>
                <c:pt idx="46">
                  <c:v>43739</c:v>
                </c:pt>
                <c:pt idx="47">
                  <c:v>43770</c:v>
                </c:pt>
                <c:pt idx="48">
                  <c:v>43800</c:v>
                </c:pt>
                <c:pt idx="49">
                  <c:v>43831</c:v>
                </c:pt>
                <c:pt idx="50">
                  <c:v>43862</c:v>
                </c:pt>
                <c:pt idx="51">
                  <c:v>43891</c:v>
                </c:pt>
                <c:pt idx="52">
                  <c:v>43922</c:v>
                </c:pt>
                <c:pt idx="53">
                  <c:v>43952</c:v>
                </c:pt>
                <c:pt idx="54">
                  <c:v>43983</c:v>
                </c:pt>
                <c:pt idx="55">
                  <c:v>44013</c:v>
                </c:pt>
                <c:pt idx="56">
                  <c:v>44044</c:v>
                </c:pt>
                <c:pt idx="57">
                  <c:v>44075</c:v>
                </c:pt>
                <c:pt idx="58">
                  <c:v>44105</c:v>
                </c:pt>
                <c:pt idx="59">
                  <c:v>44136</c:v>
                </c:pt>
                <c:pt idx="60">
                  <c:v>44166</c:v>
                </c:pt>
                <c:pt idx="61">
                  <c:v>44197</c:v>
                </c:pt>
                <c:pt idx="62">
                  <c:v>44228</c:v>
                </c:pt>
                <c:pt idx="63">
                  <c:v>44256</c:v>
                </c:pt>
                <c:pt idx="64">
                  <c:v>44287</c:v>
                </c:pt>
                <c:pt idx="65">
                  <c:v>44317</c:v>
                </c:pt>
                <c:pt idx="66">
                  <c:v>44348</c:v>
                </c:pt>
                <c:pt idx="67">
                  <c:v>44378</c:v>
                </c:pt>
                <c:pt idx="68">
                  <c:v>44409</c:v>
                </c:pt>
              </c:numCache>
            </c:numRef>
          </c:cat>
          <c:val>
            <c:numRef>
              <c:f>'Tackle Drugs'!$D$2:$BT$2</c:f>
              <c:numCache>
                <c:formatCode>General</c:formatCode>
                <c:ptCount val="69"/>
                <c:pt idx="0">
                  <c:v>0.41631395623152606</c:v>
                </c:pt>
                <c:pt idx="1">
                  <c:v>0.50709352724312273</c:v>
                </c:pt>
                <c:pt idx="2">
                  <c:v>0.51518852083651356</c:v>
                </c:pt>
                <c:pt idx="3">
                  <c:v>0.53542600481999048</c:v>
                </c:pt>
                <c:pt idx="4">
                  <c:v>0.59787309825471935</c:v>
                </c:pt>
                <c:pt idx="5">
                  <c:v>0.61926700989439509</c:v>
                </c:pt>
                <c:pt idx="6">
                  <c:v>0.62909664497208384</c:v>
                </c:pt>
                <c:pt idx="7">
                  <c:v>0.63545699708117664</c:v>
                </c:pt>
                <c:pt idx="8">
                  <c:v>0.63661342473737526</c:v>
                </c:pt>
                <c:pt idx="9">
                  <c:v>0.63487878325307723</c:v>
                </c:pt>
                <c:pt idx="10">
                  <c:v>0.6325659279406799</c:v>
                </c:pt>
                <c:pt idx="11">
                  <c:v>0.65049055661175947</c:v>
                </c:pt>
                <c:pt idx="12">
                  <c:v>0.62100165137869312</c:v>
                </c:pt>
                <c:pt idx="13">
                  <c:v>0.55855455794396414</c:v>
                </c:pt>
                <c:pt idx="14">
                  <c:v>0.58862167700512991</c:v>
                </c:pt>
                <c:pt idx="15">
                  <c:v>0.60943737481670623</c:v>
                </c:pt>
                <c:pt idx="16">
                  <c:v>0.54467742606957992</c:v>
                </c:pt>
                <c:pt idx="17">
                  <c:v>0.51923601763320892</c:v>
                </c:pt>
                <c:pt idx="18">
                  <c:v>0.50535888575882471</c:v>
                </c:pt>
                <c:pt idx="19">
                  <c:v>0.50767174107122204</c:v>
                </c:pt>
                <c:pt idx="20">
                  <c:v>0.50304603044642737</c:v>
                </c:pt>
                <c:pt idx="21">
                  <c:v>0.50131138896212935</c:v>
                </c:pt>
                <c:pt idx="22">
                  <c:v>0.50131138896212935</c:v>
                </c:pt>
                <c:pt idx="23">
                  <c:v>0.46893141458856619</c:v>
                </c:pt>
                <c:pt idx="24">
                  <c:v>0.4220960945125195</c:v>
                </c:pt>
                <c:pt idx="25">
                  <c:v>0.40532789349763859</c:v>
                </c:pt>
                <c:pt idx="26">
                  <c:v>0.38451219568606226</c:v>
                </c:pt>
                <c:pt idx="27">
                  <c:v>0.37236970529597613</c:v>
                </c:pt>
                <c:pt idx="28">
                  <c:v>0.36543113935878402</c:v>
                </c:pt>
                <c:pt idx="29">
                  <c:v>0.36716578084308205</c:v>
                </c:pt>
                <c:pt idx="30">
                  <c:v>0.35271043514059847</c:v>
                </c:pt>
                <c:pt idx="31">
                  <c:v>0.35502329045299585</c:v>
                </c:pt>
                <c:pt idx="32">
                  <c:v>0.37468256060837346</c:v>
                </c:pt>
                <c:pt idx="33">
                  <c:v>0.37988648506126754</c:v>
                </c:pt>
                <c:pt idx="34">
                  <c:v>0.37526077443647282</c:v>
                </c:pt>
                <c:pt idx="35">
                  <c:v>0.37988648506126754</c:v>
                </c:pt>
                <c:pt idx="36">
                  <c:v>0.37757362974887021</c:v>
                </c:pt>
                <c:pt idx="37">
                  <c:v>0.38104291271746621</c:v>
                </c:pt>
                <c:pt idx="38">
                  <c:v>0.38855969248275768</c:v>
                </c:pt>
                <c:pt idx="39">
                  <c:v>0.38162112654556557</c:v>
                </c:pt>
                <c:pt idx="40">
                  <c:v>0.38451219568606226</c:v>
                </c:pt>
                <c:pt idx="41">
                  <c:v>0.38798147865465832</c:v>
                </c:pt>
                <c:pt idx="42">
                  <c:v>0.39492004459185043</c:v>
                </c:pt>
                <c:pt idx="43">
                  <c:v>0.41168824560673134</c:v>
                </c:pt>
                <c:pt idx="44">
                  <c:v>0.39896754138854584</c:v>
                </c:pt>
                <c:pt idx="45">
                  <c:v>0.40128039670094318</c:v>
                </c:pt>
                <c:pt idx="46">
                  <c:v>0.40185861052904254</c:v>
                </c:pt>
                <c:pt idx="47">
                  <c:v>0.40764074881003598</c:v>
                </c:pt>
                <c:pt idx="48">
                  <c:v>0.40764074881003598</c:v>
                </c:pt>
                <c:pt idx="49">
                  <c:v>0.42961287427781092</c:v>
                </c:pt>
                <c:pt idx="50">
                  <c:v>0.43019108810591028</c:v>
                </c:pt>
                <c:pt idx="51">
                  <c:v>0.43308215724640697</c:v>
                </c:pt>
                <c:pt idx="52">
                  <c:v>0.43944250935549978</c:v>
                </c:pt>
                <c:pt idx="53">
                  <c:v>0.44695928912079119</c:v>
                </c:pt>
                <c:pt idx="54">
                  <c:v>0.44753750294889055</c:v>
                </c:pt>
                <c:pt idx="55">
                  <c:v>0.42614359130921492</c:v>
                </c:pt>
                <c:pt idx="56">
                  <c:v>0.42325252216871817</c:v>
                </c:pt>
                <c:pt idx="57">
                  <c:v>0.42093966685632084</c:v>
                </c:pt>
                <c:pt idx="58">
                  <c:v>0.42903466044971161</c:v>
                </c:pt>
                <c:pt idx="59">
                  <c:v>0.41689217005962542</c:v>
                </c:pt>
                <c:pt idx="60">
                  <c:v>0.41804859771582409</c:v>
                </c:pt>
                <c:pt idx="61">
                  <c:v>0.4024368243571419</c:v>
                </c:pt>
                <c:pt idx="62">
                  <c:v>0.39376361693565176</c:v>
                </c:pt>
                <c:pt idx="63">
                  <c:v>0.39549825841994979</c:v>
                </c:pt>
                <c:pt idx="64">
                  <c:v>0.38740326482655901</c:v>
                </c:pt>
                <c:pt idx="65">
                  <c:v>0.3706350638116781</c:v>
                </c:pt>
                <c:pt idx="66">
                  <c:v>0.36254007021828727</c:v>
                </c:pt>
                <c:pt idx="67">
                  <c:v>0.34288080006290966</c:v>
                </c:pt>
                <c:pt idx="68">
                  <c:v>0.32726902670422747</c:v>
                </c:pt>
              </c:numCache>
            </c:numRef>
          </c:val>
          <c:smooth val="0"/>
          <c:extLst>
            <c:ext xmlns:c16="http://schemas.microsoft.com/office/drawing/2014/chart" uri="{C3380CC4-5D6E-409C-BE32-E72D297353CC}">
              <c16:uniqueId val="{00000000-89B2-46A7-9CFF-3F60A34C6B75}"/>
            </c:ext>
          </c:extLst>
        </c:ser>
        <c:ser>
          <c:idx val="1"/>
          <c:order val="1"/>
          <c:tx>
            <c:strRef>
              <c:f>'Tackle Drugs'!$C$3</c:f>
              <c:strCache>
                <c:ptCount val="1"/>
                <c:pt idx="0">
                  <c:v>MSG</c:v>
                </c:pt>
              </c:strCache>
            </c:strRef>
          </c:tx>
          <c:spPr>
            <a:ln w="28575" cap="rnd">
              <a:solidFill>
                <a:schemeClr val="accent1"/>
              </a:solidFill>
              <a:round/>
            </a:ln>
            <a:effectLst/>
          </c:spPr>
          <c:marker>
            <c:symbol val="none"/>
          </c:marker>
          <c:cat>
            <c:numRef>
              <c:f>'Tackle Drugs'!$D$1:$BT$1</c:f>
              <c:numCache>
                <c:formatCode>mmm\ yy</c:formatCode>
                <c:ptCount val="69"/>
                <c:pt idx="0">
                  <c:v>42339</c:v>
                </c:pt>
                <c:pt idx="1">
                  <c:v>42370</c:v>
                </c:pt>
                <c:pt idx="2">
                  <c:v>42401</c:v>
                </c:pt>
                <c:pt idx="3">
                  <c:v>42430</c:v>
                </c:pt>
                <c:pt idx="4">
                  <c:v>42461</c:v>
                </c:pt>
                <c:pt idx="5">
                  <c:v>42491</c:v>
                </c:pt>
                <c:pt idx="6">
                  <c:v>42522</c:v>
                </c:pt>
                <c:pt idx="7">
                  <c:v>42552</c:v>
                </c:pt>
                <c:pt idx="8">
                  <c:v>42583</c:v>
                </c:pt>
                <c:pt idx="9">
                  <c:v>42614</c:v>
                </c:pt>
                <c:pt idx="10">
                  <c:v>42644</c:v>
                </c:pt>
                <c:pt idx="11">
                  <c:v>42675</c:v>
                </c:pt>
                <c:pt idx="12">
                  <c:v>42705</c:v>
                </c:pt>
                <c:pt idx="13">
                  <c:v>42736</c:v>
                </c:pt>
                <c:pt idx="14">
                  <c:v>42767</c:v>
                </c:pt>
                <c:pt idx="15">
                  <c:v>42795</c:v>
                </c:pt>
                <c:pt idx="16">
                  <c:v>42826</c:v>
                </c:pt>
                <c:pt idx="17">
                  <c:v>42856</c:v>
                </c:pt>
                <c:pt idx="18">
                  <c:v>42887</c:v>
                </c:pt>
                <c:pt idx="19">
                  <c:v>42917</c:v>
                </c:pt>
                <c:pt idx="20">
                  <c:v>42948</c:v>
                </c:pt>
                <c:pt idx="21">
                  <c:v>42979</c:v>
                </c:pt>
                <c:pt idx="22">
                  <c:v>43009</c:v>
                </c:pt>
                <c:pt idx="23">
                  <c:v>43040</c:v>
                </c:pt>
                <c:pt idx="24">
                  <c:v>43070</c:v>
                </c:pt>
                <c:pt idx="25">
                  <c:v>43101</c:v>
                </c:pt>
                <c:pt idx="26">
                  <c:v>43132</c:v>
                </c:pt>
                <c:pt idx="27">
                  <c:v>43160</c:v>
                </c:pt>
                <c:pt idx="28">
                  <c:v>43191</c:v>
                </c:pt>
                <c:pt idx="29">
                  <c:v>43221</c:v>
                </c:pt>
                <c:pt idx="30">
                  <c:v>43252</c:v>
                </c:pt>
                <c:pt idx="31">
                  <c:v>43282</c:v>
                </c:pt>
                <c:pt idx="32">
                  <c:v>43313</c:v>
                </c:pt>
                <c:pt idx="33">
                  <c:v>43344</c:v>
                </c:pt>
                <c:pt idx="34">
                  <c:v>43374</c:v>
                </c:pt>
                <c:pt idx="35">
                  <c:v>43405</c:v>
                </c:pt>
                <c:pt idx="36">
                  <c:v>43435</c:v>
                </c:pt>
                <c:pt idx="37">
                  <c:v>43466</c:v>
                </c:pt>
                <c:pt idx="38">
                  <c:v>43497</c:v>
                </c:pt>
                <c:pt idx="39">
                  <c:v>43525</c:v>
                </c:pt>
                <c:pt idx="40">
                  <c:v>43556</c:v>
                </c:pt>
                <c:pt idx="41">
                  <c:v>43586</c:v>
                </c:pt>
                <c:pt idx="42">
                  <c:v>43617</c:v>
                </c:pt>
                <c:pt idx="43">
                  <c:v>43647</c:v>
                </c:pt>
                <c:pt idx="44">
                  <c:v>43678</c:v>
                </c:pt>
                <c:pt idx="45">
                  <c:v>43709</c:v>
                </c:pt>
                <c:pt idx="46">
                  <c:v>43739</c:v>
                </c:pt>
                <c:pt idx="47">
                  <c:v>43770</c:v>
                </c:pt>
                <c:pt idx="48">
                  <c:v>43800</c:v>
                </c:pt>
                <c:pt idx="49">
                  <c:v>43831</c:v>
                </c:pt>
                <c:pt idx="50">
                  <c:v>43862</c:v>
                </c:pt>
                <c:pt idx="51">
                  <c:v>43891</c:v>
                </c:pt>
                <c:pt idx="52">
                  <c:v>43922</c:v>
                </c:pt>
                <c:pt idx="53">
                  <c:v>43952</c:v>
                </c:pt>
                <c:pt idx="54">
                  <c:v>43983</c:v>
                </c:pt>
                <c:pt idx="55">
                  <c:v>44013</c:v>
                </c:pt>
                <c:pt idx="56">
                  <c:v>44044</c:v>
                </c:pt>
                <c:pt idx="57">
                  <c:v>44075</c:v>
                </c:pt>
                <c:pt idx="58">
                  <c:v>44105</c:v>
                </c:pt>
                <c:pt idx="59">
                  <c:v>44136</c:v>
                </c:pt>
                <c:pt idx="60">
                  <c:v>44166</c:v>
                </c:pt>
                <c:pt idx="61">
                  <c:v>44197</c:v>
                </c:pt>
                <c:pt idx="62">
                  <c:v>44228</c:v>
                </c:pt>
                <c:pt idx="63">
                  <c:v>44256</c:v>
                </c:pt>
                <c:pt idx="64">
                  <c:v>44287</c:v>
                </c:pt>
                <c:pt idx="65">
                  <c:v>44317</c:v>
                </c:pt>
                <c:pt idx="66">
                  <c:v>44348</c:v>
                </c:pt>
                <c:pt idx="67">
                  <c:v>44378</c:v>
                </c:pt>
                <c:pt idx="68">
                  <c:v>44409</c:v>
                </c:pt>
              </c:numCache>
            </c:numRef>
          </c:cat>
          <c:val>
            <c:numRef>
              <c:f>'Tackle Drugs'!$D$3:$BT$3</c:f>
              <c:numCache>
                <c:formatCode>General</c:formatCode>
                <c:ptCount val="69"/>
                <c:pt idx="0">
                  <c:v>0.36915413707222583</c:v>
                </c:pt>
                <c:pt idx="1">
                  <c:v>0.36352734987547275</c:v>
                </c:pt>
                <c:pt idx="2">
                  <c:v>0.36408080435384188</c:v>
                </c:pt>
                <c:pt idx="3">
                  <c:v>0.36066783507056543</c:v>
                </c:pt>
                <c:pt idx="4">
                  <c:v>0.36574116778894938</c:v>
                </c:pt>
                <c:pt idx="5">
                  <c:v>0.36288165298404207</c:v>
                </c:pt>
                <c:pt idx="6">
                  <c:v>0.36159025920118071</c:v>
                </c:pt>
                <c:pt idx="7">
                  <c:v>0.35983765335301171</c:v>
                </c:pt>
                <c:pt idx="8">
                  <c:v>0.36408080435384188</c:v>
                </c:pt>
                <c:pt idx="9">
                  <c:v>0.35651692648279681</c:v>
                </c:pt>
                <c:pt idx="10">
                  <c:v>0.34904529102481319</c:v>
                </c:pt>
                <c:pt idx="11">
                  <c:v>0.34922977585093629</c:v>
                </c:pt>
                <c:pt idx="12">
                  <c:v>0.34913753343787474</c:v>
                </c:pt>
                <c:pt idx="13">
                  <c:v>0.35448759339544322</c:v>
                </c:pt>
                <c:pt idx="14">
                  <c:v>0.36657134950650311</c:v>
                </c:pt>
                <c:pt idx="15">
                  <c:v>0.37653353011714785</c:v>
                </c:pt>
                <c:pt idx="16">
                  <c:v>0.37072225809427173</c:v>
                </c:pt>
                <c:pt idx="17">
                  <c:v>0.36832395535467211</c:v>
                </c:pt>
                <c:pt idx="18">
                  <c:v>0.36786274328936447</c:v>
                </c:pt>
                <c:pt idx="19">
                  <c:v>0.37127571257264091</c:v>
                </c:pt>
                <c:pt idx="20">
                  <c:v>0.37542662116040953</c:v>
                </c:pt>
                <c:pt idx="21">
                  <c:v>0.37376625772530209</c:v>
                </c:pt>
                <c:pt idx="22">
                  <c:v>0.38049995387879348</c:v>
                </c:pt>
                <c:pt idx="23">
                  <c:v>0.38188359007471634</c:v>
                </c:pt>
                <c:pt idx="24">
                  <c:v>0.38428189281431602</c:v>
                </c:pt>
                <c:pt idx="25">
                  <c:v>0.38741813485840787</c:v>
                </c:pt>
                <c:pt idx="26">
                  <c:v>0.38594225624942347</c:v>
                </c:pt>
                <c:pt idx="27">
                  <c:v>0.39553546720782218</c:v>
                </c:pt>
                <c:pt idx="28">
                  <c:v>0.40319158749192879</c:v>
                </c:pt>
                <c:pt idx="29">
                  <c:v>0.40881837468868187</c:v>
                </c:pt>
                <c:pt idx="30">
                  <c:v>0.42164007010423393</c:v>
                </c:pt>
                <c:pt idx="31">
                  <c:v>0.42034867632137257</c:v>
                </c:pt>
                <c:pt idx="32">
                  <c:v>0.42394613043077206</c:v>
                </c:pt>
                <c:pt idx="33">
                  <c:v>0.42920394797527905</c:v>
                </c:pt>
                <c:pt idx="34">
                  <c:v>0.43335485656304767</c:v>
                </c:pt>
                <c:pt idx="35">
                  <c:v>0.44027303754266212</c:v>
                </c:pt>
                <c:pt idx="36">
                  <c:v>0.44497740060879992</c:v>
                </c:pt>
                <c:pt idx="37">
                  <c:v>0.45410939950189094</c:v>
                </c:pt>
                <c:pt idx="38">
                  <c:v>0.45291024813209113</c:v>
                </c:pt>
                <c:pt idx="39">
                  <c:v>0.45364818743658336</c:v>
                </c:pt>
                <c:pt idx="40">
                  <c:v>0.46305691356885897</c:v>
                </c:pt>
                <c:pt idx="41">
                  <c:v>0.46554745872152015</c:v>
                </c:pt>
                <c:pt idx="42">
                  <c:v>0.45862927774190571</c:v>
                </c:pt>
                <c:pt idx="43">
                  <c:v>0.46379485287335115</c:v>
                </c:pt>
                <c:pt idx="44">
                  <c:v>0.46093533806844389</c:v>
                </c:pt>
                <c:pt idx="45">
                  <c:v>0.46195000461212066</c:v>
                </c:pt>
                <c:pt idx="46">
                  <c:v>0.47255788211419608</c:v>
                </c:pt>
                <c:pt idx="47">
                  <c:v>0.47966054791993357</c:v>
                </c:pt>
                <c:pt idx="48">
                  <c:v>0.4786458813762568</c:v>
                </c:pt>
                <c:pt idx="49">
                  <c:v>0.47800018448482612</c:v>
                </c:pt>
                <c:pt idx="50">
                  <c:v>0.49257448574854718</c:v>
                </c:pt>
                <c:pt idx="51">
                  <c:v>0.50032284844571528</c:v>
                </c:pt>
                <c:pt idx="52">
                  <c:v>0.50235218153306893</c:v>
                </c:pt>
                <c:pt idx="53">
                  <c:v>0.52070842173231247</c:v>
                </c:pt>
                <c:pt idx="54">
                  <c:v>0.5395258739968638</c:v>
                </c:pt>
                <c:pt idx="55">
                  <c:v>0.55234756941241581</c:v>
                </c:pt>
                <c:pt idx="56">
                  <c:v>0.56221750760999911</c:v>
                </c:pt>
                <c:pt idx="57">
                  <c:v>0.57264090028595149</c:v>
                </c:pt>
                <c:pt idx="58">
                  <c:v>0.57743750576515085</c:v>
                </c:pt>
                <c:pt idx="59">
                  <c:v>0.58656950465824187</c:v>
                </c:pt>
                <c:pt idx="60">
                  <c:v>0.59745410939950194</c:v>
                </c:pt>
                <c:pt idx="61">
                  <c:v>0.59911447283460939</c:v>
                </c:pt>
                <c:pt idx="62">
                  <c:v>0.60049810903053225</c:v>
                </c:pt>
                <c:pt idx="63">
                  <c:v>0.6086154413799465</c:v>
                </c:pt>
                <c:pt idx="64">
                  <c:v>0.61553362235956088</c:v>
                </c:pt>
                <c:pt idx="65">
                  <c:v>0.61498016788119181</c:v>
                </c:pt>
                <c:pt idx="66">
                  <c:v>0.61073701688036164</c:v>
                </c:pt>
                <c:pt idx="67">
                  <c:v>0.61073701688036164</c:v>
                </c:pt>
                <c:pt idx="68">
                  <c:v>0.6151646527073148</c:v>
                </c:pt>
              </c:numCache>
            </c:numRef>
          </c:val>
          <c:smooth val="0"/>
          <c:extLst>
            <c:ext xmlns:c16="http://schemas.microsoft.com/office/drawing/2014/chart" uri="{C3380CC4-5D6E-409C-BE32-E72D297353CC}">
              <c16:uniqueId val="{00000001-89B2-46A7-9CFF-3F60A34C6B75}"/>
            </c:ext>
          </c:extLst>
        </c:ser>
        <c:dLbls>
          <c:showLegendKey val="0"/>
          <c:showVal val="0"/>
          <c:showCatName val="0"/>
          <c:showSerName val="0"/>
          <c:showPercent val="0"/>
          <c:showBubbleSize val="0"/>
        </c:dLbls>
        <c:smooth val="0"/>
        <c:axId val="909997728"/>
        <c:axId val="909998056"/>
      </c:lineChart>
      <c:dateAx>
        <c:axId val="909997728"/>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9998056"/>
        <c:crosses val="autoZero"/>
        <c:auto val="1"/>
        <c:lblOffset val="100"/>
        <c:baseTimeUnit val="months"/>
      </c:dateAx>
      <c:valAx>
        <c:axId val="909998056"/>
        <c:scaling>
          <c:orientation val="minMax"/>
          <c:min val="0.3000000000000000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9997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60614B-7642-D248-97B3-008F5035D9E8}" type="datetimeFigureOut">
              <a:rPr lang="en-US" smtClean="0"/>
              <a:t>11/26/2021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E2CFBD-632D-464B-AC81-C0FCDBB6EACD}" type="slidenum">
              <a:rPr lang="en-US" smtClean="0"/>
              <a:t>‹#›</a:t>
            </a:fld>
            <a:endParaRPr lang="en-US" dirty="0"/>
          </a:p>
        </p:txBody>
      </p:sp>
    </p:spTree>
    <p:extLst>
      <p:ext uri="{BB962C8B-B14F-4D97-AF65-F5344CB8AC3E}">
        <p14:creationId xmlns:p14="http://schemas.microsoft.com/office/powerpoint/2010/main" val="3773019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4556D-0B13-DD4F-AB0E-0456BD3C6045}" type="datetimeFigureOut">
              <a:rPr lang="en-US" smtClean="0"/>
              <a:t>11/26/2021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51D17-73D4-394A-B3F2-69E8E81E344B}" type="slidenum">
              <a:rPr lang="en-US" smtClean="0"/>
              <a:t>‹#›</a:t>
            </a:fld>
            <a:endParaRPr lang="en-US" dirty="0"/>
          </a:p>
        </p:txBody>
      </p:sp>
    </p:spTree>
    <p:extLst>
      <p:ext uri="{BB962C8B-B14F-4D97-AF65-F5344CB8AC3E}">
        <p14:creationId xmlns:p14="http://schemas.microsoft.com/office/powerpoint/2010/main" val="1773092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77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480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74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71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59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635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71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668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9" cy="5142857"/>
          </a:xfrm>
          <a:prstGeom prst="rect">
            <a:avLst/>
          </a:prstGeom>
        </p:spPr>
      </p:pic>
      <p:pic>
        <p:nvPicPr>
          <p:cNvPr id="9" name="Picture 8" descr="A&amp;S_Crest_Colour_Class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
        <p:nvSpPr>
          <p:cNvPr id="2" name="Title 1"/>
          <p:cNvSpPr>
            <a:spLocks noGrp="1"/>
          </p:cNvSpPr>
          <p:nvPr>
            <p:ph type="ctrTitle"/>
          </p:nvPr>
        </p:nvSpPr>
        <p:spPr>
          <a:xfrm>
            <a:off x="2235771" y="1654243"/>
            <a:ext cx="6361340" cy="518778"/>
          </a:xfrm>
        </p:spPr>
        <p:txBody>
          <a:bodyPr lIns="0" tIns="0" rIns="0" bIns="0" anchor="t" anchorCtr="0">
            <a:normAutofit/>
          </a:bodyPr>
          <a:lstStyle>
            <a:lvl1pPr algn="r">
              <a:defRPr sz="3200" b="1">
                <a:solidFill>
                  <a:srgbClr val="009FD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29935" y="2240389"/>
            <a:ext cx="6467176" cy="518207"/>
          </a:xfrm>
        </p:spPr>
        <p:txBody>
          <a:bodyPr lIns="0" tIns="0" rIns="0" bIns="0" anchor="t" anchorCtr="0">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596041" y="2823040"/>
            <a:ext cx="3001071" cy="273844"/>
          </a:xfrm>
        </p:spPr>
        <p:txBody>
          <a:bodyPr lIns="0" tIns="0" rIns="0" bIns="0" anchor="t" anchorCtr="0"/>
          <a:lstStyle>
            <a:lvl1pPr algn="r">
              <a:defRPr sz="1600">
                <a:solidFill>
                  <a:srgbClr val="000000"/>
                </a:solidFill>
              </a:defRPr>
            </a:lvl1pPr>
          </a:lstStyle>
          <a:p>
            <a:fld id="{2D5285E9-F68A-4F81-BF04-6B3EBD89DF50}" type="datetime3">
              <a:rPr lang="en-GB" smtClean="0"/>
              <a:t>26 November, 2021</a:t>
            </a:fld>
            <a:endParaRPr lang="en-US" dirty="0"/>
          </a:p>
        </p:txBody>
      </p:sp>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6164368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703217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28907246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324905" y="1147239"/>
            <a:ext cx="8490491"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7"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9" name="Straight Connector 18"/>
          <p:cNvCxnSpPr/>
          <p:nvPr userDrawn="1"/>
        </p:nvCxnSpPr>
        <p:spPr>
          <a:xfrm>
            <a:off x="324905" y="760652"/>
            <a:ext cx="7812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Tree>
    <p:extLst>
      <p:ext uri="{BB962C8B-B14F-4D97-AF65-F5344CB8AC3E}">
        <p14:creationId xmlns:p14="http://schemas.microsoft.com/office/powerpoint/2010/main" val="6294176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Content and Valu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1899" y="1274533"/>
            <a:ext cx="939767" cy="2880000"/>
          </a:xfrm>
          <a:prstGeom prst="rect">
            <a:avLst/>
          </a:prstGeom>
        </p:spPr>
      </p:pic>
      <p:sp>
        <p:nvSpPr>
          <p:cNvPr id="8" name="Title 1"/>
          <p:cNvSpPr>
            <a:spLocks noGrp="1"/>
          </p:cNvSpPr>
          <p:nvPr>
            <p:ph type="title"/>
          </p:nvPr>
        </p:nvSpPr>
        <p:spPr>
          <a:xfrm>
            <a:off x="324907" y="26456"/>
            <a:ext cx="7506903"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324905" y="1147239"/>
            <a:ext cx="7176169"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0"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2" name="Straight Connector 11"/>
          <p:cNvCxnSpPr/>
          <p:nvPr userDrawn="1"/>
        </p:nvCxnSpPr>
        <p:spPr>
          <a:xfrm>
            <a:off x="324904" y="760652"/>
            <a:ext cx="7596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amp;S_Crest_Colour_Class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564" y="174674"/>
            <a:ext cx="683928" cy="828000"/>
          </a:xfrm>
          <a:prstGeom prst="rect">
            <a:avLst/>
          </a:prstGeom>
        </p:spPr>
      </p:pic>
    </p:spTree>
    <p:extLst>
      <p:ext uri="{BB962C8B-B14F-4D97-AF65-F5344CB8AC3E}">
        <p14:creationId xmlns:p14="http://schemas.microsoft.com/office/powerpoint/2010/main" val="1027910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_Blank">
    <p:spTree>
      <p:nvGrpSpPr>
        <p:cNvPr id="1" name=""/>
        <p:cNvGrpSpPr/>
        <p:nvPr/>
      </p:nvGrpSpPr>
      <p:grpSpPr>
        <a:xfrm>
          <a:off x="0" y="0"/>
          <a:ext cx="0" cy="0"/>
          <a:chOff x="0" y="0"/>
          <a:chExt cx="0" cy="0"/>
        </a:xfrm>
      </p:grpSpPr>
      <p:pic>
        <p:nvPicPr>
          <p:cNvPr id="7" name="Picture 6"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324904" y="790064"/>
            <a:ext cx="7685501" cy="4189819"/>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7" name="Slide Number Placeholder 5"/>
          <p:cNvSpPr>
            <a:spLocks noGrp="1"/>
          </p:cNvSpPr>
          <p:nvPr>
            <p:ph type="sldNum" sz="quarter" idx="12"/>
          </p:nvPr>
        </p:nvSpPr>
        <p:spPr>
          <a:xfrm>
            <a:off x="8109625" y="4706038"/>
            <a:ext cx="881451" cy="273844"/>
          </a:xfrm>
        </p:spPr>
        <p:txBody>
          <a:bodyPr lIns="0" tIns="0" rIns="0" bIns="0" anchor="b" anchorCtr="0"/>
          <a:lstStyle>
            <a:lvl1pPr>
              <a:defRPr sz="900">
                <a:solidFill>
                  <a:schemeClr val="tx1"/>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31793391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PPT Slide Background6_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4645"/>
            <a:ext cx="9144000" cy="798857"/>
          </a:xfrm>
          <a:prstGeom prst="rect">
            <a:avLst/>
          </a:prstGeom>
        </p:spPr>
      </p:pic>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324905" y="1147239"/>
            <a:ext cx="8490491"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7"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9" name="Straight Connector 18"/>
          <p:cNvCxnSpPr/>
          <p:nvPr userDrawn="1"/>
        </p:nvCxnSpPr>
        <p:spPr>
          <a:xfrm>
            <a:off x="324905" y="760652"/>
            <a:ext cx="7812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amp;S_Crest_Colour_Class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Tree>
    <p:extLst>
      <p:ext uri="{BB962C8B-B14F-4D97-AF65-F5344CB8AC3E}">
        <p14:creationId xmlns:p14="http://schemas.microsoft.com/office/powerpoint/2010/main" val="34288539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Content and Valu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1899" y="1274533"/>
            <a:ext cx="939767" cy="2880000"/>
          </a:xfrm>
          <a:prstGeom prst="rect">
            <a:avLst/>
          </a:prstGeom>
        </p:spPr>
      </p:pic>
      <p:pic>
        <p:nvPicPr>
          <p:cNvPr id="7" name="Picture 6" descr="PPT Slide Background6_foot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44645"/>
            <a:ext cx="9144000" cy="798857"/>
          </a:xfrm>
          <a:prstGeom prst="rect">
            <a:avLst/>
          </a:prstGeom>
        </p:spPr>
      </p:pic>
      <p:sp>
        <p:nvSpPr>
          <p:cNvPr id="8" name="Title 1"/>
          <p:cNvSpPr>
            <a:spLocks noGrp="1"/>
          </p:cNvSpPr>
          <p:nvPr>
            <p:ph type="title"/>
          </p:nvPr>
        </p:nvSpPr>
        <p:spPr>
          <a:xfrm>
            <a:off x="324907" y="26456"/>
            <a:ext cx="7506903"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324905" y="1147239"/>
            <a:ext cx="7176169"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0"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2" name="Straight Connector 11"/>
          <p:cNvCxnSpPr/>
          <p:nvPr userDrawn="1"/>
        </p:nvCxnSpPr>
        <p:spPr>
          <a:xfrm>
            <a:off x="324904" y="760652"/>
            <a:ext cx="7596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amp;S_Crest_Colour_Classi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61564" y="174674"/>
            <a:ext cx="683928" cy="828000"/>
          </a:xfrm>
          <a:prstGeom prst="rect">
            <a:avLst/>
          </a:prstGeom>
        </p:spPr>
      </p:pic>
    </p:spTree>
    <p:extLst>
      <p:ext uri="{BB962C8B-B14F-4D97-AF65-F5344CB8AC3E}">
        <p14:creationId xmlns:p14="http://schemas.microsoft.com/office/powerpoint/2010/main" val="14488839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Blank">
    <p:spTree>
      <p:nvGrpSpPr>
        <p:cNvPr id="1" name=""/>
        <p:cNvGrpSpPr/>
        <p:nvPr/>
      </p:nvGrpSpPr>
      <p:grpSpPr>
        <a:xfrm>
          <a:off x="0" y="0"/>
          <a:ext cx="0" cy="0"/>
          <a:chOff x="0" y="0"/>
          <a:chExt cx="0" cy="0"/>
        </a:xfrm>
      </p:grpSpPr>
      <p:pic>
        <p:nvPicPr>
          <p:cNvPr id="7" name="Picture 6"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324904" y="790064"/>
            <a:ext cx="7685501" cy="4189819"/>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7" name="Slide Number Placeholder 5"/>
          <p:cNvSpPr>
            <a:spLocks noGrp="1"/>
          </p:cNvSpPr>
          <p:nvPr>
            <p:ph type="sldNum" sz="quarter" idx="12"/>
          </p:nvPr>
        </p:nvSpPr>
        <p:spPr>
          <a:xfrm>
            <a:off x="8109625" y="4706038"/>
            <a:ext cx="881451" cy="273844"/>
          </a:xfrm>
        </p:spPr>
        <p:txBody>
          <a:bodyPr lIns="0" tIns="0" rIns="0" bIns="0" anchor="b" anchorCtr="0"/>
          <a:lstStyle>
            <a:lvl1pPr>
              <a:defRPr sz="900">
                <a:solidFill>
                  <a:schemeClr val="tx1"/>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16779381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11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40738274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418307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383219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210090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1794562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37708461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41361784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3538037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D7FE9DB-283E-4B24-B2E2-DE6EB4EE3B45}" type="datetime3">
              <a:rPr lang="en-GB" smtClean="0"/>
              <a:t>26 November, 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1081961709"/>
      </p:ext>
    </p:extLst>
  </p:cSld>
  <p:clrMap bg1="lt1" tx1="dk1" bg2="lt2" tx2="dk2" accent1="accent1" accent2="accent2" accent3="accent3" accent4="accent4" accent5="accent5" accent6="accent6" hlink="hlink" folHlink="folHlink"/>
  <p:sldLayoutIdLst>
    <p:sldLayoutId id="2147493473" r:id="rId1"/>
    <p:sldLayoutId id="2147493503" r:id="rId2"/>
    <p:sldLayoutId id="2147493476" r:id="rId3"/>
    <p:sldLayoutId id="2147493504" r:id="rId4"/>
    <p:sldLayoutId id="2147493501" r:id="rId5"/>
    <p:sldLayoutId id="2147493502" r:id="rId6"/>
    <p:sldLayoutId id="2147493512" r:id="rId7"/>
    <p:sldLayoutId id="2147493513" r:id="rId8"/>
    <p:sldLayoutId id="2147493514" r:id="rId9"/>
    <p:sldLayoutId id="2147493515" r:id="rId10"/>
    <p:sldLayoutId id="2147493516"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2"/>
            <a:ext cx="8229600" cy="3394075"/>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5"/>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4100A96-FA8A-4DA6-A0CF-5B5A45DD18C1}" type="datetime3">
              <a:rPr lang="en-GB" smtClean="0"/>
              <a:t>26 November, 2021</a:t>
            </a:fld>
            <a:endParaRPr lang="en-US" dirty="0"/>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3AB589F-4B8A-4C43-B1A7-D2BA4FE7C149}" type="slidenum">
              <a:rPr lang="en-US" smtClean="0"/>
              <a:t>‹#›</a:t>
            </a:fld>
            <a:endParaRPr lang="en-US" dirty="0"/>
          </a:p>
        </p:txBody>
      </p:sp>
    </p:spTree>
    <p:extLst>
      <p:ext uri="{BB962C8B-B14F-4D97-AF65-F5344CB8AC3E}">
        <p14:creationId xmlns:p14="http://schemas.microsoft.com/office/powerpoint/2010/main" val="1742177125"/>
      </p:ext>
    </p:extLst>
  </p:cSld>
  <p:clrMap bg1="lt1" tx1="dk1" bg2="lt2" tx2="dk2" accent1="accent1" accent2="accent2" accent3="accent3" accent4="accent4" accent5="accent5" accent6="accent6" hlink="hlink" folHlink="folHlink"/>
  <p:sldLayoutIdLst>
    <p:sldLayoutId id="2147493518" r:id="rId1"/>
    <p:sldLayoutId id="2147493519" r:id="rId2"/>
    <p:sldLayoutId id="2147493520"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2"/>
            <a:ext cx="8229600" cy="3394075"/>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5"/>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6E76F8D-DA05-D04F-80E2-548D41CFC4B3}" type="datetimeFigureOut">
              <a:rPr lang="en-US" smtClean="0"/>
              <a:t>11/26/2021</a:t>
            </a:fld>
            <a:endParaRPr lang="en-US" dirty="0"/>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3AB589F-4B8A-4C43-B1A7-D2BA4FE7C149}" type="slidenum">
              <a:rPr lang="en-US" smtClean="0"/>
              <a:t>‹#›</a:t>
            </a:fld>
            <a:endParaRPr lang="en-US" dirty="0"/>
          </a:p>
        </p:txBody>
      </p:sp>
    </p:spTree>
    <p:extLst>
      <p:ext uri="{BB962C8B-B14F-4D97-AF65-F5344CB8AC3E}">
        <p14:creationId xmlns:p14="http://schemas.microsoft.com/office/powerpoint/2010/main" val="701135052"/>
      </p:ext>
    </p:extLst>
  </p:cSld>
  <p:clrMap bg1="lt1" tx1="dk1" bg2="lt2" tx2="dk2" accent1="accent1" accent2="accent2" accent3="accent3" accent4="accent4" accent5="accent5" accent6="accent6" hlink="hlink" folHlink="folHlink"/>
  <p:sldLayoutIdLst>
    <p:sldLayoutId id="2147493522" r:id="rId1"/>
    <p:sldLayoutId id="2147493523" r:id="rId2"/>
    <p:sldLayoutId id="214749352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PT Slid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716"/>
            <a:ext cx="9131808" cy="5129784"/>
          </a:xfrm>
          <a:prstGeom prst="rect">
            <a:avLst/>
          </a:prstGeom>
        </p:spPr>
      </p:pic>
      <p:sp>
        <p:nvSpPr>
          <p:cNvPr id="4" name="TextBox 3">
            <a:extLst>
              <a:ext uri="{FF2B5EF4-FFF2-40B4-BE49-F238E27FC236}">
                <a16:creationId xmlns:a16="http://schemas.microsoft.com/office/drawing/2014/main" id="{19C4695C-DF6A-D542-9DEE-9816EFACB474}"/>
              </a:ext>
            </a:extLst>
          </p:cNvPr>
          <p:cNvSpPr txBox="1"/>
          <p:nvPr userDrawn="1"/>
        </p:nvSpPr>
        <p:spPr>
          <a:xfrm>
            <a:off x="788770" y="4640375"/>
            <a:ext cx="1217220" cy="204568"/>
          </a:xfrm>
          <a:prstGeom prst="rect">
            <a:avLst/>
          </a:prstGeom>
          <a:noFill/>
        </p:spPr>
        <p:txBody>
          <a:bodyPr wrap="square" lIns="0" tIns="27000" rIns="162000" bIns="27000" rtlCol="0">
            <a:spAutoFit/>
          </a:bodyPr>
          <a:lstStyle/>
          <a:p>
            <a:pPr algn="ctr">
              <a:lnSpc>
                <a:spcPct val="130000"/>
              </a:lnSpc>
              <a:spcBef>
                <a:spcPts val="750"/>
              </a:spcBef>
            </a:pPr>
            <a:r>
              <a:rPr lang="en-US" sz="750" dirty="0">
                <a:solidFill>
                  <a:schemeClr val="tx2"/>
                </a:solidFill>
                <a:latin typeface="Montserrat" pitchFamily="2" charset="77"/>
              </a:rPr>
              <a:t>OPENNESS</a:t>
            </a:r>
          </a:p>
        </p:txBody>
      </p:sp>
      <p:sp>
        <p:nvSpPr>
          <p:cNvPr id="5" name="TextBox 4">
            <a:extLst>
              <a:ext uri="{FF2B5EF4-FFF2-40B4-BE49-F238E27FC236}">
                <a16:creationId xmlns:a16="http://schemas.microsoft.com/office/drawing/2014/main" id="{483C0727-1BF6-CE4D-A814-8E1BCAA4AB4B}"/>
              </a:ext>
            </a:extLst>
          </p:cNvPr>
          <p:cNvSpPr txBox="1"/>
          <p:nvPr userDrawn="1"/>
        </p:nvSpPr>
        <p:spPr>
          <a:xfrm>
            <a:off x="4110114" y="4640375"/>
            <a:ext cx="2351295" cy="204568"/>
          </a:xfrm>
          <a:prstGeom prst="rect">
            <a:avLst/>
          </a:prstGeom>
          <a:noFill/>
        </p:spPr>
        <p:txBody>
          <a:bodyPr wrap="square" lIns="0" tIns="27000" rIns="162000" bIns="27000" rtlCol="0">
            <a:spAutoFit/>
          </a:bodyPr>
          <a:lstStyle/>
          <a:p>
            <a:pPr>
              <a:lnSpc>
                <a:spcPct val="130000"/>
              </a:lnSpc>
              <a:spcBef>
                <a:spcPts val="750"/>
              </a:spcBef>
            </a:pPr>
            <a:r>
              <a:rPr lang="en-US" sz="750" dirty="0">
                <a:solidFill>
                  <a:schemeClr val="tx2"/>
                </a:solidFill>
                <a:latin typeface="Montserrat" pitchFamily="2" charset="77"/>
              </a:rPr>
              <a:t>COMPASSION</a:t>
            </a:r>
          </a:p>
        </p:txBody>
      </p:sp>
      <p:sp>
        <p:nvSpPr>
          <p:cNvPr id="6" name="TextBox 5">
            <a:extLst>
              <a:ext uri="{FF2B5EF4-FFF2-40B4-BE49-F238E27FC236}">
                <a16:creationId xmlns:a16="http://schemas.microsoft.com/office/drawing/2014/main" id="{3B752521-48A9-3B4E-81CF-BD70E586B020}"/>
              </a:ext>
            </a:extLst>
          </p:cNvPr>
          <p:cNvSpPr txBox="1"/>
          <p:nvPr userDrawn="1"/>
        </p:nvSpPr>
        <p:spPr>
          <a:xfrm>
            <a:off x="2476210" y="4640375"/>
            <a:ext cx="2351295" cy="204568"/>
          </a:xfrm>
          <a:prstGeom prst="rect">
            <a:avLst/>
          </a:prstGeom>
          <a:noFill/>
        </p:spPr>
        <p:txBody>
          <a:bodyPr wrap="square" lIns="0" tIns="27000" rIns="162000" bIns="27000" rtlCol="0">
            <a:spAutoFit/>
          </a:bodyPr>
          <a:lstStyle/>
          <a:p>
            <a:pPr>
              <a:lnSpc>
                <a:spcPct val="130000"/>
              </a:lnSpc>
              <a:spcBef>
                <a:spcPts val="750"/>
              </a:spcBef>
            </a:pPr>
            <a:r>
              <a:rPr lang="en-US" sz="750" dirty="0">
                <a:solidFill>
                  <a:schemeClr val="tx2"/>
                </a:solidFill>
                <a:latin typeface="Montserrat" pitchFamily="2" charset="77"/>
              </a:rPr>
              <a:t>PARTNERSHIP</a:t>
            </a:r>
          </a:p>
        </p:txBody>
      </p:sp>
      <p:sp>
        <p:nvSpPr>
          <p:cNvPr id="7" name="TextBox 6">
            <a:extLst>
              <a:ext uri="{FF2B5EF4-FFF2-40B4-BE49-F238E27FC236}">
                <a16:creationId xmlns:a16="http://schemas.microsoft.com/office/drawing/2014/main" id="{DD2C186F-2E13-8440-9E28-B9E440996831}"/>
              </a:ext>
            </a:extLst>
          </p:cNvPr>
          <p:cNvSpPr txBox="1"/>
          <p:nvPr userDrawn="1"/>
        </p:nvSpPr>
        <p:spPr>
          <a:xfrm>
            <a:off x="5879566" y="4640375"/>
            <a:ext cx="2351295" cy="204568"/>
          </a:xfrm>
          <a:prstGeom prst="rect">
            <a:avLst/>
          </a:prstGeom>
          <a:noFill/>
        </p:spPr>
        <p:txBody>
          <a:bodyPr wrap="square" lIns="0" tIns="27000" rIns="162000" bIns="27000" rtlCol="0">
            <a:spAutoFit/>
          </a:bodyPr>
          <a:lstStyle/>
          <a:p>
            <a:pPr>
              <a:lnSpc>
                <a:spcPct val="130000"/>
              </a:lnSpc>
              <a:spcBef>
                <a:spcPts val="750"/>
              </a:spcBef>
            </a:pPr>
            <a:r>
              <a:rPr lang="en-US" sz="750" dirty="0">
                <a:solidFill>
                  <a:schemeClr val="tx2"/>
                </a:solidFill>
                <a:latin typeface="Montserrat" pitchFamily="2" charset="77"/>
              </a:rPr>
              <a:t>COURAGE</a:t>
            </a:r>
          </a:p>
        </p:txBody>
      </p:sp>
      <p:pic>
        <p:nvPicPr>
          <p:cNvPr id="8" name="Picture 7">
            <a:extLst>
              <a:ext uri="{FF2B5EF4-FFF2-40B4-BE49-F238E27FC236}">
                <a16:creationId xmlns:a16="http://schemas.microsoft.com/office/drawing/2014/main" id="{2352101E-EBCF-B840-B09A-76D3646074A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89112" y="4056522"/>
            <a:ext cx="778473" cy="583855"/>
          </a:xfrm>
          <a:prstGeom prst="rect">
            <a:avLst/>
          </a:prstGeom>
        </p:spPr>
      </p:pic>
      <p:pic>
        <p:nvPicPr>
          <p:cNvPr id="9" name="Picture 8">
            <a:extLst>
              <a:ext uri="{FF2B5EF4-FFF2-40B4-BE49-F238E27FC236}">
                <a16:creationId xmlns:a16="http://schemas.microsoft.com/office/drawing/2014/main" id="{BF4598F4-FDDC-3F41-B644-A500186ED2E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556693" y="4056522"/>
            <a:ext cx="778473" cy="583855"/>
          </a:xfrm>
          <a:prstGeom prst="rect">
            <a:avLst/>
          </a:prstGeom>
        </p:spPr>
      </p:pic>
      <p:pic>
        <p:nvPicPr>
          <p:cNvPr id="10" name="Picture 9">
            <a:extLst>
              <a:ext uri="{FF2B5EF4-FFF2-40B4-BE49-F238E27FC236}">
                <a16:creationId xmlns:a16="http://schemas.microsoft.com/office/drawing/2014/main" id="{BF4C3FD0-8B36-5542-AD7F-AC11C1D2B94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4172706" y="4056522"/>
            <a:ext cx="778473" cy="583855"/>
          </a:xfrm>
          <a:prstGeom prst="rect">
            <a:avLst/>
          </a:prstGeom>
        </p:spPr>
      </p:pic>
      <p:pic>
        <p:nvPicPr>
          <p:cNvPr id="11" name="Picture 10">
            <a:extLst>
              <a:ext uri="{FF2B5EF4-FFF2-40B4-BE49-F238E27FC236}">
                <a16:creationId xmlns:a16="http://schemas.microsoft.com/office/drawing/2014/main" id="{CDBE716E-D305-1645-A461-632A66F9276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823297" y="4056522"/>
            <a:ext cx="778473" cy="583855"/>
          </a:xfrm>
          <a:prstGeom prst="rect">
            <a:avLst/>
          </a:prstGeom>
        </p:spPr>
      </p:pic>
    </p:spTree>
    <p:extLst>
      <p:ext uri="{BB962C8B-B14F-4D97-AF65-F5344CB8AC3E}">
        <p14:creationId xmlns:p14="http://schemas.microsoft.com/office/powerpoint/2010/main" val="3552976063"/>
      </p:ext>
    </p:extLst>
  </p:cSld>
  <p:clrMap bg1="lt1" tx1="dk1" bg2="lt2" tx2="dk2" accent1="accent1" accent2="accent2" accent3="accent3" accent4="accent4" accent5="accent5" accent6="accent6" hlink="hlink" folHlink="folHlink"/>
  <p:sldLayoutIdLst>
    <p:sldLayoutId id="2147493527" r:id="rId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counterterrorism.police.uk/what-we-do/prevent/" TargetMode="External"/><Relationship Id="rId3" Type="http://schemas.openxmlformats.org/officeDocument/2006/relationships/hyperlink" Target="https://www.actionfraud.police.uk/what-is-action-fraud" TargetMode="External"/><Relationship Id="rId7" Type="http://schemas.openxmlformats.org/officeDocument/2006/relationships/hyperlink" Target="https://www.gov.uk/government/publications/beating-crime-plan/beating-crime-pla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justiceinspectorates.gov.uk/hmicfrs/police-forces/data/" TargetMode="External"/><Relationship Id="rId5" Type="http://schemas.openxmlformats.org/officeDocument/2006/relationships/hyperlink" Target="https://www.legislation.gov.uk/ukpga/2021/17/part/1/enacted" TargetMode="External"/><Relationship Id="rId10" Type="http://schemas.openxmlformats.org/officeDocument/2006/relationships/image" Target="../media/image10.jpg"/><Relationship Id="rId4" Type="http://schemas.openxmlformats.org/officeDocument/2006/relationships/hyperlink" Target="https://www.cps.gov.uk/about-cps" TargetMode="External"/><Relationship Id="rId9" Type="http://schemas.openxmlformats.org/officeDocument/2006/relationships/hyperlink" Target="https://www.avonandsomerset.police.uk/news/2021/06/avon-and-somerset-police-implements-transformative-approach-to-investigating-rape-and-sexual-offenc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news/1305-million-to-tackle-serious-violence-murder-and-knife-cri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news/1305-million-to-tackle-serious-violence-murder-and-knife-cri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the-code-of-practice-for-victims-of-crime/code-of-practice-for-victims-of-crime-in-england-and-wales-victims-co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88E988-FB04-AB4E-BE5A-59F242AF7F7A}" type="slidenum">
              <a:rPr lang="en-US" smtClean="0"/>
              <a:pPr/>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4" y="565948"/>
            <a:ext cx="3079431" cy="1354950"/>
          </a:xfrm>
          <a:prstGeom prst="rect">
            <a:avLst/>
          </a:prstGeom>
        </p:spPr>
      </p:pic>
      <p:sp>
        <p:nvSpPr>
          <p:cNvPr id="6" name="TextBox 5"/>
          <p:cNvSpPr txBox="1"/>
          <p:nvPr/>
        </p:nvSpPr>
        <p:spPr>
          <a:xfrm>
            <a:off x="792000" y="2184035"/>
            <a:ext cx="7560000" cy="1800000"/>
          </a:xfrm>
          <a:prstGeom prst="rect">
            <a:avLst/>
          </a:prstGeom>
          <a:solidFill>
            <a:srgbClr val="00B0F0"/>
          </a:solidFill>
          <a:ln>
            <a:solidFill>
              <a:srgbClr val="00B0F0"/>
            </a:solidFill>
          </a:ln>
        </p:spPr>
        <p:txBody>
          <a:bodyPr wrap="square" rtlCol="0">
            <a:spAutoFit/>
          </a:bodyPr>
          <a:lstStyle/>
          <a:p>
            <a:r>
              <a:rPr lang="en-GB" sz="2800" b="1" dirty="0" smtClean="0">
                <a:solidFill>
                  <a:schemeClr val="bg1"/>
                </a:solidFill>
              </a:rPr>
              <a:t>National </a:t>
            </a:r>
            <a:r>
              <a:rPr lang="en-GB" sz="2800" b="1" dirty="0">
                <a:solidFill>
                  <a:schemeClr val="bg1"/>
                </a:solidFill>
              </a:rPr>
              <a:t>Police and Crime </a:t>
            </a:r>
            <a:r>
              <a:rPr lang="en-GB" sz="2800" b="1" dirty="0" smtClean="0">
                <a:solidFill>
                  <a:schemeClr val="bg1"/>
                </a:solidFill>
              </a:rPr>
              <a:t>Measures</a:t>
            </a:r>
          </a:p>
          <a:p>
            <a:r>
              <a:rPr lang="en-GB" b="1" dirty="0" smtClean="0">
                <a:solidFill>
                  <a:schemeClr val="bg1"/>
                </a:solidFill>
              </a:rPr>
              <a:t>(Priorities </a:t>
            </a:r>
            <a:r>
              <a:rPr lang="en-GB" b="1" dirty="0">
                <a:solidFill>
                  <a:schemeClr val="bg1"/>
                </a:solidFill>
              </a:rPr>
              <a:t>for Policing</a:t>
            </a:r>
            <a:r>
              <a:rPr lang="en-GB" b="1" dirty="0" smtClean="0">
                <a:solidFill>
                  <a:schemeClr val="bg1"/>
                </a:solidFill>
              </a:rPr>
              <a:t>)</a:t>
            </a:r>
          </a:p>
          <a:p>
            <a:endParaRPr lang="en-GB" b="1" dirty="0">
              <a:solidFill>
                <a:schemeClr val="bg1"/>
              </a:solidFill>
            </a:endParaRPr>
          </a:p>
          <a:p>
            <a:r>
              <a:rPr lang="en-GB" sz="2800" b="1" dirty="0">
                <a:solidFill>
                  <a:schemeClr val="bg1"/>
                </a:solidFill>
              </a:rPr>
              <a:t>Contribution of Avon and Somerset Police</a:t>
            </a:r>
          </a:p>
          <a:p>
            <a:r>
              <a:rPr lang="en-GB" b="1" dirty="0">
                <a:solidFill>
                  <a:schemeClr val="bg1"/>
                </a:solidFill>
              </a:rPr>
              <a:t>Quarter ending November 2021</a:t>
            </a:r>
          </a:p>
        </p:txBody>
      </p:sp>
    </p:spTree>
    <p:extLst>
      <p:ext uri="{BB962C8B-B14F-4D97-AF65-F5344CB8AC3E}">
        <p14:creationId xmlns:p14="http://schemas.microsoft.com/office/powerpoint/2010/main" val="364969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92000" y="74002"/>
            <a:ext cx="2160000"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defRPr/>
            </a:pPr>
            <a:r>
              <a:rPr lang="en-GB" sz="1600" dirty="0">
                <a:solidFill>
                  <a:schemeClr val="bg1"/>
                </a:solidFill>
                <a:latin typeface="Arial"/>
              </a:rPr>
              <a:t>Glossary</a:t>
            </a:r>
          </a:p>
        </p:txBody>
      </p:sp>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Arial"/>
            </a:endParaRPr>
          </a:p>
        </p:txBody>
      </p:sp>
      <p:sp>
        <p:nvSpPr>
          <p:cNvPr id="6" name="TextBox 5"/>
          <p:cNvSpPr txBox="1"/>
          <p:nvPr/>
        </p:nvSpPr>
        <p:spPr>
          <a:xfrm>
            <a:off x="82550" y="769782"/>
            <a:ext cx="8978900" cy="4247317"/>
          </a:xfrm>
          <a:prstGeom prst="rect">
            <a:avLst/>
          </a:prstGeom>
          <a:noFill/>
        </p:spPr>
        <p:txBody>
          <a:bodyPr wrap="square" rtlCol="0">
            <a:spAutoFit/>
          </a:bodyPr>
          <a:lstStyle/>
          <a:p>
            <a:r>
              <a:rPr lang="en-GB" sz="1000" b="1" dirty="0">
                <a:hlinkClick r:id="rId3"/>
              </a:rPr>
              <a:t>Action Fraud</a:t>
            </a:r>
            <a:r>
              <a:rPr lang="en-GB" sz="1000" b="1" dirty="0"/>
              <a:t> </a:t>
            </a:r>
            <a:r>
              <a:rPr lang="en-GB" sz="1000" dirty="0"/>
              <a:t>– is the UK’s national reporting centre for fraud and cybercrime where victims should report fraud if they have been scammed, defrauded or experienced cyber crime in England, Wales and Northern Ireland.</a:t>
            </a:r>
            <a:endParaRPr lang="en-GB" sz="1000" b="1" dirty="0"/>
          </a:p>
          <a:p>
            <a:endParaRPr lang="en-GB" sz="1000" b="1" dirty="0" smtClean="0"/>
          </a:p>
          <a:p>
            <a:r>
              <a:rPr lang="en-GB" sz="1000" b="1" dirty="0" smtClean="0"/>
              <a:t>ASP </a:t>
            </a:r>
            <a:r>
              <a:rPr lang="en-GB" sz="1000" dirty="0"/>
              <a:t>– </a:t>
            </a:r>
            <a:r>
              <a:rPr lang="en-GB" sz="1000" dirty="0" smtClean="0"/>
              <a:t>Avon and Somerset Police</a:t>
            </a:r>
            <a:endParaRPr lang="en-GB" sz="1000" dirty="0"/>
          </a:p>
          <a:p>
            <a:endParaRPr lang="en-GB" sz="1000" b="1" dirty="0"/>
          </a:p>
          <a:p>
            <a:r>
              <a:rPr lang="en-GB" sz="1000" b="1" dirty="0" smtClean="0"/>
              <a:t>Cyber </a:t>
            </a:r>
            <a:r>
              <a:rPr lang="en-GB" sz="1000" b="1" dirty="0"/>
              <a:t>dependent </a:t>
            </a:r>
            <a:r>
              <a:rPr lang="en-GB" sz="1000" b="1" dirty="0"/>
              <a:t>crime</a:t>
            </a:r>
            <a:r>
              <a:rPr lang="en-GB" sz="1000" dirty="0"/>
              <a:t> – </a:t>
            </a:r>
            <a:r>
              <a:rPr lang="en-GB" sz="1000" dirty="0" smtClean="0"/>
              <a:t>t</a:t>
            </a:r>
            <a:r>
              <a:rPr lang="en-GB" sz="1000" dirty="0" smtClean="0"/>
              <a:t>hese </a:t>
            </a:r>
            <a:r>
              <a:rPr lang="en-GB" sz="1000" dirty="0"/>
              <a:t>are offences that can only be committed using a computer, computer networks or other form of information communications technology. </a:t>
            </a:r>
          </a:p>
          <a:p>
            <a:endParaRPr lang="en-GB" sz="1000" dirty="0"/>
          </a:p>
          <a:p>
            <a:r>
              <a:rPr lang="en-GB" sz="1000" b="1" dirty="0" smtClean="0"/>
              <a:t>CPS</a:t>
            </a:r>
            <a:r>
              <a:rPr lang="en-GB" sz="1000" dirty="0" smtClean="0"/>
              <a:t> – </a:t>
            </a:r>
            <a:r>
              <a:rPr lang="en-GB" sz="1000" dirty="0" smtClean="0">
                <a:hlinkClick r:id="rId4"/>
              </a:rPr>
              <a:t>Crown </a:t>
            </a:r>
            <a:r>
              <a:rPr lang="en-GB" sz="1000" dirty="0">
                <a:hlinkClick r:id="rId4"/>
              </a:rPr>
              <a:t>Prosecution Service</a:t>
            </a:r>
            <a:r>
              <a:rPr lang="en-GB" sz="1000" dirty="0" smtClean="0"/>
              <a:t>.</a:t>
            </a:r>
          </a:p>
          <a:p>
            <a:endParaRPr lang="en-GB" sz="1000" dirty="0"/>
          </a:p>
          <a:p>
            <a:r>
              <a:rPr lang="en-GB" sz="1000" b="1" dirty="0" smtClean="0"/>
              <a:t>Domestic abuse</a:t>
            </a:r>
            <a:r>
              <a:rPr lang="en-GB" sz="1000" dirty="0"/>
              <a:t> – </a:t>
            </a:r>
            <a:r>
              <a:rPr lang="en-GB" sz="1000" dirty="0">
                <a:hlinkClick r:id="rId5"/>
              </a:rPr>
              <a:t>is where a person is abusive towards another, they are personally connected and are 16 years of age or older</a:t>
            </a:r>
            <a:r>
              <a:rPr lang="en-GB" sz="1000" dirty="0"/>
              <a:t>.</a:t>
            </a:r>
            <a:endParaRPr lang="en-GB" sz="1000" dirty="0"/>
          </a:p>
          <a:p>
            <a:endParaRPr lang="en-GB" sz="1000" dirty="0"/>
          </a:p>
          <a:p>
            <a:r>
              <a:rPr lang="en-GB" sz="1000" b="1" dirty="0"/>
              <a:t>MSG</a:t>
            </a:r>
            <a:r>
              <a:rPr lang="en-GB" sz="1000" dirty="0"/>
              <a:t> – </a:t>
            </a:r>
            <a:r>
              <a:rPr lang="en-GB" sz="1000" dirty="0">
                <a:hlinkClick r:id="rId6"/>
              </a:rPr>
              <a:t>Most similar groups</a:t>
            </a:r>
            <a:r>
              <a:rPr lang="en-GB" sz="1000" dirty="0"/>
              <a:t>. These are groups of police force areas that have been found to be the most similar to each other based on an analysis of demographic, social and economic characteristics which relate to crime. They are designated by Her Majesty’s Inspectorate of Constabulary Fire &amp; Rescue Service (HMICFRS). The forces ‘most similar’ to Avon &amp; Somerset are Staffordshire, Derbyshire, Essex, Hampshire, Hertfordshire, Kent and Sussex. Most similar forces.</a:t>
            </a:r>
          </a:p>
          <a:p>
            <a:endParaRPr lang="en-GB" sz="1000" dirty="0"/>
          </a:p>
          <a:p>
            <a:r>
              <a:rPr lang="en-GB" sz="1000" b="1" dirty="0"/>
              <a:t>Neighbourhood Crime </a:t>
            </a:r>
            <a:r>
              <a:rPr lang="en-GB" sz="1000" dirty="0"/>
              <a:t>– defined in the national </a:t>
            </a:r>
            <a:r>
              <a:rPr lang="en-GB" sz="1000" dirty="0">
                <a:hlinkClick r:id="rId7"/>
              </a:rPr>
              <a:t>Beating Crime Plan 2021</a:t>
            </a:r>
            <a:r>
              <a:rPr lang="en-GB" sz="1000" dirty="0"/>
              <a:t> as vehicle-related theft, domestic burglary, theft from the person and robbery of personal property</a:t>
            </a:r>
            <a:r>
              <a:rPr lang="en-GB" sz="1000" dirty="0" smtClean="0"/>
              <a:t>.</a:t>
            </a:r>
          </a:p>
          <a:p>
            <a:endParaRPr lang="en-GB" sz="1000" dirty="0"/>
          </a:p>
          <a:p>
            <a:r>
              <a:rPr lang="en-GB" sz="1000" b="1" dirty="0" smtClean="0"/>
              <a:t>Patrol</a:t>
            </a:r>
            <a:r>
              <a:rPr lang="en-GB" sz="1000" dirty="0" smtClean="0"/>
              <a:t> – the department of Avon and Somerset Police which has most uniformed officers; these officers attend more incidents than any other department.</a:t>
            </a:r>
            <a:endParaRPr lang="en-GB" sz="1000" dirty="0"/>
          </a:p>
          <a:p>
            <a:endParaRPr lang="en-GB" sz="1000" dirty="0"/>
          </a:p>
          <a:p>
            <a:r>
              <a:rPr lang="en-GB" sz="1000" b="1" dirty="0">
                <a:hlinkClick r:id="rId8"/>
              </a:rPr>
              <a:t>PREVENT</a:t>
            </a:r>
            <a:r>
              <a:rPr lang="en-GB" sz="1000" dirty="0"/>
              <a:t> – is a government-led programme which aims to safeguard vulnerable people from being drawn into terrorism</a:t>
            </a:r>
            <a:r>
              <a:rPr lang="en-GB" sz="1000" dirty="0" smtClean="0"/>
              <a:t>.</a:t>
            </a:r>
          </a:p>
          <a:p>
            <a:endParaRPr lang="en-GB" sz="1000" dirty="0"/>
          </a:p>
          <a:p>
            <a:r>
              <a:rPr lang="en-GB" sz="1000" b="1" dirty="0" smtClean="0">
                <a:hlinkClick r:id="rId9"/>
              </a:rPr>
              <a:t>Project Bluestone</a:t>
            </a:r>
            <a:r>
              <a:rPr lang="en-GB" sz="1000" b="1" dirty="0" smtClean="0"/>
              <a:t> </a:t>
            </a:r>
            <a:r>
              <a:rPr lang="en-GB" sz="1000" dirty="0"/>
              <a:t>– </a:t>
            </a:r>
            <a:r>
              <a:rPr lang="en-GB" sz="1000" dirty="0" smtClean="0"/>
              <a:t>is </a:t>
            </a:r>
            <a:r>
              <a:rPr lang="en-GB" sz="1000" dirty="0"/>
              <a:t>the Avon and Somerset Police response to Rape and Serious Sexual Offences. A transformative pathfinder approach being rolled out nationally as part of the cross-governmental improvement plan Operation Soteria</a:t>
            </a:r>
            <a:r>
              <a:rPr lang="en-GB" sz="1000" dirty="0" smtClean="0"/>
              <a:t>.</a:t>
            </a:r>
            <a:endParaRPr lang="en-GB" sz="1000" dirty="0"/>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spTree>
    <p:extLst>
      <p:ext uri="{BB962C8B-B14F-4D97-AF65-F5344CB8AC3E}">
        <p14:creationId xmlns:p14="http://schemas.microsoft.com/office/powerpoint/2010/main" val="251790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85057766"/>
              </p:ext>
            </p:extLst>
          </p:nvPr>
        </p:nvGraphicFramePr>
        <p:xfrm>
          <a:off x="123824" y="499635"/>
          <a:ext cx="5981700" cy="4515278"/>
        </p:xfrm>
        <a:graphic>
          <a:graphicData uri="http://schemas.openxmlformats.org/drawingml/2006/table">
            <a:tbl>
              <a:tblPr firstRow="1" bandRow="1">
                <a:tableStyleId>{073A0DAA-6AF3-43AB-8588-CEC1D06C72B9}</a:tableStyleId>
              </a:tblPr>
              <a:tblGrid>
                <a:gridCol w="2413636">
                  <a:extLst>
                    <a:ext uri="{9D8B030D-6E8A-4147-A177-3AD203B41FA5}">
                      <a16:colId xmlns:a16="http://schemas.microsoft.com/office/drawing/2014/main" val="491306328"/>
                    </a:ext>
                  </a:extLst>
                </a:gridCol>
                <a:gridCol w="1211580">
                  <a:extLst>
                    <a:ext uri="{9D8B030D-6E8A-4147-A177-3AD203B41FA5}">
                      <a16:colId xmlns:a16="http://schemas.microsoft.com/office/drawing/2014/main" val="568197104"/>
                    </a:ext>
                  </a:extLst>
                </a:gridCol>
                <a:gridCol w="2356484">
                  <a:extLst>
                    <a:ext uri="{9D8B030D-6E8A-4147-A177-3AD203B41FA5}">
                      <a16:colId xmlns:a16="http://schemas.microsoft.com/office/drawing/2014/main" val="38739017"/>
                    </a:ext>
                  </a:extLst>
                </a:gridCol>
              </a:tblGrid>
              <a:tr h="277956">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300274">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93810">
                <a:tc>
                  <a:txBody>
                    <a:bodyPr/>
                    <a:lstStyle/>
                    <a:p>
                      <a:pPr algn="ctr"/>
                      <a:r>
                        <a:rPr lang="en-GB" sz="800" dirty="0" smtClean="0"/>
                        <a:t>Police recorded Homicide offences</a:t>
                      </a:r>
                      <a:endParaRPr lang="en-GB" sz="800" dirty="0"/>
                    </a:p>
                  </a:txBody>
                  <a:tcPr anchor="ctr">
                    <a:solidFill>
                      <a:schemeClr val="accent1">
                        <a:lumMod val="20000"/>
                        <a:lumOff val="80000"/>
                      </a:schemeClr>
                    </a:solidFill>
                  </a:tcPr>
                </a:tc>
                <a:tc>
                  <a:txBody>
                    <a:bodyPr/>
                    <a:lstStyle/>
                    <a:p>
                      <a:pPr algn="ctr"/>
                      <a:r>
                        <a:rPr lang="en-GB" sz="800" dirty="0" smtClean="0"/>
                        <a:t>Stable</a:t>
                      </a:r>
                      <a:endParaRPr lang="en-GB" sz="800" b="1" dirty="0">
                        <a:solidFill>
                          <a:schemeClr val="accent6"/>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smtClean="0"/>
                        <a:t>3rd/8 MSG (below MSG average rates)</a:t>
                      </a:r>
                      <a:endParaRPr lang="en-GB" sz="800" b="1" dirty="0" smtClean="0">
                        <a:solidFill>
                          <a:srgbClr val="00B050"/>
                        </a:solidFill>
                      </a:endParaRPr>
                    </a:p>
                  </a:txBody>
                  <a:tcPr anchor="ctr">
                    <a:solidFill>
                      <a:schemeClr val="accent1">
                        <a:lumMod val="20000"/>
                        <a:lumOff val="80000"/>
                      </a:schemeClr>
                    </a:solidFill>
                  </a:tcPr>
                </a:tc>
                <a:extLst>
                  <a:ext uri="{0D108BD9-81ED-4DB2-BD59-A6C34878D82A}">
                    <a16:rowId xmlns:a16="http://schemas.microsoft.com/office/drawing/2014/main" val="303597880"/>
                  </a:ext>
                </a:extLst>
              </a:tr>
              <a:tr h="3643238">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Reduce Murder and Other Homicide</a:t>
            </a:r>
          </a:p>
        </p:txBody>
      </p:sp>
      <p:graphicFrame>
        <p:nvGraphicFramePr>
          <p:cNvPr id="9" name="Table 8"/>
          <p:cNvGraphicFramePr>
            <a:graphicFrameLocks noGrp="1"/>
          </p:cNvGraphicFramePr>
          <p:nvPr>
            <p:extLst>
              <p:ext uri="{D42A27DB-BD31-4B8C-83A1-F6EECF244321}">
                <p14:modId xmlns:p14="http://schemas.microsoft.com/office/powerpoint/2010/main" val="1488833422"/>
              </p:ext>
            </p:extLst>
          </p:nvPr>
        </p:nvGraphicFramePr>
        <p:xfrm>
          <a:off x="6201429" y="499638"/>
          <a:ext cx="2789649" cy="2549289"/>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8568">
                <a:tc>
                  <a:txBody>
                    <a:bodyPr/>
                    <a:lstStyle/>
                    <a:p>
                      <a:pPr algn="ctr"/>
                      <a:r>
                        <a:rPr lang="en-GB" sz="1100" dirty="0" smtClean="0"/>
                        <a:t>Planned Action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280721">
                <a:tc>
                  <a:txBody>
                    <a:bodyPr/>
                    <a:lstStyle/>
                    <a:p>
                      <a:pPr marL="228600" indent="-228600">
                        <a:buFont typeface="+mj-lt"/>
                        <a:buAutoNum type="arabicPeriod"/>
                      </a:pPr>
                      <a:r>
                        <a:rPr lang="en-GB" sz="800" dirty="0" smtClean="0"/>
                        <a:t>Co-ordinated high intensity policing activity in serious violence hotspots, across the ASP force area, utilising </a:t>
                      </a:r>
                      <a:r>
                        <a:rPr lang="en-GB" sz="800" dirty="0" smtClean="0">
                          <a:hlinkClick r:id="rId3"/>
                        </a:rPr>
                        <a:t>Home Office Grip funding</a:t>
                      </a:r>
                      <a:r>
                        <a:rPr lang="en-GB" sz="800" dirty="0" smtClean="0"/>
                        <a:t>. (Grip funding</a:t>
                      </a:r>
                      <a:r>
                        <a:rPr lang="en-GB" sz="800" baseline="0" dirty="0" smtClean="0"/>
                        <a:t> will support intelligence and analytical capacity, to better identify serious violence hotspots and develop problem-solving approaches for those most at risk of violence). </a:t>
                      </a:r>
                      <a:endParaRPr lang="en-GB" sz="800" dirty="0" smtClean="0"/>
                    </a:p>
                    <a:p>
                      <a:pPr marL="228600" indent="-228600">
                        <a:buFont typeface="+mj-lt"/>
                        <a:buAutoNum type="arabicPeriod"/>
                      </a:pPr>
                      <a:endParaRPr lang="en-GB" sz="800" dirty="0" smtClean="0"/>
                    </a:p>
                    <a:p>
                      <a:pPr marL="228600" indent="-228600">
                        <a:buFont typeface="+mj-lt"/>
                        <a:buAutoNum type="arabicPeriod"/>
                      </a:pPr>
                      <a:r>
                        <a:rPr lang="en-GB" sz="800" dirty="0" smtClean="0"/>
                        <a:t>Enhancement</a:t>
                      </a:r>
                      <a:r>
                        <a:rPr lang="en-GB" sz="800" baseline="0" dirty="0" smtClean="0"/>
                        <a:t> of the existing response policing model to ensure that Patrol resources are deployed more effectively across the ASP force area; thereby ensuring that incoming emergency demand is appropriately serviced. </a:t>
                      </a:r>
                      <a:endParaRPr lang="en-GB" sz="1000" dirty="0" smtClean="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46568375"/>
              </p:ext>
            </p:extLst>
          </p:nvPr>
        </p:nvGraphicFramePr>
        <p:xfrm>
          <a:off x="6201429" y="3048927"/>
          <a:ext cx="2789649" cy="1965987"/>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90948">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675039">
                <a:tc>
                  <a:txBody>
                    <a:bodyPr/>
                    <a:lstStyle/>
                    <a:p>
                      <a:pPr marL="228600" indent="-228600">
                        <a:buFont typeface="+mj-lt"/>
                        <a:buAutoNum type="arabicPeriod"/>
                      </a:pPr>
                      <a:r>
                        <a:rPr lang="en-GB" sz="800" dirty="0" smtClean="0"/>
                        <a:t>There</a:t>
                      </a:r>
                      <a:r>
                        <a:rPr lang="en-GB" sz="800" baseline="0" dirty="0" smtClean="0"/>
                        <a:t> are very </a:t>
                      </a:r>
                      <a:r>
                        <a:rPr lang="en-GB" sz="800" dirty="0" smtClean="0"/>
                        <a:t>low levels of recorded homicide within the ASP force area.</a:t>
                      </a:r>
                    </a:p>
                    <a:p>
                      <a:pPr marL="228600" indent="-228600">
                        <a:buFont typeface="+mj-lt"/>
                        <a:buAutoNum type="arabicPeriod"/>
                      </a:pPr>
                      <a:endParaRPr lang="en-GB" sz="800" dirty="0" smtClean="0"/>
                    </a:p>
                    <a:p>
                      <a:pPr marL="228600" indent="-228600">
                        <a:buFont typeface="+mj-lt"/>
                        <a:buAutoNum type="arabicPeriod"/>
                      </a:pPr>
                      <a:r>
                        <a:rPr lang="en-GB" sz="800" dirty="0" smtClean="0"/>
                        <a:t>ASP have comparatively lower rates of homicide compared to our m</a:t>
                      </a:r>
                      <a:r>
                        <a:rPr lang="en-GB" sz="800" baseline="0" dirty="0" smtClean="0"/>
                        <a:t>ost similar group (MSG) forces.</a:t>
                      </a:r>
                      <a:endParaRPr lang="en-GB" sz="800" dirty="0" smtClean="0"/>
                    </a:p>
                    <a:p>
                      <a:endParaRPr lang="en-GB" sz="900" dirty="0" smtClean="0"/>
                    </a:p>
                    <a:p>
                      <a:endParaRPr lang="en-GB" sz="900" dirty="0" smtClean="0"/>
                    </a:p>
                  </a:txBody>
                  <a:tcPr>
                    <a:noFill/>
                  </a:tcPr>
                </a:tc>
                <a:extLst>
                  <a:ext uri="{0D108BD9-81ED-4DB2-BD59-A6C34878D82A}">
                    <a16:rowId xmlns:a16="http://schemas.microsoft.com/office/drawing/2014/main" val="1936083217"/>
                  </a:ext>
                </a:extLst>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2721450092"/>
              </p:ext>
            </p:extLst>
          </p:nvPr>
        </p:nvGraphicFramePr>
        <p:xfrm>
          <a:off x="291465" y="1522225"/>
          <a:ext cx="5648982" cy="33146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5094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6207360"/>
              </p:ext>
            </p:extLst>
          </p:nvPr>
        </p:nvGraphicFramePr>
        <p:xfrm>
          <a:off x="123824" y="499632"/>
          <a:ext cx="5981700" cy="4524521"/>
        </p:xfrm>
        <a:graphic>
          <a:graphicData uri="http://schemas.openxmlformats.org/drawingml/2006/table">
            <a:tbl>
              <a:tblPr firstRow="1" bandRow="1">
                <a:tableStyleId>{073A0DAA-6AF3-43AB-8588-CEC1D06C72B9}</a:tableStyleId>
              </a:tblPr>
              <a:tblGrid>
                <a:gridCol w="2421256">
                  <a:extLst>
                    <a:ext uri="{9D8B030D-6E8A-4147-A177-3AD203B41FA5}">
                      <a16:colId xmlns:a16="http://schemas.microsoft.com/office/drawing/2014/main" val="491306328"/>
                    </a:ext>
                  </a:extLst>
                </a:gridCol>
                <a:gridCol w="1203960">
                  <a:extLst>
                    <a:ext uri="{9D8B030D-6E8A-4147-A177-3AD203B41FA5}">
                      <a16:colId xmlns:a16="http://schemas.microsoft.com/office/drawing/2014/main" val="568197104"/>
                    </a:ext>
                  </a:extLst>
                </a:gridCol>
                <a:gridCol w="2356484">
                  <a:extLst>
                    <a:ext uri="{9D8B030D-6E8A-4147-A177-3AD203B41FA5}">
                      <a16:colId xmlns:a16="http://schemas.microsoft.com/office/drawing/2014/main" val="38739017"/>
                    </a:ext>
                  </a:extLst>
                </a:gridCol>
              </a:tblGrid>
              <a:tr h="278408">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300899">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94420">
                <a:tc>
                  <a:txBody>
                    <a:bodyPr/>
                    <a:lstStyle/>
                    <a:p>
                      <a:pPr marL="0" indent="0" algn="ctr">
                        <a:buFont typeface="Arial" panose="020B0604020202020204" pitchFamily="34" charset="0"/>
                        <a:buNone/>
                      </a:pPr>
                      <a:r>
                        <a:rPr lang="en-GB" sz="800" dirty="0" smtClean="0"/>
                        <a:t>Police recorded Serious Violence offences</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smtClean="0"/>
                        <a:t>3rd/8 MSG (below MSG average rates)</a:t>
                      </a:r>
                      <a:endParaRPr lang="en-GB" sz="800" b="1" dirty="0" smtClean="0">
                        <a:solidFill>
                          <a:srgbClr val="00B050"/>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3650794">
                <a:tc gridSpan="3">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txBody>
                  <a:tcPr anchor="ct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Reduce Serious Violence</a:t>
            </a:r>
          </a:p>
        </p:txBody>
      </p:sp>
      <p:graphicFrame>
        <p:nvGraphicFramePr>
          <p:cNvPr id="9" name="Table 8"/>
          <p:cNvGraphicFramePr>
            <a:graphicFrameLocks noGrp="1"/>
          </p:cNvGraphicFramePr>
          <p:nvPr>
            <p:extLst>
              <p:ext uri="{D42A27DB-BD31-4B8C-83A1-F6EECF244321}">
                <p14:modId xmlns:p14="http://schemas.microsoft.com/office/powerpoint/2010/main" val="2770038551"/>
              </p:ext>
            </p:extLst>
          </p:nvPr>
        </p:nvGraphicFramePr>
        <p:xfrm>
          <a:off x="6201429" y="499637"/>
          <a:ext cx="2789649" cy="3216329"/>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71273">
                <a:tc>
                  <a:txBody>
                    <a:bodyPr/>
                    <a:lstStyle/>
                    <a:p>
                      <a:pPr algn="ctr"/>
                      <a:r>
                        <a:rPr lang="en-GB" sz="1100" dirty="0" smtClean="0"/>
                        <a:t>Planned Action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945056">
                <a:tc>
                  <a:txBody>
                    <a:bodyPr/>
                    <a:lstStyle/>
                    <a:p>
                      <a:pPr marL="228600" indent="-228600">
                        <a:buFont typeface="+mj-lt"/>
                        <a:buAutoNum type="arabicPeriod"/>
                      </a:pPr>
                      <a:r>
                        <a:rPr lang="en-GB" sz="800" dirty="0" smtClean="0"/>
                        <a:t>Co-ordinated high intensity policing activity in serious violence hotspots, across the ASP force area, utilising </a:t>
                      </a:r>
                      <a:r>
                        <a:rPr lang="en-GB" sz="800" dirty="0" smtClean="0">
                          <a:hlinkClick r:id="rId3"/>
                        </a:rPr>
                        <a:t>Home Office Grip funding</a:t>
                      </a:r>
                      <a:r>
                        <a:rPr lang="en-GB" sz="800" dirty="0" smtClean="0"/>
                        <a:t>. (Grip funding</a:t>
                      </a:r>
                      <a:r>
                        <a:rPr lang="en-GB" sz="800" baseline="0" dirty="0" smtClean="0"/>
                        <a:t> will support intelligence and analytical capacity to better identify serious violence hotspots and develop problem-solving approaches for those most at risk of violence). </a:t>
                      </a:r>
                      <a:endParaRPr lang="en-GB" sz="800" dirty="0" smtClean="0"/>
                    </a:p>
                    <a:p>
                      <a:pPr marL="228600" indent="-228600">
                        <a:buFont typeface="+mj-lt"/>
                        <a:buAutoNum type="arabicPeriod"/>
                      </a:pPr>
                      <a:r>
                        <a:rPr lang="en-GB" sz="800" dirty="0" smtClean="0"/>
                        <a:t>Enhancement</a:t>
                      </a:r>
                      <a:r>
                        <a:rPr lang="en-GB" sz="800" baseline="0" dirty="0" smtClean="0"/>
                        <a:t> of the existing response policing model to ensure that Patrol resources are deployed more effectively across the ASP force area; thereby ensuring that incoming emergency demand is appropriately serviced. </a:t>
                      </a:r>
                    </a:p>
                    <a:p>
                      <a:pPr marL="228600" indent="-228600">
                        <a:buFont typeface="+mj-lt"/>
                        <a:buAutoNum type="arabicPeriod"/>
                      </a:pPr>
                      <a:r>
                        <a:rPr lang="en-GB" sz="800" baseline="0" dirty="0" smtClean="0"/>
                        <a:t>Enhancement of the Investigations Directorate structure, to ensure that serious violence demand is appropriately allocated to and managed by specialist investigators. The pursuit and prosecution of offenders of serious violence will reduce the likelihood of repeat offending.</a:t>
                      </a:r>
                    </a:p>
                    <a:p>
                      <a:pPr marL="228600" indent="-228600">
                        <a:buFont typeface="+mj-lt"/>
                        <a:buAutoNum type="arabicPeriod"/>
                      </a:pPr>
                      <a:r>
                        <a:rPr lang="en-GB" sz="800" baseline="0" dirty="0" smtClean="0"/>
                        <a:t>Participation in Operation Sceptre, with the aim of reducing the number of people carrying knives through targeted operational activity, and by engagement with young people surrounding the consequences of knife crime.</a:t>
                      </a:r>
                      <a:endParaRPr lang="en-GB" sz="1000" dirty="0" smtClean="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56578390"/>
              </p:ext>
            </p:extLst>
          </p:nvPr>
        </p:nvGraphicFramePr>
        <p:xfrm>
          <a:off x="6201428" y="3715965"/>
          <a:ext cx="2789649" cy="1325880"/>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44582">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063605">
                <a:tc>
                  <a:txBody>
                    <a:bodyPr/>
                    <a:lstStyle/>
                    <a:p>
                      <a:pPr marL="228600" indent="-228600">
                        <a:buFont typeface="+mj-lt"/>
                        <a:buAutoNum type="arabicPeriod"/>
                      </a:pPr>
                      <a:r>
                        <a:rPr lang="en-GB" sz="800" dirty="0" smtClean="0"/>
                        <a:t>The outlook for </a:t>
                      </a:r>
                      <a:r>
                        <a:rPr lang="en-GB" sz="800" baseline="0" dirty="0" smtClean="0"/>
                        <a:t>serious violence remains stable as we exit the COVID-19 pandemic and restrictions. </a:t>
                      </a:r>
                    </a:p>
                    <a:p>
                      <a:pPr marL="228600" indent="-228600">
                        <a:buFont typeface="+mj-lt"/>
                        <a:buAutoNum type="arabicPeriod"/>
                      </a:pPr>
                      <a:r>
                        <a:rPr lang="en-GB" sz="800" baseline="0" dirty="0" smtClean="0"/>
                        <a:t>A</a:t>
                      </a:r>
                      <a:r>
                        <a:rPr lang="en-GB" sz="800" dirty="0" smtClean="0"/>
                        <a:t>SP benchmark well against our MSG group of forces, based on rates of serious</a:t>
                      </a:r>
                      <a:r>
                        <a:rPr lang="en-GB" sz="800" baseline="0" dirty="0" smtClean="0"/>
                        <a:t> violence </a:t>
                      </a:r>
                      <a:r>
                        <a:rPr lang="en-GB" sz="800" dirty="0" smtClean="0"/>
                        <a:t>per 1000 residents.</a:t>
                      </a:r>
                    </a:p>
                    <a:p>
                      <a:pPr marL="228600" indent="-228600">
                        <a:buFont typeface="+mj-lt"/>
                        <a:buAutoNum type="arabicPeriod"/>
                      </a:pPr>
                      <a:r>
                        <a:rPr lang="en-GB" sz="800" dirty="0" smtClean="0"/>
                        <a:t>As</a:t>
                      </a:r>
                      <a:r>
                        <a:rPr lang="en-GB" sz="800" baseline="0" dirty="0" smtClean="0"/>
                        <a:t> part of a national data quality programme, the force have recently been increasing the accuracy of the way that knife crime is flagged and recorded.</a:t>
                      </a:r>
                      <a:endParaRPr lang="en-GB" sz="900" dirty="0" smtClean="0"/>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977801415"/>
              </p:ext>
            </p:extLst>
          </p:nvPr>
        </p:nvGraphicFramePr>
        <p:xfrm>
          <a:off x="218664" y="1483207"/>
          <a:ext cx="5747007" cy="33977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154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41942065"/>
              </p:ext>
            </p:extLst>
          </p:nvPr>
        </p:nvGraphicFramePr>
        <p:xfrm>
          <a:off x="123824" y="499634"/>
          <a:ext cx="5981700" cy="4565021"/>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76245">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74030">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70420">
                <a:tc>
                  <a:txBody>
                    <a:bodyPr/>
                    <a:lstStyle/>
                    <a:p>
                      <a:pPr marL="0" indent="0" algn="ctr">
                        <a:buFont typeface="Arial" panose="020B0604020202020204" pitchFamily="34" charset="0"/>
                        <a:buNone/>
                      </a:pPr>
                      <a:r>
                        <a:rPr lang="en-GB" sz="800" dirty="0" smtClean="0"/>
                        <a:t>Number of</a:t>
                      </a:r>
                      <a:r>
                        <a:rPr lang="en-GB" sz="800" baseline="0" dirty="0" smtClean="0"/>
                        <a:t> all drugs disruptions</a:t>
                      </a:r>
                      <a:endParaRPr lang="en-GB" sz="800" dirty="0" smtClean="0"/>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70420">
                <a:tc>
                  <a:txBody>
                    <a:bodyPr/>
                    <a:lstStyle/>
                    <a:p>
                      <a:pPr marL="0" indent="0" algn="ctr">
                        <a:buFont typeface="Arial" panose="020B0604020202020204" pitchFamily="34" charset="0"/>
                        <a:buNone/>
                      </a:pPr>
                      <a:r>
                        <a:rPr lang="en-GB" sz="800" dirty="0" smtClean="0"/>
                        <a:t>Number of</a:t>
                      </a:r>
                      <a:r>
                        <a:rPr lang="en-GB" sz="800" baseline="0" dirty="0" smtClean="0"/>
                        <a:t> c</a:t>
                      </a:r>
                      <a:r>
                        <a:rPr lang="en-GB" sz="800" dirty="0" smtClean="0"/>
                        <a:t>ounty lines disrupted</a:t>
                      </a: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270420">
                <a:tc>
                  <a:txBody>
                    <a:bodyPr/>
                    <a:lstStyle/>
                    <a:p>
                      <a:pPr marL="0" indent="0" algn="ctr">
                        <a:buFont typeface="Arial" panose="020B0604020202020204" pitchFamily="34" charset="0"/>
                        <a:buNone/>
                      </a:pPr>
                      <a:r>
                        <a:rPr lang="en-GB" sz="800" dirty="0" smtClean="0"/>
                        <a:t>Number of drug</a:t>
                      </a:r>
                      <a:r>
                        <a:rPr lang="en-GB" sz="800" baseline="0" dirty="0" smtClean="0"/>
                        <a:t> trafficking offences</a:t>
                      </a:r>
                      <a:endParaRPr lang="en-GB" sz="800" dirty="0" smtClean="0">
                        <a:solidFill>
                          <a:schemeClr val="tx1"/>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Reducing</a:t>
                      </a:r>
                      <a:endParaRPr lang="en-GB" sz="800" b="1" dirty="0" smtClean="0">
                        <a:solidFill>
                          <a:srgbClr val="FF0000"/>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8th/8 MSG (below MSG average rates)</a:t>
                      </a:r>
                      <a:endParaRPr lang="en-GB" sz="800" b="1" dirty="0" smtClean="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1775406330"/>
                  </a:ext>
                </a:extLst>
              </a:tr>
              <a:tr h="3203486">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smtClean="0">
                <a:solidFill>
                  <a:schemeClr val="bg1"/>
                </a:solidFill>
              </a:rPr>
              <a:t>Disrupt </a:t>
            </a:r>
            <a:r>
              <a:rPr lang="en-GB" sz="1600" dirty="0">
                <a:solidFill>
                  <a:schemeClr val="bg1"/>
                </a:solidFill>
              </a:rPr>
              <a:t>Drugs Supply and County Lines</a:t>
            </a:r>
          </a:p>
        </p:txBody>
      </p:sp>
      <p:graphicFrame>
        <p:nvGraphicFramePr>
          <p:cNvPr id="9" name="Table 8"/>
          <p:cNvGraphicFramePr>
            <a:graphicFrameLocks noGrp="1"/>
          </p:cNvGraphicFramePr>
          <p:nvPr>
            <p:extLst>
              <p:ext uri="{D42A27DB-BD31-4B8C-83A1-F6EECF244321}">
                <p14:modId xmlns:p14="http://schemas.microsoft.com/office/powerpoint/2010/main" val="1888242379"/>
              </p:ext>
            </p:extLst>
          </p:nvPr>
        </p:nvGraphicFramePr>
        <p:xfrm>
          <a:off x="6201429" y="499636"/>
          <a:ext cx="2789649" cy="2627194"/>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8">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360476">
                <a:tc>
                  <a:txBody>
                    <a:bodyPr/>
                    <a:lstStyle/>
                    <a:p>
                      <a:pPr marL="228600" indent="-228600">
                        <a:buFont typeface="+mj-lt"/>
                        <a:buAutoNum type="arabicPeriod"/>
                      </a:pPr>
                      <a:r>
                        <a:rPr lang="en-GB" sz="800" dirty="0" smtClean="0"/>
                        <a:t>Co-ordinated high intensity activity, involving cross-border policing resources, to proactively disrupt multiple county lines operating across ASP.</a:t>
                      </a:r>
                    </a:p>
                    <a:p>
                      <a:pPr marL="228600" indent="-228600">
                        <a:buFont typeface="+mj-lt"/>
                        <a:buAutoNum type="arabicPeriod"/>
                      </a:pPr>
                      <a:endParaRPr lang="en-GB" sz="80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smtClean="0">
                          <a:ln>
                            <a:noFill/>
                          </a:ln>
                          <a:solidFill>
                            <a:prstClr val="black"/>
                          </a:solidFill>
                          <a:effectLst/>
                          <a:uLnTx/>
                          <a:uFillTx/>
                          <a:latin typeface="+mn-lt"/>
                          <a:ea typeface="+mn-ea"/>
                          <a:cs typeface="+mn-cs"/>
                        </a:rPr>
                        <a:t>Enhancement of the existing proactive capability within Remedy, to ensure that drugs supply and county lines within ASP is effectively disrupted. This will include an increase in policing capacity through police officer uplift.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smtClean="0">
                          <a:ln>
                            <a:noFill/>
                          </a:ln>
                          <a:solidFill>
                            <a:prstClr val="black"/>
                          </a:solidFill>
                          <a:effectLst/>
                          <a:uLnTx/>
                          <a:uFillTx/>
                          <a:latin typeface="+mn-lt"/>
                          <a:ea typeface="+mn-ea"/>
                          <a:cs typeface="+mn-cs"/>
                        </a:rPr>
                        <a:t>Continued proactive policing activity in the way that adults, who are at risk of exploitation through county lines criminality, are identified and safeguarded. </a:t>
                      </a:r>
                      <a:endParaRPr lang="en-GB" sz="7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22062156"/>
              </p:ext>
            </p:extLst>
          </p:nvPr>
        </p:nvGraphicFramePr>
        <p:xfrm>
          <a:off x="6201429" y="3137650"/>
          <a:ext cx="2796021" cy="1933730"/>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72516">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661214">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solidFill>
                            <a:schemeClr val="tx1"/>
                          </a:solidFill>
                        </a:rPr>
                        <a:t>The force has a lower rate of drug trafficking offences per 1000 residents, compared to our MSG</a:t>
                      </a:r>
                      <a:r>
                        <a:rPr lang="en-GB" sz="800" baseline="0" dirty="0" smtClean="0">
                          <a:solidFill>
                            <a:schemeClr val="tx1"/>
                          </a:solidFill>
                        </a:rPr>
                        <a:t> forces and this gap has been growing since mid 2020.</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baseline="0" dirty="0" smtClean="0">
                        <a:solidFill>
                          <a:schemeClr val="tx1"/>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smtClean="0">
                          <a:solidFill>
                            <a:schemeClr val="tx1"/>
                          </a:solidFill>
                        </a:rPr>
                        <a:t>The reason for this difference is being explored. It could indicate less offending but it could also indicate less proactive identification of the offending or something else in between.</a:t>
                      </a:r>
                      <a:endParaRPr lang="en-GB" sz="800" dirty="0" smtClean="0">
                        <a:solidFill>
                          <a:schemeClr val="tx1"/>
                        </a:solidFill>
                      </a:endParaRPr>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5" name="Chart 14"/>
          <p:cNvGraphicFramePr>
            <a:graphicFrameLocks/>
          </p:cNvGraphicFramePr>
          <p:nvPr>
            <p:extLst>
              <p:ext uri="{D42A27DB-BD31-4B8C-83A1-F6EECF244321}">
                <p14:modId xmlns:p14="http://schemas.microsoft.com/office/powerpoint/2010/main" val="3183489109"/>
              </p:ext>
            </p:extLst>
          </p:nvPr>
        </p:nvGraphicFramePr>
        <p:xfrm>
          <a:off x="3415333" y="1938370"/>
          <a:ext cx="2619950" cy="3022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2762913387"/>
              </p:ext>
            </p:extLst>
          </p:nvPr>
        </p:nvGraphicFramePr>
        <p:xfrm>
          <a:off x="198646" y="1938370"/>
          <a:ext cx="3146446" cy="30222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9116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0460256"/>
              </p:ext>
            </p:extLst>
          </p:nvPr>
        </p:nvGraphicFramePr>
        <p:xfrm>
          <a:off x="123824" y="499635"/>
          <a:ext cx="5981700" cy="4524733"/>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74862">
                <a:tc gridSpan="3">
                  <a:txBody>
                    <a:bodyPr/>
                    <a:lstStyle/>
                    <a:p>
                      <a:pPr algn="ctr"/>
                      <a:r>
                        <a:rPr lang="en-GB" sz="1100" b="1" dirty="0" smtClean="0"/>
                        <a:t>Measures Summary</a:t>
                      </a:r>
                      <a:endParaRPr lang="en-GB" sz="1100" b="1"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52272">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52272">
                <a:tc>
                  <a:txBody>
                    <a:bodyPr/>
                    <a:lstStyle/>
                    <a:p>
                      <a:pPr marL="0" indent="0" algn="ctr">
                        <a:buFont typeface="Arial" panose="020B0604020202020204" pitchFamily="34" charset="0"/>
                        <a:buNone/>
                      </a:pPr>
                      <a:r>
                        <a:rPr lang="en-GB" sz="800" dirty="0" smtClean="0"/>
                        <a:t>Police recorded burglary offences</a:t>
                      </a:r>
                    </a:p>
                  </a:txBody>
                  <a:tcPr marL="72000" marR="0"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Moderate Reduction</a:t>
                      </a:r>
                      <a:endParaRPr lang="en-GB" sz="800" b="1" dirty="0" smtClean="0">
                        <a:solidFill>
                          <a:schemeClr val="accent3"/>
                        </a:solidFill>
                      </a:endParaRPr>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6th/8 MSG (Similar to MSG average rates)</a:t>
                      </a:r>
                      <a:endParaRPr lang="en-GB" sz="800" b="1" dirty="0" smtClean="0">
                        <a:solidFill>
                          <a:srgbClr val="0070C0"/>
                        </a:solidFill>
                      </a:endParaRPr>
                    </a:p>
                  </a:txBody>
                  <a:tcPr marL="36000" marR="36000" anchor="ctr">
                    <a:solidFill>
                      <a:schemeClr val="accent1">
                        <a:lumMod val="20000"/>
                        <a:lumOff val="80000"/>
                      </a:schemeClr>
                    </a:solidFill>
                  </a:tcPr>
                </a:tc>
                <a:extLst>
                  <a:ext uri="{0D108BD9-81ED-4DB2-BD59-A6C34878D82A}">
                    <a16:rowId xmlns:a16="http://schemas.microsoft.com/office/drawing/2014/main" val="1671074921"/>
                  </a:ext>
                </a:extLst>
              </a:tr>
              <a:tr h="252272">
                <a:tc>
                  <a:txBody>
                    <a:bodyPr/>
                    <a:lstStyle/>
                    <a:p>
                      <a:pPr marL="0" indent="0" algn="ctr">
                        <a:buFont typeface="Arial" panose="020B0604020202020204" pitchFamily="34" charset="0"/>
                        <a:buNone/>
                      </a:pPr>
                      <a:r>
                        <a:rPr lang="en-GB" sz="800" dirty="0" smtClean="0"/>
                        <a:t>Police recorded vehicle crime offences</a:t>
                      </a:r>
                      <a:endParaRPr lang="en-GB" sz="800" dirty="0" smtClean="0">
                        <a:solidFill>
                          <a:schemeClr val="tx1"/>
                        </a:solidFill>
                      </a:endParaRPr>
                    </a:p>
                  </a:txBody>
                  <a:tcPr marL="72000" marR="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marL="36000" marR="36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6th/8 MSG (Similar to MSG average rates)</a:t>
                      </a:r>
                      <a:endParaRPr lang="en-GB" sz="800" b="1" dirty="0" smtClean="0">
                        <a:solidFill>
                          <a:srgbClr val="0070C0"/>
                        </a:solidFill>
                      </a:endParaRPr>
                    </a:p>
                  </a:txBody>
                  <a:tcPr marL="36000" marR="36000" anchor="ctr">
                    <a:solidFill>
                      <a:schemeClr val="accent1">
                        <a:lumMod val="40000"/>
                        <a:lumOff val="60000"/>
                      </a:schemeClr>
                    </a:solidFill>
                  </a:tcPr>
                </a:tc>
                <a:extLst>
                  <a:ext uri="{0D108BD9-81ED-4DB2-BD59-A6C34878D82A}">
                    <a16:rowId xmlns:a16="http://schemas.microsoft.com/office/drawing/2014/main" val="1737001701"/>
                  </a:ext>
                </a:extLst>
              </a:tr>
              <a:tr h="252272">
                <a:tc>
                  <a:txBody>
                    <a:bodyPr/>
                    <a:lstStyle/>
                    <a:p>
                      <a:pPr marL="0" indent="0" algn="ctr">
                        <a:buFont typeface="Arial" panose="020B0604020202020204" pitchFamily="34" charset="0"/>
                        <a:buNone/>
                      </a:pPr>
                      <a:r>
                        <a:rPr lang="en-GB" sz="800" dirty="0" smtClean="0"/>
                        <a:t>Police recorded robbery offences</a:t>
                      </a:r>
                      <a:endParaRPr lang="en-GB" sz="800" dirty="0" smtClean="0">
                        <a:solidFill>
                          <a:schemeClr val="tx1"/>
                        </a:solidFill>
                      </a:endParaRPr>
                    </a:p>
                  </a:txBody>
                  <a:tcPr marL="72000" marR="0"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8th/8 MSG (higher than MSG average rates)</a:t>
                      </a:r>
                      <a:endParaRPr lang="en-GB" sz="800" b="1" dirty="0" smtClean="0">
                        <a:solidFill>
                          <a:schemeClr val="accent5"/>
                        </a:solidFill>
                      </a:endParaRPr>
                    </a:p>
                  </a:txBody>
                  <a:tcPr marL="36000" marR="36000" anchor="ctr">
                    <a:solidFill>
                      <a:schemeClr val="accent1">
                        <a:lumMod val="20000"/>
                        <a:lumOff val="80000"/>
                      </a:schemeClr>
                    </a:solidFill>
                  </a:tcPr>
                </a:tc>
                <a:extLst>
                  <a:ext uri="{0D108BD9-81ED-4DB2-BD59-A6C34878D82A}">
                    <a16:rowId xmlns:a16="http://schemas.microsoft.com/office/drawing/2014/main" val="1775406330"/>
                  </a:ext>
                </a:extLst>
              </a:tr>
              <a:tr h="252272">
                <a:tc>
                  <a:txBody>
                    <a:bodyPr/>
                    <a:lstStyle/>
                    <a:p>
                      <a:pPr marL="0" indent="0" algn="ctr">
                        <a:buFont typeface="Arial" panose="020B0604020202020204" pitchFamily="34" charset="0"/>
                        <a:buNone/>
                      </a:pPr>
                      <a:r>
                        <a:rPr lang="en-GB" sz="800" dirty="0" smtClean="0"/>
                        <a:t>Police recorded theft From the</a:t>
                      </a:r>
                      <a:r>
                        <a:rPr lang="en-GB" sz="800" baseline="0" dirty="0" smtClean="0"/>
                        <a:t> person offences</a:t>
                      </a:r>
                      <a:endParaRPr lang="en-GB" sz="800" dirty="0" smtClean="0">
                        <a:solidFill>
                          <a:schemeClr val="tx1"/>
                        </a:solidFill>
                      </a:endParaRPr>
                    </a:p>
                  </a:txBody>
                  <a:tcPr marL="72000" marR="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marL="36000" marR="3600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5th/8 MSG (Similar to MSG average rates)</a:t>
                      </a:r>
                      <a:endParaRPr lang="en-GB" sz="800" b="1" dirty="0" smtClean="0">
                        <a:solidFill>
                          <a:srgbClr val="0070C0"/>
                        </a:solidFill>
                      </a:endParaRPr>
                    </a:p>
                  </a:txBody>
                  <a:tcPr marL="36000" marR="36000" anchor="ctr">
                    <a:solidFill>
                      <a:schemeClr val="accent1">
                        <a:lumMod val="40000"/>
                        <a:lumOff val="60000"/>
                      </a:schemeClr>
                    </a:solidFill>
                  </a:tcPr>
                </a:tc>
                <a:extLst>
                  <a:ext uri="{0D108BD9-81ED-4DB2-BD59-A6C34878D82A}">
                    <a16:rowId xmlns:a16="http://schemas.microsoft.com/office/drawing/2014/main" val="1492947917"/>
                  </a:ext>
                </a:extLst>
              </a:tr>
              <a:tr h="2988511">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Reduce Neighbourhood Crime</a:t>
            </a:r>
          </a:p>
        </p:txBody>
      </p:sp>
      <p:graphicFrame>
        <p:nvGraphicFramePr>
          <p:cNvPr id="9" name="Table 8"/>
          <p:cNvGraphicFramePr>
            <a:graphicFrameLocks noGrp="1"/>
          </p:cNvGraphicFramePr>
          <p:nvPr>
            <p:extLst>
              <p:ext uri="{D42A27DB-BD31-4B8C-83A1-F6EECF244321}">
                <p14:modId xmlns:p14="http://schemas.microsoft.com/office/powerpoint/2010/main" val="2615907370"/>
              </p:ext>
            </p:extLst>
          </p:nvPr>
        </p:nvGraphicFramePr>
        <p:xfrm>
          <a:off x="6201429" y="499637"/>
          <a:ext cx="2789649" cy="2695437"/>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9">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428718">
                <a:tc>
                  <a:txBody>
                    <a:bodyPr/>
                    <a:lstStyle/>
                    <a:p>
                      <a:pPr marL="228600" indent="-228600">
                        <a:buFont typeface="+mj-lt"/>
                        <a:buAutoNum type="arabicPeriod"/>
                      </a:pPr>
                      <a:r>
                        <a:rPr lang="en-GB" sz="800" dirty="0" smtClean="0"/>
                        <a:t>Investigation of linked residential burglary series by </a:t>
                      </a:r>
                      <a:r>
                        <a:rPr lang="en-GB" sz="800" dirty="0" smtClean="0"/>
                        <a:t>the force proactive team; </a:t>
                      </a:r>
                      <a:r>
                        <a:rPr lang="en-GB" sz="800" dirty="0" smtClean="0"/>
                        <a:t>thereby ensuring offenders are brought to justice, and reducing the impact that burglary has upon the community.</a:t>
                      </a:r>
                    </a:p>
                    <a:p>
                      <a:pPr marL="228600" indent="-228600">
                        <a:buFont typeface="+mj-lt"/>
                        <a:buAutoNum type="arabicPeriod"/>
                      </a:pPr>
                      <a:endParaRPr lang="en-GB" sz="800" dirty="0" smtClean="0"/>
                    </a:p>
                    <a:p>
                      <a:pPr marL="228600" indent="-228600">
                        <a:buFont typeface="+mj-lt"/>
                        <a:buAutoNum type="arabicPeriod"/>
                      </a:pPr>
                      <a:r>
                        <a:rPr lang="en-GB" sz="800" dirty="0" smtClean="0"/>
                        <a:t>Focussed improvement in investigative standards, across all policing</a:t>
                      </a:r>
                      <a:r>
                        <a:rPr lang="en-GB" sz="800" baseline="0" dirty="0" smtClean="0"/>
                        <a:t> functions, </a:t>
                      </a:r>
                      <a:r>
                        <a:rPr lang="en-GB" sz="800" dirty="0" smtClean="0"/>
                        <a:t>supported by the development of a new guidance template for supervisors in completing crimes reviews; thereby improving the quality of investigations and increasing positive outcomes for neighbourhood crime. The pursuit and prosecution of offenders will reduce the likelihood of repeat offending.</a:t>
                      </a:r>
                    </a:p>
                    <a:p>
                      <a:pPr marL="228600" indent="-228600">
                        <a:buFont typeface="+mj-lt"/>
                        <a:buAutoNum type="arabicPeriod"/>
                      </a:pPr>
                      <a:endParaRPr lang="en-GB" sz="800" dirty="0" smtClean="0">
                        <a:solidFill>
                          <a:schemeClr val="accent4">
                            <a:lumMod val="75000"/>
                          </a:schemeClr>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Enhancement</a:t>
                      </a:r>
                      <a:r>
                        <a:rPr lang="en-GB" sz="800" baseline="0" dirty="0" smtClean="0"/>
                        <a:t> of the existing response policing model to ensure that Patrol resources are deployed more effectively across the ASP force area; thereby ensuring that incoming emergency demand is appropriately serviced.</a:t>
                      </a: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34192497"/>
              </p:ext>
            </p:extLst>
          </p:nvPr>
        </p:nvGraphicFramePr>
        <p:xfrm>
          <a:off x="6201429" y="3211025"/>
          <a:ext cx="2796021" cy="1813342"/>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81133">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532209">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Recorded</a:t>
                      </a:r>
                      <a:r>
                        <a:rPr lang="en-GB" sz="800" baseline="0" dirty="0" smtClean="0"/>
                        <a:t> neighbourhood crimes were impacted significantly during the </a:t>
                      </a:r>
                      <a:r>
                        <a:rPr lang="en-GB" sz="800" baseline="0" dirty="0" smtClean="0"/>
                        <a:t>COVID-19 </a:t>
                      </a:r>
                      <a:r>
                        <a:rPr lang="en-GB" sz="800" baseline="0" dirty="0" smtClean="0"/>
                        <a:t>lockdown periods, and as a result saw large reductions. Crimes are anticipated to return to normal levels and therefore the outlook is based on ‘</a:t>
                      </a:r>
                      <a:r>
                        <a:rPr lang="en-GB" sz="800" baseline="0" dirty="0" smtClean="0"/>
                        <a:t>pre-COVID-19’ </a:t>
                      </a:r>
                      <a:r>
                        <a:rPr lang="en-GB" sz="800" baseline="0" dirty="0" smtClean="0"/>
                        <a:t>trends.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baseline="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u="none" dirty="0" smtClean="0"/>
                        <a:t>Business</a:t>
                      </a:r>
                      <a:r>
                        <a:rPr lang="en-GB" sz="800" dirty="0" smtClean="0"/>
                        <a:t> robbery rates are three times greater than our MSG force average. ASP have</a:t>
                      </a:r>
                      <a:r>
                        <a:rPr lang="en-GB" sz="800" baseline="0" dirty="0" smtClean="0"/>
                        <a:t> conducted recent assurance activity in this field, and believe that the comparative increase is due to a high level of </a:t>
                      </a:r>
                      <a:r>
                        <a:rPr lang="en-GB" sz="800" dirty="0" smtClean="0"/>
                        <a:t>crime recording compliance in this area.</a:t>
                      </a: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pic>
        <p:nvPicPr>
          <p:cNvPr id="8" name="Picture 7"/>
          <p:cNvPicPr>
            <a:picLocks noChangeAspect="1"/>
          </p:cNvPicPr>
          <p:nvPr/>
        </p:nvPicPr>
        <p:blipFill>
          <a:blip r:embed="rId3"/>
          <a:stretch>
            <a:fillRect/>
          </a:stretch>
        </p:blipFill>
        <p:spPr>
          <a:xfrm>
            <a:off x="318821" y="2072112"/>
            <a:ext cx="2734962" cy="1465831"/>
          </a:xfrm>
          <a:prstGeom prst="rect">
            <a:avLst/>
          </a:prstGeom>
        </p:spPr>
      </p:pic>
      <p:pic>
        <p:nvPicPr>
          <p:cNvPr id="10" name="Picture 9"/>
          <p:cNvPicPr>
            <a:picLocks noChangeAspect="1"/>
          </p:cNvPicPr>
          <p:nvPr/>
        </p:nvPicPr>
        <p:blipFill>
          <a:blip r:embed="rId4"/>
          <a:stretch>
            <a:fillRect/>
          </a:stretch>
        </p:blipFill>
        <p:spPr>
          <a:xfrm>
            <a:off x="318822" y="3584216"/>
            <a:ext cx="2734962" cy="1411870"/>
          </a:xfrm>
          <a:prstGeom prst="rect">
            <a:avLst/>
          </a:prstGeom>
        </p:spPr>
      </p:pic>
      <p:pic>
        <p:nvPicPr>
          <p:cNvPr id="16" name="Picture 15"/>
          <p:cNvPicPr>
            <a:picLocks noChangeAspect="1"/>
          </p:cNvPicPr>
          <p:nvPr/>
        </p:nvPicPr>
        <p:blipFill>
          <a:blip r:embed="rId5"/>
          <a:stretch>
            <a:fillRect/>
          </a:stretch>
        </p:blipFill>
        <p:spPr>
          <a:xfrm>
            <a:off x="3248782" y="2072112"/>
            <a:ext cx="2730286" cy="1477880"/>
          </a:xfrm>
          <a:prstGeom prst="rect">
            <a:avLst/>
          </a:prstGeom>
        </p:spPr>
      </p:pic>
      <p:pic>
        <p:nvPicPr>
          <p:cNvPr id="17" name="Picture 16"/>
          <p:cNvPicPr>
            <a:picLocks noChangeAspect="1"/>
          </p:cNvPicPr>
          <p:nvPr/>
        </p:nvPicPr>
        <p:blipFill>
          <a:blip r:embed="rId6"/>
          <a:stretch>
            <a:fillRect/>
          </a:stretch>
        </p:blipFill>
        <p:spPr>
          <a:xfrm>
            <a:off x="3248782" y="3566745"/>
            <a:ext cx="2730284" cy="142934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spTree>
    <p:extLst>
      <p:ext uri="{BB962C8B-B14F-4D97-AF65-F5344CB8AC3E}">
        <p14:creationId xmlns:p14="http://schemas.microsoft.com/office/powerpoint/2010/main" val="260157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09053174"/>
              </p:ext>
            </p:extLst>
          </p:nvPr>
        </p:nvGraphicFramePr>
        <p:xfrm>
          <a:off x="123824" y="499635"/>
          <a:ext cx="5981700" cy="4566953"/>
        </p:xfrm>
        <a:graphic>
          <a:graphicData uri="http://schemas.openxmlformats.org/drawingml/2006/table">
            <a:tbl>
              <a:tblPr firstRow="1" bandRow="1">
                <a:tableStyleId>{073A0DAA-6AF3-43AB-8588-CEC1D06C72B9}</a:tableStyleId>
              </a:tblPr>
              <a:tblGrid>
                <a:gridCol w="2215516">
                  <a:extLst>
                    <a:ext uri="{9D8B030D-6E8A-4147-A177-3AD203B41FA5}">
                      <a16:colId xmlns:a16="http://schemas.microsoft.com/office/drawing/2014/main" val="491306328"/>
                    </a:ext>
                  </a:extLst>
                </a:gridCol>
                <a:gridCol w="1181100">
                  <a:extLst>
                    <a:ext uri="{9D8B030D-6E8A-4147-A177-3AD203B41FA5}">
                      <a16:colId xmlns:a16="http://schemas.microsoft.com/office/drawing/2014/main" val="568197104"/>
                    </a:ext>
                  </a:extLst>
                </a:gridCol>
                <a:gridCol w="2585084">
                  <a:extLst>
                    <a:ext uri="{9D8B030D-6E8A-4147-A177-3AD203B41FA5}">
                      <a16:colId xmlns:a16="http://schemas.microsoft.com/office/drawing/2014/main" val="38739017"/>
                    </a:ext>
                  </a:extLst>
                </a:gridCol>
              </a:tblGrid>
              <a:tr h="273529">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39738">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334313">
                <a:tc>
                  <a:txBody>
                    <a:bodyPr/>
                    <a:lstStyle/>
                    <a:p>
                      <a:pPr marL="0" indent="0" algn="ctr">
                        <a:buFont typeface="Arial" panose="020B0604020202020204" pitchFamily="34" charset="0"/>
                        <a:buNone/>
                      </a:pPr>
                      <a:r>
                        <a:rPr lang="en-GB" sz="800" dirty="0" smtClean="0"/>
                        <a:t>Investigate 100% of all cyber dependant crime disseminated to forces</a:t>
                      </a: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 (100%)</a:t>
                      </a:r>
                      <a:endParaRPr lang="en-GB" sz="800" b="1" dirty="0" smtClean="0">
                        <a:solidFill>
                          <a:srgbClr val="00B050"/>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334313">
                <a:tc>
                  <a:txBody>
                    <a:bodyPr/>
                    <a:lstStyle/>
                    <a:p>
                      <a:pPr marL="0" indent="0" algn="ctr">
                        <a:buFont typeface="Arial" panose="020B0604020202020204" pitchFamily="34" charset="0"/>
                        <a:buNone/>
                      </a:pPr>
                      <a:r>
                        <a:rPr lang="en-GB" sz="800" dirty="0" smtClean="0"/>
                        <a:t>Provide 100% of all cyber dependant crime victims with specialist advice</a:t>
                      </a:r>
                      <a:endParaRPr lang="en-GB" sz="800" dirty="0" smtClean="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 (100%)</a:t>
                      </a:r>
                      <a:endParaRPr lang="en-GB" sz="800" b="1" dirty="0" smtClean="0">
                        <a:solidFill>
                          <a:srgbClr val="00B050"/>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326468">
                <a:tc>
                  <a:txBody>
                    <a:bodyPr/>
                    <a:lstStyle/>
                    <a:p>
                      <a:pPr marL="0" indent="0" algn="ctr">
                        <a:buFont typeface="Arial" panose="020B0604020202020204" pitchFamily="34" charset="0"/>
                        <a:buNone/>
                      </a:pPr>
                      <a:r>
                        <a:rPr lang="en-GB" sz="800" dirty="0" smtClean="0"/>
                        <a:t>Action Fraud Offences</a:t>
                      </a:r>
                      <a:endParaRPr lang="en-GB" sz="800" dirty="0" smtClean="0">
                        <a:solidFill>
                          <a:schemeClr val="tx1"/>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3278336626"/>
                  </a:ext>
                </a:extLst>
              </a:tr>
              <a:tr h="3056658">
                <a:tc gridSpan="3">
                  <a:txBody>
                    <a:bodyPr/>
                    <a:lstStyle/>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smtClean="0">
                <a:solidFill>
                  <a:schemeClr val="bg1"/>
                </a:solidFill>
              </a:rPr>
              <a:t>Tackle </a:t>
            </a:r>
            <a:r>
              <a:rPr lang="en-GB" sz="1600" dirty="0">
                <a:solidFill>
                  <a:schemeClr val="bg1"/>
                </a:solidFill>
              </a:rPr>
              <a:t>Cyber Crime</a:t>
            </a:r>
          </a:p>
        </p:txBody>
      </p:sp>
      <p:graphicFrame>
        <p:nvGraphicFramePr>
          <p:cNvPr id="9" name="Table 8"/>
          <p:cNvGraphicFramePr>
            <a:graphicFrameLocks noGrp="1"/>
          </p:cNvGraphicFramePr>
          <p:nvPr>
            <p:extLst>
              <p:ext uri="{D42A27DB-BD31-4B8C-83A1-F6EECF244321}">
                <p14:modId xmlns:p14="http://schemas.microsoft.com/office/powerpoint/2010/main" val="3081169474"/>
              </p:ext>
            </p:extLst>
          </p:nvPr>
        </p:nvGraphicFramePr>
        <p:xfrm>
          <a:off x="6201429" y="499637"/>
          <a:ext cx="2789649" cy="2695435"/>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9">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428716">
                <a:tc>
                  <a:txBody>
                    <a:bodyPr/>
                    <a:lstStyle/>
                    <a:p>
                      <a:pPr marL="228600" indent="-228600">
                        <a:buFont typeface="+mj-lt"/>
                        <a:buAutoNum type="arabicPeriod"/>
                      </a:pPr>
                      <a:r>
                        <a:rPr lang="en-GB" sz="800" baseline="0" dirty="0" smtClean="0">
                          <a:solidFill>
                            <a:schemeClr val="tx1"/>
                          </a:solidFill>
                        </a:rPr>
                        <a:t>Promotion of fraud-awareness, linking to national campaigns, to increase public understanding of offending methods and to deliver appropriate crime prevention advice.</a:t>
                      </a: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38306318"/>
              </p:ext>
            </p:extLst>
          </p:nvPr>
        </p:nvGraphicFramePr>
        <p:xfrm>
          <a:off x="6201427" y="3211025"/>
          <a:ext cx="2796022" cy="1838391"/>
        </p:xfrm>
        <a:graphic>
          <a:graphicData uri="http://schemas.openxmlformats.org/drawingml/2006/table">
            <a:tbl>
              <a:tblPr firstRow="1" bandRow="1">
                <a:tableStyleId>{073A0DAA-6AF3-43AB-8588-CEC1D06C72B9}</a:tableStyleId>
              </a:tblPr>
              <a:tblGrid>
                <a:gridCol w="2796022">
                  <a:extLst>
                    <a:ext uri="{9D8B030D-6E8A-4147-A177-3AD203B41FA5}">
                      <a16:colId xmlns:a16="http://schemas.microsoft.com/office/drawing/2014/main" val="491306328"/>
                    </a:ext>
                  </a:extLst>
                </a:gridCol>
              </a:tblGrid>
              <a:tr h="172285">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579311">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There is no </a:t>
                      </a:r>
                      <a:r>
                        <a:rPr lang="en-GB" sz="800" dirty="0" smtClean="0"/>
                        <a:t>local </a:t>
                      </a:r>
                      <a:r>
                        <a:rPr lang="en-GB" sz="800" dirty="0" smtClean="0"/>
                        <a:t>measurement </a:t>
                      </a:r>
                      <a:r>
                        <a:rPr lang="en-GB" sz="800" dirty="0" smtClean="0"/>
                        <a:t>similar to the </a:t>
                      </a:r>
                      <a:r>
                        <a:rPr lang="en-GB" sz="800" dirty="0" smtClean="0"/>
                        <a:t>national measures, which focus on ‘Confidence in the law enforcement response to cyber crime’ and ‘the percentage of businesses experiencing a cyber breach or attack’. Both of these measures are captured at a national level.</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pic>
        <p:nvPicPr>
          <p:cNvPr id="2" name="Picture 1"/>
          <p:cNvPicPr>
            <a:picLocks noChangeAspect="1"/>
          </p:cNvPicPr>
          <p:nvPr/>
        </p:nvPicPr>
        <p:blipFill>
          <a:blip r:embed="rId3"/>
          <a:stretch>
            <a:fillRect/>
          </a:stretch>
        </p:blipFill>
        <p:spPr>
          <a:xfrm>
            <a:off x="545005" y="2102020"/>
            <a:ext cx="5207833" cy="288223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spTree>
    <p:extLst>
      <p:ext uri="{BB962C8B-B14F-4D97-AF65-F5344CB8AC3E}">
        <p14:creationId xmlns:p14="http://schemas.microsoft.com/office/powerpoint/2010/main" val="38785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1270395"/>
              </p:ext>
            </p:extLst>
          </p:nvPr>
        </p:nvGraphicFramePr>
        <p:xfrm>
          <a:off x="123824" y="499634"/>
          <a:ext cx="5981700" cy="4587176"/>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75293">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59165">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55751">
                <a:tc>
                  <a:txBody>
                    <a:bodyPr/>
                    <a:lstStyle/>
                    <a:p>
                      <a:pPr marL="0" indent="0" algn="ctr">
                        <a:buFont typeface="Arial" panose="020B0604020202020204" pitchFamily="34" charset="0"/>
                        <a:buNone/>
                      </a:pPr>
                      <a:r>
                        <a:rPr lang="en-GB" sz="800" dirty="0" smtClean="0"/>
                        <a:t>Overall victim</a:t>
                      </a:r>
                      <a:r>
                        <a:rPr lang="en-GB" sz="800" baseline="0" dirty="0" smtClean="0"/>
                        <a:t> satisfaction rate</a:t>
                      </a:r>
                      <a:endParaRPr lang="en-GB" sz="800" dirty="0" smtClean="0"/>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55751">
                <a:tc>
                  <a:txBody>
                    <a:bodyPr/>
                    <a:lstStyle/>
                    <a:p>
                      <a:pPr marL="0" indent="0" algn="ctr">
                        <a:buFont typeface="Arial" panose="020B0604020202020204" pitchFamily="34" charset="0"/>
                        <a:buNone/>
                      </a:pPr>
                      <a:r>
                        <a:rPr lang="en-GB" sz="800" dirty="0" smtClean="0"/>
                        <a:t>Hate crime</a:t>
                      </a:r>
                      <a:r>
                        <a:rPr lang="en-GB" sz="800" baseline="0" dirty="0" smtClean="0"/>
                        <a:t> victim satisfaction rate</a:t>
                      </a:r>
                      <a:endParaRPr lang="en-GB" sz="800" dirty="0" smtClean="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Small</a:t>
                      </a:r>
                      <a:r>
                        <a:rPr lang="en-GB" sz="800" baseline="0" dirty="0" smtClean="0"/>
                        <a:t> reduction</a:t>
                      </a:r>
                      <a:endParaRPr lang="en-GB" sz="800" b="1" dirty="0" smtClean="0">
                        <a:solidFill>
                          <a:schemeClr val="accent5">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255751">
                <a:tc>
                  <a:txBody>
                    <a:bodyPr/>
                    <a:lstStyle/>
                    <a:p>
                      <a:pPr marL="0" indent="0" algn="ctr">
                        <a:buFont typeface="Arial" panose="020B0604020202020204" pitchFamily="34" charset="0"/>
                        <a:buNone/>
                      </a:pPr>
                      <a:r>
                        <a:rPr lang="en-GB" sz="800" dirty="0" smtClean="0"/>
                        <a:t>Violent crime</a:t>
                      </a:r>
                      <a:r>
                        <a:rPr lang="en-GB" sz="800" baseline="0" dirty="0" smtClean="0"/>
                        <a:t> victim satisfaction</a:t>
                      </a:r>
                      <a:endParaRPr lang="en-GB" sz="800" dirty="0" smtClean="0">
                        <a:solidFill>
                          <a:schemeClr val="tx1"/>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775406330"/>
                  </a:ext>
                </a:extLst>
              </a:tr>
              <a:tr h="255751">
                <a:tc>
                  <a:txBody>
                    <a:bodyPr/>
                    <a:lstStyle/>
                    <a:p>
                      <a:pPr marL="0" indent="0" algn="ctr">
                        <a:buFont typeface="Arial" panose="020B0604020202020204" pitchFamily="34" charset="0"/>
                        <a:buNone/>
                      </a:pPr>
                      <a:r>
                        <a:rPr lang="en-GB" sz="800" dirty="0" smtClean="0"/>
                        <a:t>Burglary victim</a:t>
                      </a:r>
                      <a:r>
                        <a:rPr lang="en-GB" sz="800" baseline="0" dirty="0" smtClean="0"/>
                        <a:t> satisfaction</a:t>
                      </a:r>
                      <a:endParaRPr lang="en-GB" sz="800" dirty="0" smtClean="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492947917"/>
                  </a:ext>
                </a:extLst>
              </a:tr>
              <a:tr h="3029714">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400" dirty="0">
                <a:solidFill>
                  <a:schemeClr val="bg1"/>
                </a:solidFill>
              </a:rPr>
              <a:t>Improve Victim Satisfaction, with a </a:t>
            </a:r>
            <a:r>
              <a:rPr lang="en-GB" sz="1400" dirty="0" smtClean="0">
                <a:solidFill>
                  <a:schemeClr val="bg1"/>
                </a:solidFill>
              </a:rPr>
              <a:t>Focus </a:t>
            </a:r>
            <a:r>
              <a:rPr lang="en-GB" sz="1400" dirty="0">
                <a:solidFill>
                  <a:schemeClr val="bg1"/>
                </a:solidFill>
              </a:rPr>
              <a:t>on </a:t>
            </a:r>
            <a:r>
              <a:rPr lang="en-GB" sz="1400" dirty="0" smtClean="0">
                <a:solidFill>
                  <a:schemeClr val="bg1"/>
                </a:solidFill>
              </a:rPr>
              <a:t>Victims of Domestic Abuse</a:t>
            </a:r>
            <a:endParaRPr lang="en-GB" sz="14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375965503"/>
              </p:ext>
            </p:extLst>
          </p:nvPr>
        </p:nvGraphicFramePr>
        <p:xfrm>
          <a:off x="6201429" y="499636"/>
          <a:ext cx="2789649" cy="3162318"/>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8">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825619">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Delivery of Project Bluestone, and the implementation of specialist teams dedicated to the investigation of rape and serious sexual offences</a:t>
                      </a:r>
                      <a:r>
                        <a:rPr lang="en-GB" sz="800" baseline="0" dirty="0" smtClean="0"/>
                        <a:t> </a:t>
                      </a:r>
                      <a:r>
                        <a:rPr lang="en-GB" sz="800" dirty="0" smtClean="0"/>
                        <a:t>(RASSO). This will clearly support</a:t>
                      </a:r>
                      <a:r>
                        <a:rPr lang="en-GB" sz="800" baseline="0" dirty="0" smtClean="0"/>
                        <a:t> victims of domestic abuse-related RASSO.</a:t>
                      </a:r>
                      <a:endParaRPr lang="en-GB" sz="800" dirty="0" smtClean="0">
                        <a:solidFill>
                          <a:schemeClr val="accent4">
                            <a:lumMod val="75000"/>
                          </a:schemeClr>
                        </a:solidFill>
                      </a:endParaRPr>
                    </a:p>
                    <a:p>
                      <a:pPr marL="228600" indent="-228600">
                        <a:buFont typeface="+mj-lt"/>
                        <a:buAutoNum type="arabicPeriod"/>
                      </a:pPr>
                      <a:r>
                        <a:rPr lang="en-GB" sz="800" dirty="0" smtClean="0"/>
                        <a:t>Focused activity, by all investigators in ASP, to complete an online training package covering relevant areas of the </a:t>
                      </a:r>
                      <a:r>
                        <a:rPr lang="en-GB" sz="800" dirty="0" smtClean="0">
                          <a:hlinkClick r:id="rId3"/>
                        </a:rPr>
                        <a:t>Victims</a:t>
                      </a:r>
                      <a:r>
                        <a:rPr lang="en-GB" sz="800" baseline="0" dirty="0" smtClean="0">
                          <a:hlinkClick r:id="rId3"/>
                        </a:rPr>
                        <a:t> Code </a:t>
                      </a:r>
                      <a:r>
                        <a:rPr lang="en-GB" sz="800" baseline="0" dirty="0" smtClean="0">
                          <a:hlinkClick r:id="rId3"/>
                        </a:rPr>
                        <a:t>of Practice</a:t>
                      </a:r>
                      <a:r>
                        <a:rPr lang="en-GB" sz="800" baseline="0" dirty="0" smtClean="0"/>
                        <a:t>. </a:t>
                      </a:r>
                      <a:endParaRPr lang="en-GB" sz="800" dirty="0" smtClean="0"/>
                    </a:p>
                    <a:p>
                      <a:pPr marL="228600" indent="-228600">
                        <a:buFont typeface="+mj-lt"/>
                        <a:buAutoNum type="arabicPeriod"/>
                      </a:pPr>
                      <a:r>
                        <a:rPr lang="en-GB" sz="800" dirty="0" smtClean="0"/>
                        <a:t>Focused activity, by all investigators in ASP, to increase compliance with the Victim's Code of Practice,</a:t>
                      </a:r>
                      <a:r>
                        <a:rPr lang="en-GB" sz="800" baseline="0" dirty="0" smtClean="0"/>
                        <a:t> through the delivery of m</a:t>
                      </a:r>
                      <a:r>
                        <a:rPr lang="en-GB" sz="800" dirty="0" smtClean="0"/>
                        <a:t>andatory investigative updates for victims of crime.</a:t>
                      </a:r>
                    </a:p>
                    <a:p>
                      <a:pPr marL="228600" indent="-228600">
                        <a:buFont typeface="+mj-lt"/>
                        <a:buAutoNum type="arabicPeriod"/>
                      </a:pPr>
                      <a:r>
                        <a:rPr lang="en-GB" sz="800" dirty="0" smtClean="0"/>
                        <a:t>Delivery of refresher training for all officers and staff in the Detainee Investigation Team, surrounding the criteria for and assurance of Domestic Violence Protection Orders, that provide protection for victims of domestic violence.</a:t>
                      </a:r>
                    </a:p>
                    <a:p>
                      <a:pPr marL="228600" indent="-228600">
                        <a:buFont typeface="+mj-lt"/>
                        <a:buAutoNum type="arabicPeriod"/>
                      </a:pPr>
                      <a:r>
                        <a:rPr lang="en-GB" sz="800" dirty="0" smtClean="0"/>
                        <a:t>Development of an improved way of working within the Incident Assessment Unit to ensure that, wherever additional victim-based crimes are identified, they are correctly recorded at the earliest opportunity.</a:t>
                      </a:r>
                    </a:p>
                    <a:p>
                      <a:pPr marL="228600" indent="-228600">
                        <a:buFont typeface="+mj-lt"/>
                        <a:buAutoNum type="arabicPeriod"/>
                      </a:pP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22762719"/>
              </p:ext>
            </p:extLst>
          </p:nvPr>
        </p:nvGraphicFramePr>
        <p:xfrm>
          <a:off x="6201429" y="3687834"/>
          <a:ext cx="2796021" cy="1384193"/>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59536">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124657">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Overall victim satisfaction is stable in ASP.</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Dwelling burglary victim satisfaction remains strong in ASP.</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There</a:t>
                      </a:r>
                      <a:r>
                        <a:rPr lang="en-GB" sz="800" baseline="0" dirty="0" smtClean="0"/>
                        <a:t> is currently n</a:t>
                      </a:r>
                      <a:r>
                        <a:rPr lang="en-GB" sz="800" dirty="0" smtClean="0"/>
                        <a:t>o robust domestic abuse victim satisfaction survey currently in place, due to the clear challenges in dealing with sensitive and vulnerable victims.</a:t>
                      </a: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pic>
        <p:nvPicPr>
          <p:cNvPr id="2" name="Picture 1"/>
          <p:cNvPicPr>
            <a:picLocks noChangeAspect="1"/>
          </p:cNvPicPr>
          <p:nvPr/>
        </p:nvPicPr>
        <p:blipFill>
          <a:blip r:embed="rId4"/>
          <a:stretch>
            <a:fillRect/>
          </a:stretch>
        </p:blipFill>
        <p:spPr>
          <a:xfrm>
            <a:off x="178763" y="2161019"/>
            <a:ext cx="3070636" cy="2853269"/>
          </a:xfrm>
          <a:prstGeom prst="rect">
            <a:avLst/>
          </a:prstGeom>
        </p:spPr>
      </p:pic>
      <p:pic>
        <p:nvPicPr>
          <p:cNvPr id="6" name="Picture 5"/>
          <p:cNvPicPr>
            <a:picLocks noChangeAspect="1"/>
          </p:cNvPicPr>
          <p:nvPr/>
        </p:nvPicPr>
        <p:blipFill>
          <a:blip r:embed="rId5"/>
          <a:stretch>
            <a:fillRect/>
          </a:stretch>
        </p:blipFill>
        <p:spPr>
          <a:xfrm>
            <a:off x="3304337" y="2161022"/>
            <a:ext cx="2695179" cy="284719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spTree>
    <p:extLst>
      <p:ext uri="{BB962C8B-B14F-4D97-AF65-F5344CB8AC3E}">
        <p14:creationId xmlns:p14="http://schemas.microsoft.com/office/powerpoint/2010/main" val="9561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54172138"/>
              </p:ext>
            </p:extLst>
          </p:nvPr>
        </p:nvGraphicFramePr>
        <p:xfrm>
          <a:off x="123824" y="499635"/>
          <a:ext cx="5981700" cy="4485977"/>
        </p:xfrm>
        <a:graphic>
          <a:graphicData uri="http://schemas.openxmlformats.org/drawingml/2006/table">
            <a:tbl>
              <a:tblPr firstRow="1" bandRow="1">
                <a:tableStyleId>{073A0DAA-6AF3-43AB-8588-CEC1D06C72B9}</a:tableStyleId>
              </a:tblPr>
              <a:tblGrid>
                <a:gridCol w="2215516">
                  <a:extLst>
                    <a:ext uri="{9D8B030D-6E8A-4147-A177-3AD203B41FA5}">
                      <a16:colId xmlns:a16="http://schemas.microsoft.com/office/drawing/2014/main" val="491306328"/>
                    </a:ext>
                  </a:extLst>
                </a:gridCol>
                <a:gridCol w="1304510">
                  <a:extLst>
                    <a:ext uri="{9D8B030D-6E8A-4147-A177-3AD203B41FA5}">
                      <a16:colId xmlns:a16="http://schemas.microsoft.com/office/drawing/2014/main" val="568197104"/>
                    </a:ext>
                  </a:extLst>
                </a:gridCol>
                <a:gridCol w="2461674">
                  <a:extLst>
                    <a:ext uri="{9D8B030D-6E8A-4147-A177-3AD203B41FA5}">
                      <a16:colId xmlns:a16="http://schemas.microsoft.com/office/drawing/2014/main" val="38739017"/>
                    </a:ext>
                  </a:extLst>
                </a:gridCol>
              </a:tblGrid>
              <a:tr h="275869">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323687">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57275">
                <a:tc>
                  <a:txBody>
                    <a:bodyPr/>
                    <a:lstStyle/>
                    <a:p>
                      <a:pPr marL="0" indent="0" algn="ctr">
                        <a:buFont typeface="Arial" panose="020B0604020202020204" pitchFamily="34" charset="0"/>
                        <a:buNone/>
                      </a:pPr>
                      <a:r>
                        <a:rPr lang="en-GB" sz="800" dirty="0" smtClean="0"/>
                        <a:t>Volume of Rape referrals to CPS</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Moderate Increase</a:t>
                      </a:r>
                      <a:endParaRPr lang="en-GB" sz="800" b="1" dirty="0" smtClean="0">
                        <a:solidFill>
                          <a:schemeClr val="accent3"/>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57275">
                <a:tc>
                  <a:txBody>
                    <a:bodyPr/>
                    <a:lstStyle/>
                    <a:p>
                      <a:pPr marL="0" indent="0" algn="ctr">
                        <a:buFont typeface="Arial" panose="020B0604020202020204" pitchFamily="34" charset="0"/>
                        <a:buNone/>
                      </a:pPr>
                      <a:r>
                        <a:rPr lang="en-GB" sz="800" dirty="0" smtClean="0"/>
                        <a:t>Charge volumes for Rape offences</a:t>
                      </a:r>
                      <a:endParaRPr lang="en-GB" sz="800" dirty="0" smtClean="0">
                        <a:solidFill>
                          <a:schemeClr val="tx1"/>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Moderate Increase</a:t>
                      </a:r>
                      <a:endParaRPr lang="en-GB" sz="800" b="1" dirty="0" smtClean="0">
                        <a:solidFill>
                          <a:schemeClr val="accent3"/>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257275">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Charge rate for Rape offences</a:t>
                      </a:r>
                      <a:endParaRPr lang="en-GB" sz="800" dirty="0" smtClean="0">
                        <a:solidFill>
                          <a:schemeClr val="tx1"/>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8th/8 MSG (below MSG average rates)</a:t>
                      </a:r>
                      <a:endParaRPr lang="en-GB" sz="800" b="1" dirty="0" smtClean="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4137419811"/>
                  </a:ext>
                </a:extLst>
              </a:tr>
              <a:tr h="3114596">
                <a:tc gridSpan="3">
                  <a:txBody>
                    <a:bodyPr/>
                    <a:lstStyle/>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Better Criminal Justice Outcomes for Rape Cases</a:t>
            </a:r>
          </a:p>
        </p:txBody>
      </p:sp>
      <p:graphicFrame>
        <p:nvGraphicFramePr>
          <p:cNvPr id="9" name="Table 8"/>
          <p:cNvGraphicFramePr>
            <a:graphicFrameLocks noGrp="1"/>
          </p:cNvGraphicFramePr>
          <p:nvPr>
            <p:extLst>
              <p:ext uri="{D42A27DB-BD31-4B8C-83A1-F6EECF244321}">
                <p14:modId xmlns:p14="http://schemas.microsoft.com/office/powerpoint/2010/main" val="2218985371"/>
              </p:ext>
            </p:extLst>
          </p:nvPr>
        </p:nvGraphicFramePr>
        <p:xfrm>
          <a:off x="6201429" y="499637"/>
          <a:ext cx="2789649" cy="2694007"/>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9">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427288">
                <a:tc>
                  <a:txBody>
                    <a:bodyPr/>
                    <a:lstStyle/>
                    <a:p>
                      <a:pPr marL="228600" indent="-228600">
                        <a:buFont typeface="+mj-lt"/>
                        <a:buAutoNum type="arabicPeriod"/>
                      </a:pPr>
                      <a:r>
                        <a:rPr lang="en-GB" sz="800" dirty="0" smtClean="0"/>
                        <a:t>Delivery of Project Bluestone, and the implementation of specialist teams dedicated to the investigation of rape and serious sexual offences (RASSO). (Project Bluestone proposed the development of a ‘gold standard’ framework for the investigation of RASSO, using specialist investigators to enhance victim contact and disrupt persistent offenders).</a:t>
                      </a:r>
                    </a:p>
                    <a:p>
                      <a:pPr marL="0" indent="0">
                        <a:buFont typeface="+mj-lt"/>
                        <a:buNone/>
                      </a:pPr>
                      <a:endParaRPr lang="en-GB" sz="80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en-GB" sz="800" dirty="0" smtClean="0"/>
                        <a:t>Development of an improved way of working within the Incident Assessment Unit to ensure that, wherever additional victim-based crimes (including RASSO) are identified, they are correctly recorded at the earliest opportunity.</a:t>
                      </a:r>
                    </a:p>
                    <a:p>
                      <a:pPr marL="228600" indent="-228600">
                        <a:buFont typeface="+mj-lt"/>
                        <a:buAutoNum type="arabicPeriod" startAt="2"/>
                      </a:pP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45544225"/>
              </p:ext>
            </p:extLst>
          </p:nvPr>
        </p:nvGraphicFramePr>
        <p:xfrm>
          <a:off x="6201429" y="3211025"/>
          <a:ext cx="2796021" cy="1774589"/>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62623">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511966">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There has been a clear</a:t>
                      </a:r>
                      <a:r>
                        <a:rPr lang="en-GB" sz="800" baseline="0" dirty="0" smtClean="0"/>
                        <a:t> recent </a:t>
                      </a:r>
                      <a:r>
                        <a:rPr lang="en-GB" sz="800" dirty="0" smtClean="0"/>
                        <a:t>increase in both CPS pre-charge rape-referrals and police </a:t>
                      </a:r>
                      <a:r>
                        <a:rPr lang="en-GB" sz="800" u="none" dirty="0" smtClean="0"/>
                        <a:t>charges.</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pic>
        <p:nvPicPr>
          <p:cNvPr id="8" name="Picture 7"/>
          <p:cNvPicPr>
            <a:picLocks noChangeAspect="1"/>
          </p:cNvPicPr>
          <p:nvPr/>
        </p:nvPicPr>
        <p:blipFill>
          <a:blip r:embed="rId3"/>
          <a:stretch>
            <a:fillRect/>
          </a:stretch>
        </p:blipFill>
        <p:spPr>
          <a:xfrm>
            <a:off x="182659" y="2026347"/>
            <a:ext cx="2739296" cy="2867389"/>
          </a:xfrm>
          <a:prstGeom prst="rect">
            <a:avLst/>
          </a:prstGeom>
        </p:spPr>
      </p:pic>
      <p:pic>
        <p:nvPicPr>
          <p:cNvPr id="10" name="Picture 9"/>
          <p:cNvPicPr>
            <a:picLocks noChangeAspect="1"/>
          </p:cNvPicPr>
          <p:nvPr/>
        </p:nvPicPr>
        <p:blipFill>
          <a:blip r:embed="rId4"/>
          <a:stretch>
            <a:fillRect/>
          </a:stretch>
        </p:blipFill>
        <p:spPr>
          <a:xfrm>
            <a:off x="2980792" y="2026350"/>
            <a:ext cx="3069375" cy="286738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spTree>
    <p:extLst>
      <p:ext uri="{BB962C8B-B14F-4D97-AF65-F5344CB8AC3E}">
        <p14:creationId xmlns:p14="http://schemas.microsoft.com/office/powerpoint/2010/main" val="373011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ASP 2018 Colour Palette">
      <a:dk1>
        <a:sysClr val="windowText" lastClr="000000"/>
      </a:dk1>
      <a:lt1>
        <a:sysClr val="window" lastClr="FFFFFF"/>
      </a:lt1>
      <a:dk2>
        <a:srgbClr val="141B4D"/>
      </a:dk2>
      <a:lt2>
        <a:srgbClr val="EEECE1"/>
      </a:lt2>
      <a:accent1>
        <a:srgbClr val="009FDF"/>
      </a:accent1>
      <a:accent2>
        <a:srgbClr val="003D97"/>
      </a:accent2>
      <a:accent3>
        <a:srgbClr val="00BF6F"/>
      </a:accent3>
      <a:accent4>
        <a:srgbClr val="9B26A2"/>
      </a:accent4>
      <a:accent5>
        <a:srgbClr val="F9423A"/>
      </a:accent5>
      <a:accent6>
        <a:srgbClr val="F2A9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ASP 2018 Colour Palette">
      <a:dk1>
        <a:sysClr val="windowText" lastClr="000000"/>
      </a:dk1>
      <a:lt1>
        <a:sysClr val="window" lastClr="FFFFFF"/>
      </a:lt1>
      <a:dk2>
        <a:srgbClr val="141B4D"/>
      </a:dk2>
      <a:lt2>
        <a:srgbClr val="EEECE1"/>
      </a:lt2>
      <a:accent1>
        <a:srgbClr val="009FDF"/>
      </a:accent1>
      <a:accent2>
        <a:srgbClr val="003D97"/>
      </a:accent2>
      <a:accent3>
        <a:srgbClr val="00BF6F"/>
      </a:accent3>
      <a:accent4>
        <a:srgbClr val="9B26A2"/>
      </a:accent4>
      <a:accent5>
        <a:srgbClr val="F9423A"/>
      </a:accent5>
      <a:accent6>
        <a:srgbClr val="F2A9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ASP 2018 Colour Palette">
      <a:dk1>
        <a:sysClr val="windowText" lastClr="000000"/>
      </a:dk1>
      <a:lt1>
        <a:sysClr val="window" lastClr="FFFFFF"/>
      </a:lt1>
      <a:dk2>
        <a:srgbClr val="141B4D"/>
      </a:dk2>
      <a:lt2>
        <a:srgbClr val="EEECE1"/>
      </a:lt2>
      <a:accent1>
        <a:srgbClr val="009FDF"/>
      </a:accent1>
      <a:accent2>
        <a:srgbClr val="003D97"/>
      </a:accent2>
      <a:accent3>
        <a:srgbClr val="00BF6F"/>
      </a:accent3>
      <a:accent4>
        <a:srgbClr val="9B26A2"/>
      </a:accent4>
      <a:accent5>
        <a:srgbClr val="F9423A"/>
      </a:accent5>
      <a:accent6>
        <a:srgbClr val="F2A9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104601</TotalTime>
  <Words>1778</Words>
  <Application>Microsoft Office PowerPoint</Application>
  <PresentationFormat>On-screen Show (16:9)</PresentationFormat>
  <Paragraphs>236</Paragraphs>
  <Slides>9</Slides>
  <Notes>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9</vt:i4>
      </vt:variant>
    </vt:vector>
  </HeadingPairs>
  <TitlesOfParts>
    <vt:vector size="16" baseType="lpstr">
      <vt:lpstr>Arial</vt:lpstr>
      <vt:lpstr>Calibri</vt:lpstr>
      <vt:lpstr>Montserrat</vt:lpstr>
      <vt:lpstr>1_Office Theme</vt:lpstr>
      <vt:lpstr>Custom Design</vt:lpstr>
      <vt:lpstr>1_Custom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Ben Valentine</cp:lastModifiedBy>
  <cp:revision>1366</cp:revision>
  <dcterms:created xsi:type="dcterms:W3CDTF">2010-04-12T23:12:02Z</dcterms:created>
  <dcterms:modified xsi:type="dcterms:W3CDTF">2021-11-26T16:20:26Z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