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72" r:id="rId4"/>
    <p:sldMasterId id="2147493517" r:id="rId5"/>
    <p:sldMasterId id="2147493521" r:id="rId6"/>
    <p:sldMasterId id="2147493526" r:id="rId7"/>
  </p:sldMasterIdLst>
  <p:notesMasterIdLst>
    <p:notesMasterId r:id="rId20"/>
  </p:notesMasterIdLst>
  <p:handoutMasterIdLst>
    <p:handoutMasterId r:id="rId21"/>
  </p:handoutMasterIdLst>
  <p:sldIdLst>
    <p:sldId id="458" r:id="rId8"/>
    <p:sldId id="563" r:id="rId9"/>
    <p:sldId id="574" r:id="rId10"/>
    <p:sldId id="572" r:id="rId11"/>
    <p:sldId id="565" r:id="rId12"/>
    <p:sldId id="568" r:id="rId13"/>
    <p:sldId id="566" r:id="rId14"/>
    <p:sldId id="569" r:id="rId15"/>
    <p:sldId id="567" r:id="rId16"/>
    <p:sldId id="570" r:id="rId17"/>
    <p:sldId id="575" r:id="rId18"/>
    <p:sldId id="573"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9FDF"/>
    <a:srgbClr val="F2A908"/>
    <a:srgbClr val="ABFFD1"/>
    <a:srgbClr val="F94239"/>
    <a:srgbClr val="FF9966"/>
    <a:srgbClr val="0099CC"/>
    <a:srgbClr val="FF3300"/>
    <a:srgbClr val="FFCC99"/>
    <a:srgbClr val="C9FF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autoAdjust="0"/>
    <p:restoredTop sz="93800" autoAdjust="0"/>
  </p:normalViewPr>
  <p:slideViewPr>
    <p:cSldViewPr snapToGrid="0" snapToObjects="1">
      <p:cViewPr varScale="1">
        <p:scale>
          <a:sx n="145" d="100"/>
          <a:sy n="145" d="100"/>
        </p:scale>
        <p:origin x="126" y="234"/>
      </p:cViewPr>
      <p:guideLst/>
    </p:cSldViewPr>
  </p:slideViewPr>
  <p:notesTextViewPr>
    <p:cViewPr>
      <p:scale>
        <a:sx n="3" d="2"/>
        <a:sy n="3" d="2"/>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Specified%20Information%20Order\SIO%20raw%20data%20-%20Jan%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Specified%20Information%20Order\SIO%20raw%20data%20-%20Jan%202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Specified%20Information%20Order\SIO%20raw%20data%20-%20Jan%202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Specified%20Information%20Order\SIO%20raw%20data%20-%20Jan%202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S&amp;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S&amp;S.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Specified%20Information%20Order\SIO%20raw%20data%20-%20Jan%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Specified%20Information%20Order\SIO%20raw%20data%20-%20Jan%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Specified%20Information%20Order\SIO%20raw%20data%20-%20Jan%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Specified%20Information%20Order\SIO%20raw%20data%20-%20Jan%20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Specified%20Information%20Order\SIO%20raw%20data%20-%20Jan%20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Specified%20Information%20Order\SIO%20raw%20data%20-%20Jan%202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Specified%20Information%20Order\SIO%20raw%20data%20-%20Jan%202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Specified%20Information%20Order\SIO%20raw%20data%20-%20Jan%202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dirty="0"/>
              <a:t>Homicide - 12 Month Rolling </a:t>
            </a:r>
            <a:r>
              <a:rPr lang="en-GB" sz="1100" dirty="0"/>
              <a:t>Rates</a:t>
            </a:r>
            <a:r>
              <a:rPr lang="en-GB" sz="1200" dirty="0"/>
              <a:t> Per 1000 Residents</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Homicide!$B$2</c:f>
              <c:strCache>
                <c:ptCount val="1"/>
                <c:pt idx="0">
                  <c:v>Avon &amp; Somerset</c:v>
                </c:pt>
              </c:strCache>
            </c:strRef>
          </c:tx>
          <c:spPr>
            <a:ln w="28575" cap="rnd">
              <a:solidFill>
                <a:srgbClr val="FF0000"/>
              </a:solidFill>
              <a:round/>
            </a:ln>
            <a:effectLst/>
          </c:spPr>
          <c:marker>
            <c:symbol val="none"/>
          </c:marker>
          <c:cat>
            <c:numRef>
              <c:f>Homicide!$D$1:$BU$1</c:f>
              <c:numCache>
                <c:formatCode>mmm\ yy</c:formatCode>
                <c:ptCount val="7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numCache>
            </c:numRef>
          </c:cat>
          <c:val>
            <c:numRef>
              <c:f>Homicide!$D$2:$BU$2</c:f>
              <c:numCache>
                <c:formatCode>General</c:formatCode>
                <c:ptCount val="70"/>
                <c:pt idx="0">
                  <c:v>5.2039244528940759E-3</c:v>
                </c:pt>
                <c:pt idx="1">
                  <c:v>5.2039244528940759E-3</c:v>
                </c:pt>
                <c:pt idx="2">
                  <c:v>4.0474967966953922E-3</c:v>
                </c:pt>
                <c:pt idx="3">
                  <c:v>4.0474967966953922E-3</c:v>
                </c:pt>
                <c:pt idx="4">
                  <c:v>4.0474967966953922E-3</c:v>
                </c:pt>
                <c:pt idx="5">
                  <c:v>4.6257106247947341E-3</c:v>
                </c:pt>
                <c:pt idx="6">
                  <c:v>4.0474967966953922E-3</c:v>
                </c:pt>
                <c:pt idx="7">
                  <c:v>4.0474967966953922E-3</c:v>
                </c:pt>
                <c:pt idx="8">
                  <c:v>4.0474967966953922E-3</c:v>
                </c:pt>
                <c:pt idx="9">
                  <c:v>2.8910691404967089E-3</c:v>
                </c:pt>
                <c:pt idx="10">
                  <c:v>3.4692829685960508E-3</c:v>
                </c:pt>
                <c:pt idx="11">
                  <c:v>4.0474967966953922E-3</c:v>
                </c:pt>
                <c:pt idx="12">
                  <c:v>5.2039244528940759E-3</c:v>
                </c:pt>
                <c:pt idx="13">
                  <c:v>5.7821382809934178E-3</c:v>
                </c:pt>
                <c:pt idx="14">
                  <c:v>5.7821382809934178E-3</c:v>
                </c:pt>
                <c:pt idx="15">
                  <c:v>5.7821382809934178E-3</c:v>
                </c:pt>
                <c:pt idx="16">
                  <c:v>5.2039244528940759E-3</c:v>
                </c:pt>
                <c:pt idx="17">
                  <c:v>5.7821382809934178E-3</c:v>
                </c:pt>
                <c:pt idx="18">
                  <c:v>5.7821382809934178E-3</c:v>
                </c:pt>
                <c:pt idx="19">
                  <c:v>6.9385659371921015E-3</c:v>
                </c:pt>
                <c:pt idx="20">
                  <c:v>7.5167797652914434E-3</c:v>
                </c:pt>
                <c:pt idx="21">
                  <c:v>7.5167797652914434E-3</c:v>
                </c:pt>
                <c:pt idx="22">
                  <c:v>9.2514212495894681E-3</c:v>
                </c:pt>
                <c:pt idx="23">
                  <c:v>9.2514212495894681E-3</c:v>
                </c:pt>
                <c:pt idx="24">
                  <c:v>9.82963507768881E-3</c:v>
                </c:pt>
                <c:pt idx="25">
                  <c:v>9.2514212495894681E-3</c:v>
                </c:pt>
                <c:pt idx="26">
                  <c:v>9.2514212495894681E-3</c:v>
                </c:pt>
                <c:pt idx="27">
                  <c:v>9.82963507768881E-3</c:v>
                </c:pt>
                <c:pt idx="28">
                  <c:v>9.82963507768881E-3</c:v>
                </c:pt>
                <c:pt idx="29">
                  <c:v>1.0407848905788152E-2</c:v>
                </c:pt>
                <c:pt idx="30">
                  <c:v>1.0407848905788152E-2</c:v>
                </c:pt>
                <c:pt idx="31">
                  <c:v>9.82963507768881E-3</c:v>
                </c:pt>
                <c:pt idx="32">
                  <c:v>9.2514212495894681E-3</c:v>
                </c:pt>
                <c:pt idx="33">
                  <c:v>1.0986062733887494E-2</c:v>
                </c:pt>
                <c:pt idx="34">
                  <c:v>1.0407848905788152E-2</c:v>
                </c:pt>
                <c:pt idx="35">
                  <c:v>9.82963507768881E-3</c:v>
                </c:pt>
                <c:pt idx="36">
                  <c:v>8.6732074214901263E-3</c:v>
                </c:pt>
                <c:pt idx="37">
                  <c:v>8.6732074214901263E-3</c:v>
                </c:pt>
                <c:pt idx="38">
                  <c:v>9.82963507768881E-3</c:v>
                </c:pt>
                <c:pt idx="39">
                  <c:v>9.82963507768881E-3</c:v>
                </c:pt>
                <c:pt idx="40">
                  <c:v>9.82963507768881E-3</c:v>
                </c:pt>
                <c:pt idx="41">
                  <c:v>9.2514212495894681E-3</c:v>
                </c:pt>
                <c:pt idx="42">
                  <c:v>1.0407848905788152E-2</c:v>
                </c:pt>
                <c:pt idx="43">
                  <c:v>9.82963507768881E-3</c:v>
                </c:pt>
                <c:pt idx="44">
                  <c:v>9.82963507768881E-3</c:v>
                </c:pt>
                <c:pt idx="45">
                  <c:v>9.2514212495894681E-3</c:v>
                </c:pt>
                <c:pt idx="46">
                  <c:v>8.6732074214901263E-3</c:v>
                </c:pt>
                <c:pt idx="47">
                  <c:v>9.2514212495894681E-3</c:v>
                </c:pt>
                <c:pt idx="48">
                  <c:v>9.2514212495894681E-3</c:v>
                </c:pt>
                <c:pt idx="49">
                  <c:v>9.2514212495894681E-3</c:v>
                </c:pt>
                <c:pt idx="50">
                  <c:v>8.6732074214901263E-3</c:v>
                </c:pt>
                <c:pt idx="51">
                  <c:v>8.0949935933907844E-3</c:v>
                </c:pt>
                <c:pt idx="52">
                  <c:v>8.0949935933907844E-3</c:v>
                </c:pt>
                <c:pt idx="53">
                  <c:v>8.0949935933907844E-3</c:v>
                </c:pt>
                <c:pt idx="54">
                  <c:v>6.9385659371921015E-3</c:v>
                </c:pt>
                <c:pt idx="55">
                  <c:v>7.5167797652914434E-3</c:v>
                </c:pt>
                <c:pt idx="56">
                  <c:v>7.5167797652914434E-3</c:v>
                </c:pt>
                <c:pt idx="57">
                  <c:v>7.5167797652914434E-3</c:v>
                </c:pt>
                <c:pt idx="58">
                  <c:v>6.3603521090927597E-3</c:v>
                </c:pt>
                <c:pt idx="59">
                  <c:v>6.3603521090927597E-3</c:v>
                </c:pt>
                <c:pt idx="60">
                  <c:v>6.3603521090927597E-3</c:v>
                </c:pt>
                <c:pt idx="61">
                  <c:v>6.9385659371921015E-3</c:v>
                </c:pt>
                <c:pt idx="62">
                  <c:v>6.3603521090927597E-3</c:v>
                </c:pt>
                <c:pt idx="63">
                  <c:v>6.9385659371921015E-3</c:v>
                </c:pt>
                <c:pt idx="64">
                  <c:v>7.5167797652914434E-3</c:v>
                </c:pt>
                <c:pt idx="65">
                  <c:v>6.3603521090927597E-3</c:v>
                </c:pt>
                <c:pt idx="66">
                  <c:v>6.3603521090927597E-3</c:v>
                </c:pt>
                <c:pt idx="67">
                  <c:v>5.7821382809934178E-3</c:v>
                </c:pt>
                <c:pt idx="68">
                  <c:v>6.9385659371921015E-3</c:v>
                </c:pt>
                <c:pt idx="69">
                  <c:v>6.3603521090927597E-3</c:v>
                </c:pt>
              </c:numCache>
            </c:numRef>
          </c:val>
          <c:smooth val="0"/>
          <c:extLst>
            <c:ext xmlns:c16="http://schemas.microsoft.com/office/drawing/2014/chart" uri="{C3380CC4-5D6E-409C-BE32-E72D297353CC}">
              <c16:uniqueId val="{00000000-0526-4A6B-A669-5624B9DFF5B3}"/>
            </c:ext>
          </c:extLst>
        </c:ser>
        <c:ser>
          <c:idx val="1"/>
          <c:order val="1"/>
          <c:tx>
            <c:strRef>
              <c:f>Homicide!$B$3</c:f>
              <c:strCache>
                <c:ptCount val="1"/>
                <c:pt idx="0">
                  <c:v>MSG</c:v>
                </c:pt>
              </c:strCache>
            </c:strRef>
          </c:tx>
          <c:spPr>
            <a:ln w="28575" cap="rnd">
              <a:solidFill>
                <a:schemeClr val="accent1"/>
              </a:solidFill>
              <a:round/>
            </a:ln>
            <a:effectLst/>
          </c:spPr>
          <c:marker>
            <c:symbol val="none"/>
          </c:marker>
          <c:cat>
            <c:numRef>
              <c:f>Homicide!$D$1:$BU$1</c:f>
              <c:numCache>
                <c:formatCode>mmm\ yy</c:formatCode>
                <c:ptCount val="7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numCache>
            </c:numRef>
          </c:cat>
          <c:val>
            <c:numRef>
              <c:f>Homicide!$D$3:$BU$3</c:f>
              <c:numCache>
                <c:formatCode>General</c:formatCode>
                <c:ptCount val="70"/>
                <c:pt idx="0">
                  <c:v>8.2095747624757864E-3</c:v>
                </c:pt>
                <c:pt idx="1">
                  <c:v>9.0397564800295174E-3</c:v>
                </c:pt>
                <c:pt idx="2">
                  <c:v>9.3164837192140949E-3</c:v>
                </c:pt>
                <c:pt idx="3">
                  <c:v>9.5932109583986725E-3</c:v>
                </c:pt>
                <c:pt idx="4">
                  <c:v>9.5009685453371455E-3</c:v>
                </c:pt>
                <c:pt idx="5">
                  <c:v>9.0397564800295174E-3</c:v>
                </c:pt>
                <c:pt idx="6">
                  <c:v>8.5785444147218892E-3</c:v>
                </c:pt>
                <c:pt idx="7">
                  <c:v>8.3940595885988369E-3</c:v>
                </c:pt>
                <c:pt idx="8">
                  <c:v>8.2095747624757864E-3</c:v>
                </c:pt>
                <c:pt idx="9">
                  <c:v>8.0250899363527358E-3</c:v>
                </c:pt>
                <c:pt idx="10">
                  <c:v>7.7483626971681582E-3</c:v>
                </c:pt>
                <c:pt idx="11">
                  <c:v>7.8406051102296835E-3</c:v>
                </c:pt>
                <c:pt idx="12">
                  <c:v>8.3018171755373116E-3</c:v>
                </c:pt>
                <c:pt idx="13">
                  <c:v>7.4716354579835807E-3</c:v>
                </c:pt>
                <c:pt idx="14">
                  <c:v>7.3793930449220554E-3</c:v>
                </c:pt>
                <c:pt idx="15">
                  <c:v>7.0104233926759525E-3</c:v>
                </c:pt>
                <c:pt idx="16">
                  <c:v>6.8259385665529011E-3</c:v>
                </c:pt>
                <c:pt idx="17">
                  <c:v>6.4569689143067982E-3</c:v>
                </c:pt>
                <c:pt idx="18">
                  <c:v>6.8259385665529011E-3</c:v>
                </c:pt>
                <c:pt idx="19">
                  <c:v>7.5638778710451068E-3</c:v>
                </c:pt>
                <c:pt idx="20">
                  <c:v>8.3018171755373116E-3</c:v>
                </c:pt>
                <c:pt idx="21">
                  <c:v>8.9475140669679921E-3</c:v>
                </c:pt>
                <c:pt idx="22">
                  <c:v>9.4087261322756202E-3</c:v>
                </c:pt>
                <c:pt idx="23">
                  <c:v>9.6854533714601978E-3</c:v>
                </c:pt>
                <c:pt idx="24">
                  <c:v>9.4087261322756202E-3</c:v>
                </c:pt>
                <c:pt idx="25">
                  <c:v>9.5932109583986725E-3</c:v>
                </c:pt>
                <c:pt idx="26">
                  <c:v>1.0331150262890876E-2</c:v>
                </c:pt>
                <c:pt idx="27">
                  <c:v>1.0515635089013929E-2</c:v>
                </c:pt>
                <c:pt idx="28">
                  <c:v>1.0146665436767826E-2</c:v>
                </c:pt>
                <c:pt idx="29">
                  <c:v>1.0423392675952403E-2</c:v>
                </c:pt>
                <c:pt idx="30">
                  <c:v>1.0700119915136979E-2</c:v>
                </c:pt>
                <c:pt idx="31">
                  <c:v>1.0146665436767826E-2</c:v>
                </c:pt>
                <c:pt idx="32">
                  <c:v>9.6854533714601978E-3</c:v>
                </c:pt>
                <c:pt idx="33">
                  <c:v>9.2242413061525697E-3</c:v>
                </c:pt>
                <c:pt idx="34">
                  <c:v>8.8552716539064668E-3</c:v>
                </c:pt>
                <c:pt idx="35">
                  <c:v>9.4087261322756202E-3</c:v>
                </c:pt>
                <c:pt idx="36">
                  <c:v>9.2242413061525697E-3</c:v>
                </c:pt>
                <c:pt idx="37">
                  <c:v>9.5009685453371455E-3</c:v>
                </c:pt>
                <c:pt idx="38">
                  <c:v>7.8406051102296835E-3</c:v>
                </c:pt>
                <c:pt idx="39">
                  <c:v>8.0250899363527358E-3</c:v>
                </c:pt>
                <c:pt idx="40">
                  <c:v>8.2095747624757864E-3</c:v>
                </c:pt>
                <c:pt idx="41">
                  <c:v>8.2095747624757864E-3</c:v>
                </c:pt>
                <c:pt idx="42">
                  <c:v>7.6561202841066321E-3</c:v>
                </c:pt>
                <c:pt idx="43">
                  <c:v>7.4716354579835807E-3</c:v>
                </c:pt>
                <c:pt idx="44">
                  <c:v>7.3793930449220554E-3</c:v>
                </c:pt>
                <c:pt idx="45">
                  <c:v>1.153030163269071E-2</c:v>
                </c:pt>
                <c:pt idx="46">
                  <c:v>1.1714786458813763E-2</c:v>
                </c:pt>
                <c:pt idx="47">
                  <c:v>1.2175998524121391E-2</c:v>
                </c:pt>
                <c:pt idx="48">
                  <c:v>1.2637210589429019E-2</c:v>
                </c:pt>
                <c:pt idx="49">
                  <c:v>1.2729453002490546E-2</c:v>
                </c:pt>
                <c:pt idx="50">
                  <c:v>1.346739230698275E-2</c:v>
                </c:pt>
                <c:pt idx="51">
                  <c:v>1.3282907480859699E-2</c:v>
                </c:pt>
                <c:pt idx="52">
                  <c:v>1.3744119546167327E-2</c:v>
                </c:pt>
                <c:pt idx="53">
                  <c:v>1.3098422654736649E-2</c:v>
                </c:pt>
                <c:pt idx="54">
                  <c:v>1.3098422654736649E-2</c:v>
                </c:pt>
                <c:pt idx="55">
                  <c:v>1.3282907480859699E-2</c:v>
                </c:pt>
                <c:pt idx="56">
                  <c:v>1.3282907480859699E-2</c:v>
                </c:pt>
                <c:pt idx="57">
                  <c:v>9.2242413061525697E-3</c:v>
                </c:pt>
                <c:pt idx="58">
                  <c:v>8.7630292408449398E-3</c:v>
                </c:pt>
                <c:pt idx="59">
                  <c:v>8.1173323494142611E-3</c:v>
                </c:pt>
                <c:pt idx="60">
                  <c:v>8.0250899363527358E-3</c:v>
                </c:pt>
                <c:pt idx="61">
                  <c:v>7.5638778710451068E-3</c:v>
                </c:pt>
                <c:pt idx="62">
                  <c:v>7.1949082187990039E-3</c:v>
                </c:pt>
                <c:pt idx="63">
                  <c:v>7.6561202841066321E-3</c:v>
                </c:pt>
                <c:pt idx="64">
                  <c:v>7.1026658057374778E-3</c:v>
                </c:pt>
                <c:pt idx="65">
                  <c:v>7.7483626971681582E-3</c:v>
                </c:pt>
                <c:pt idx="66">
                  <c:v>7.6561202841066321E-3</c:v>
                </c:pt>
                <c:pt idx="67">
                  <c:v>7.4716354579835807E-3</c:v>
                </c:pt>
                <c:pt idx="68">
                  <c:v>8.3018171755373116E-3</c:v>
                </c:pt>
                <c:pt idx="69">
                  <c:v>8.7630292408449398E-3</c:v>
                </c:pt>
              </c:numCache>
            </c:numRef>
          </c:val>
          <c:smooth val="0"/>
          <c:extLst>
            <c:ext xmlns:c16="http://schemas.microsoft.com/office/drawing/2014/chart" uri="{C3380CC4-5D6E-409C-BE32-E72D297353CC}">
              <c16:uniqueId val="{00000001-0526-4A6B-A669-5624B9DFF5B3}"/>
            </c:ext>
          </c:extLst>
        </c:ser>
        <c:ser>
          <c:idx val="2"/>
          <c:order val="2"/>
          <c:tx>
            <c:strRef>
              <c:f>Homicide!$B$4</c:f>
              <c:strCache>
                <c:ptCount val="1"/>
                <c:pt idx="0">
                  <c:v>National</c:v>
                </c:pt>
              </c:strCache>
            </c:strRef>
          </c:tx>
          <c:spPr>
            <a:ln w="28575" cap="rnd">
              <a:solidFill>
                <a:schemeClr val="accent3"/>
              </a:solidFill>
              <a:round/>
            </a:ln>
            <a:effectLst/>
          </c:spPr>
          <c:marker>
            <c:symbol val="none"/>
          </c:marker>
          <c:cat>
            <c:numRef>
              <c:f>Homicide!$D$1:$BU$1</c:f>
              <c:numCache>
                <c:formatCode>mmm\ yy</c:formatCode>
                <c:ptCount val="7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numCache>
            </c:numRef>
          </c:cat>
          <c:val>
            <c:numRef>
              <c:f>Homicide!$D$4:$BU$4</c:f>
              <c:numCache>
                <c:formatCode>General</c:formatCode>
                <c:ptCount val="70"/>
                <c:pt idx="0">
                  <c:v>9.4106262111995024E-3</c:v>
                </c:pt>
                <c:pt idx="1">
                  <c:v>9.5445853031738727E-3</c:v>
                </c:pt>
                <c:pt idx="2">
                  <c:v>9.6283097356578539E-3</c:v>
                </c:pt>
                <c:pt idx="3">
                  <c:v>1.1503737023299036E-2</c:v>
                </c:pt>
                <c:pt idx="4">
                  <c:v>1.1805144980241369E-2</c:v>
                </c:pt>
                <c:pt idx="5">
                  <c:v>1.143675747731185E-2</c:v>
                </c:pt>
                <c:pt idx="6">
                  <c:v>1.1386522817821461E-2</c:v>
                </c:pt>
                <c:pt idx="7">
                  <c:v>1.1537226796292628E-2</c:v>
                </c:pt>
                <c:pt idx="8">
                  <c:v>1.1537226796292628E-2</c:v>
                </c:pt>
                <c:pt idx="9">
                  <c:v>1.162095122877661E-2</c:v>
                </c:pt>
                <c:pt idx="10">
                  <c:v>1.1235818839350296E-2</c:v>
                </c:pt>
                <c:pt idx="11">
                  <c:v>1.1420012590815055E-2</c:v>
                </c:pt>
                <c:pt idx="12">
                  <c:v>1.1738165434254183E-2</c:v>
                </c:pt>
                <c:pt idx="13">
                  <c:v>1.1637696115273407E-2</c:v>
                </c:pt>
                <c:pt idx="14">
                  <c:v>1.1905614299222145E-2</c:v>
                </c:pt>
                <c:pt idx="15">
                  <c:v>1.0197635876548927E-2</c:v>
                </c:pt>
                <c:pt idx="16">
                  <c:v>1.0164146103555335E-2</c:v>
                </c:pt>
                <c:pt idx="17">
                  <c:v>1.0750217130943204E-2</c:v>
                </c:pt>
                <c:pt idx="18">
                  <c:v>1.1001390428395147E-2</c:v>
                </c:pt>
                <c:pt idx="19">
                  <c:v>1.1135349520369518E-2</c:v>
                </c:pt>
                <c:pt idx="20">
                  <c:v>1.1235818839350296E-2</c:v>
                </c:pt>
                <c:pt idx="21">
                  <c:v>1.1403267704318258E-2</c:v>
                </c:pt>
                <c:pt idx="22">
                  <c:v>1.1503737023299036E-2</c:v>
                </c:pt>
                <c:pt idx="23">
                  <c:v>1.1553971682789424E-2</c:v>
                </c:pt>
                <c:pt idx="24">
                  <c:v>1.1771655207247775E-2</c:v>
                </c:pt>
                <c:pt idx="25">
                  <c:v>1.1855379639731756E-2</c:v>
                </c:pt>
                <c:pt idx="26">
                  <c:v>1.1939104072215739E-2</c:v>
                </c:pt>
                <c:pt idx="27">
                  <c:v>1.2073063164190108E-2</c:v>
                </c:pt>
                <c:pt idx="28">
                  <c:v>1.2089808050686905E-2</c:v>
                </c:pt>
                <c:pt idx="29">
                  <c:v>1.1855379639731756E-2</c:v>
                </c:pt>
                <c:pt idx="30">
                  <c:v>1.2123297823680497E-2</c:v>
                </c:pt>
                <c:pt idx="31">
                  <c:v>1.1972593845209331E-2</c:v>
                </c:pt>
                <c:pt idx="32">
                  <c:v>1.2022828504699721E-2</c:v>
                </c:pt>
                <c:pt idx="33">
                  <c:v>1.1955848958712535E-2</c:v>
                </c:pt>
                <c:pt idx="34">
                  <c:v>1.2022828504699721E-2</c:v>
                </c:pt>
                <c:pt idx="35">
                  <c:v>1.2056318277693313E-2</c:v>
                </c:pt>
                <c:pt idx="36">
                  <c:v>1.1486992136802239E-2</c:v>
                </c:pt>
                <c:pt idx="37">
                  <c:v>1.1654441001770202E-2</c:v>
                </c:pt>
                <c:pt idx="38">
                  <c:v>1.1319543271834277E-2</c:v>
                </c:pt>
                <c:pt idx="39">
                  <c:v>1.1386522817821461E-2</c:v>
                </c:pt>
                <c:pt idx="40">
                  <c:v>1.1369777931324666E-2</c:v>
                </c:pt>
                <c:pt idx="41">
                  <c:v>1.1152094406866314E-2</c:v>
                </c:pt>
                <c:pt idx="42">
                  <c:v>1.0984645541898352E-2</c:v>
                </c:pt>
                <c:pt idx="43">
                  <c:v>1.0967900655401555E-2</c:v>
                </c:pt>
                <c:pt idx="44">
                  <c:v>1.0951155768904758E-2</c:v>
                </c:pt>
                <c:pt idx="45">
                  <c:v>1.1687930774763794E-2</c:v>
                </c:pt>
                <c:pt idx="46">
                  <c:v>1.1587461455783018E-2</c:v>
                </c:pt>
                <c:pt idx="47">
                  <c:v>1.1821889866738164E-2</c:v>
                </c:pt>
                <c:pt idx="48">
                  <c:v>1.2190277369667683E-2</c:v>
                </c:pt>
                <c:pt idx="49">
                  <c:v>1.1821889866738164E-2</c:v>
                </c:pt>
                <c:pt idx="50">
                  <c:v>1.1922359185718942E-2</c:v>
                </c:pt>
                <c:pt idx="51">
                  <c:v>1.1671185888266999E-2</c:v>
                </c:pt>
                <c:pt idx="52">
                  <c:v>1.1704675661260591E-2</c:v>
                </c:pt>
                <c:pt idx="53">
                  <c:v>1.1671185888266999E-2</c:v>
                </c:pt>
                <c:pt idx="54">
                  <c:v>1.1570716569286221E-2</c:v>
                </c:pt>
                <c:pt idx="55">
                  <c:v>1.1486992136802239E-2</c:v>
                </c:pt>
                <c:pt idx="56">
                  <c:v>1.1319543271834277E-2</c:v>
                </c:pt>
                <c:pt idx="57">
                  <c:v>1.063300292546563E-2</c:v>
                </c:pt>
                <c:pt idx="58">
                  <c:v>1.0415319401007279E-2</c:v>
                </c:pt>
                <c:pt idx="59">
                  <c:v>1.0147401217058538E-2</c:v>
                </c:pt>
                <c:pt idx="60">
                  <c:v>9.7455239411354273E-3</c:v>
                </c:pt>
                <c:pt idx="61">
                  <c:v>9.8292483736194085E-3</c:v>
                </c:pt>
                <c:pt idx="62">
                  <c:v>9.7120341681418351E-3</c:v>
                </c:pt>
                <c:pt idx="63">
                  <c:v>1.0264615422536112E-2</c:v>
                </c:pt>
                <c:pt idx="64">
                  <c:v>1.0231125649542519E-2</c:v>
                </c:pt>
                <c:pt idx="65">
                  <c:v>1.0331594968523298E-2</c:v>
                </c:pt>
                <c:pt idx="66">
                  <c:v>1.049904383349126E-2</c:v>
                </c:pt>
                <c:pt idx="67">
                  <c:v>1.0800451790433593E-2</c:v>
                </c:pt>
                <c:pt idx="68">
                  <c:v>1.1118604633872721E-2</c:v>
                </c:pt>
                <c:pt idx="69">
                  <c:v>1.1353033044827869E-2</c:v>
                </c:pt>
              </c:numCache>
            </c:numRef>
          </c:val>
          <c:smooth val="0"/>
          <c:extLst>
            <c:ext xmlns:c16="http://schemas.microsoft.com/office/drawing/2014/chart" uri="{C3380CC4-5D6E-409C-BE32-E72D297353CC}">
              <c16:uniqueId val="{00000002-0526-4A6B-A669-5624B9DFF5B3}"/>
            </c:ext>
          </c:extLst>
        </c:ser>
        <c:dLbls>
          <c:showLegendKey val="0"/>
          <c:showVal val="0"/>
          <c:showCatName val="0"/>
          <c:showSerName val="0"/>
          <c:showPercent val="0"/>
          <c:showBubbleSize val="0"/>
        </c:dLbls>
        <c:smooth val="0"/>
        <c:axId val="581889744"/>
        <c:axId val="581895976"/>
      </c:lineChart>
      <c:dateAx>
        <c:axId val="581889744"/>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1895976"/>
        <c:crosses val="autoZero"/>
        <c:auto val="1"/>
        <c:lblOffset val="100"/>
        <c:baseTimeUnit val="months"/>
      </c:dateAx>
      <c:valAx>
        <c:axId val="5818959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1889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dirty="0"/>
              <a:t>Victim Satisfaction Rates </a:t>
            </a:r>
            <a:r>
              <a:rPr lang="en-GB" sz="1000" dirty="0" smtClean="0"/>
              <a:t>- </a:t>
            </a:r>
          </a:p>
          <a:p>
            <a:pPr>
              <a:defRPr sz="1000"/>
            </a:pPr>
            <a:r>
              <a:rPr lang="en-GB" sz="1000" dirty="0" smtClean="0"/>
              <a:t>Whole </a:t>
            </a:r>
            <a:r>
              <a:rPr lang="en-GB" sz="1000" dirty="0"/>
              <a:t>Experience and Follow Up</a:t>
            </a:r>
          </a:p>
        </c:rich>
      </c:tx>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Satisfaction!$B$14</c:f>
              <c:strCache>
                <c:ptCount val="1"/>
                <c:pt idx="0">
                  <c:v>Whole Experience</c:v>
                </c:pt>
              </c:strCache>
            </c:strRef>
          </c:tx>
          <c:spPr>
            <a:ln w="28575" cap="rnd">
              <a:solidFill>
                <a:schemeClr val="accent1"/>
              </a:solidFill>
              <a:round/>
            </a:ln>
            <a:effectLst/>
          </c:spPr>
          <c:marker>
            <c:symbol val="none"/>
          </c:marker>
          <c:cat>
            <c:numRef>
              <c:f>Satisfaction!$A$15:$A$47</c:f>
              <c:numCache>
                <c:formatCode>mmm\ yy</c:formatCode>
                <c:ptCount val="33"/>
                <c:pt idx="0">
                  <c:v>43525</c:v>
                </c:pt>
                <c:pt idx="1">
                  <c:v>43556</c:v>
                </c:pt>
                <c:pt idx="2">
                  <c:v>43586</c:v>
                </c:pt>
                <c:pt idx="3">
                  <c:v>43617</c:v>
                </c:pt>
                <c:pt idx="4">
                  <c:v>43647</c:v>
                </c:pt>
                <c:pt idx="5">
                  <c:v>43678</c:v>
                </c:pt>
                <c:pt idx="6">
                  <c:v>43709</c:v>
                </c:pt>
                <c:pt idx="7">
                  <c:v>43739</c:v>
                </c:pt>
                <c:pt idx="8">
                  <c:v>43770</c:v>
                </c:pt>
                <c:pt idx="9">
                  <c:v>43800</c:v>
                </c:pt>
                <c:pt idx="10">
                  <c:v>43831</c:v>
                </c:pt>
                <c:pt idx="11">
                  <c:v>43862</c:v>
                </c:pt>
                <c:pt idx="12">
                  <c:v>43891</c:v>
                </c:pt>
                <c:pt idx="13">
                  <c:v>43922</c:v>
                </c:pt>
                <c:pt idx="14">
                  <c:v>43952</c:v>
                </c:pt>
                <c:pt idx="15">
                  <c:v>43983</c:v>
                </c:pt>
                <c:pt idx="16">
                  <c:v>44013</c:v>
                </c:pt>
                <c:pt idx="17">
                  <c:v>44044</c:v>
                </c:pt>
                <c:pt idx="18">
                  <c:v>44075</c:v>
                </c:pt>
                <c:pt idx="19">
                  <c:v>44105</c:v>
                </c:pt>
                <c:pt idx="20">
                  <c:v>44136</c:v>
                </c:pt>
                <c:pt idx="21">
                  <c:v>44166</c:v>
                </c:pt>
                <c:pt idx="22">
                  <c:v>44197</c:v>
                </c:pt>
                <c:pt idx="23">
                  <c:v>44228</c:v>
                </c:pt>
                <c:pt idx="24">
                  <c:v>44256</c:v>
                </c:pt>
                <c:pt idx="25">
                  <c:v>44287</c:v>
                </c:pt>
                <c:pt idx="26">
                  <c:v>44317</c:v>
                </c:pt>
                <c:pt idx="27">
                  <c:v>44348</c:v>
                </c:pt>
                <c:pt idx="28">
                  <c:v>44378</c:v>
                </c:pt>
                <c:pt idx="29">
                  <c:v>44409</c:v>
                </c:pt>
                <c:pt idx="30">
                  <c:v>44440</c:v>
                </c:pt>
                <c:pt idx="31">
                  <c:v>44470</c:v>
                </c:pt>
                <c:pt idx="32">
                  <c:v>44501</c:v>
                </c:pt>
              </c:numCache>
            </c:numRef>
          </c:cat>
          <c:val>
            <c:numRef>
              <c:f>Satisfaction!$B$15:$B$47</c:f>
              <c:numCache>
                <c:formatCode>0.0%</c:formatCode>
                <c:ptCount val="33"/>
                <c:pt idx="0">
                  <c:v>0.76867295141406822</c:v>
                </c:pt>
                <c:pt idx="1">
                  <c:v>0.77301387137452715</c:v>
                </c:pt>
                <c:pt idx="2">
                  <c:v>0.7669632925472748</c:v>
                </c:pt>
                <c:pt idx="3">
                  <c:v>0.77138569284642322</c:v>
                </c:pt>
                <c:pt idx="4">
                  <c:v>0.75920036347114939</c:v>
                </c:pt>
                <c:pt idx="5">
                  <c:v>0.75614839516465193</c:v>
                </c:pt>
                <c:pt idx="6">
                  <c:v>0.75164920450135819</c:v>
                </c:pt>
                <c:pt idx="7">
                  <c:v>0.74919871794871795</c:v>
                </c:pt>
                <c:pt idx="8">
                  <c:v>0.75205930807248766</c:v>
                </c:pt>
                <c:pt idx="9">
                  <c:v>0.75177304964539005</c:v>
                </c:pt>
                <c:pt idx="10">
                  <c:v>0.7550761421319796</c:v>
                </c:pt>
                <c:pt idx="11">
                  <c:v>0.75127986348122866</c:v>
                </c:pt>
                <c:pt idx="12">
                  <c:v>0.74645466265577998</c:v>
                </c:pt>
                <c:pt idx="13">
                  <c:v>0.74632670700086434</c:v>
                </c:pt>
                <c:pt idx="14">
                  <c:v>0.75171526586620929</c:v>
                </c:pt>
                <c:pt idx="15">
                  <c:v>0.74989144594007817</c:v>
                </c:pt>
                <c:pt idx="16">
                  <c:v>0.7550931946250542</c:v>
                </c:pt>
                <c:pt idx="17">
                  <c:v>0.75774526678141141</c:v>
                </c:pt>
                <c:pt idx="18">
                  <c:v>0.75804429586293354</c:v>
                </c:pt>
                <c:pt idx="19">
                  <c:v>0.76460972619534129</c:v>
                </c:pt>
                <c:pt idx="20">
                  <c:v>0.76816889971579372</c:v>
                </c:pt>
                <c:pt idx="21">
                  <c:v>0.76585163696643188</c:v>
                </c:pt>
                <c:pt idx="22">
                  <c:v>0.76490344248530651</c:v>
                </c:pt>
                <c:pt idx="23">
                  <c:v>0.7643040136635354</c:v>
                </c:pt>
                <c:pt idx="24">
                  <c:v>0.76380368098159512</c:v>
                </c:pt>
                <c:pt idx="25">
                  <c:v>0.75793291024478693</c:v>
                </c:pt>
                <c:pt idx="26">
                  <c:v>0.74905660377358485</c:v>
                </c:pt>
                <c:pt idx="27">
                  <c:v>0.74689589302769821</c:v>
                </c:pt>
                <c:pt idx="28">
                  <c:v>0.74802371541501977</c:v>
                </c:pt>
                <c:pt idx="29">
                  <c:v>0.74721377912867282</c:v>
                </c:pt>
                <c:pt idx="30">
                  <c:v>0.75450689289501593</c:v>
                </c:pt>
                <c:pt idx="31">
                  <c:v>0.74821330401319408</c:v>
                </c:pt>
                <c:pt idx="32">
                  <c:v>0.7381221719457014</c:v>
                </c:pt>
              </c:numCache>
            </c:numRef>
          </c:val>
          <c:smooth val="0"/>
          <c:extLst>
            <c:ext xmlns:c16="http://schemas.microsoft.com/office/drawing/2014/chart" uri="{C3380CC4-5D6E-409C-BE32-E72D297353CC}">
              <c16:uniqueId val="{00000000-0ABE-420C-80B6-1424A1D1CB52}"/>
            </c:ext>
          </c:extLst>
        </c:ser>
        <c:dLbls>
          <c:showLegendKey val="0"/>
          <c:showVal val="0"/>
          <c:showCatName val="0"/>
          <c:showSerName val="0"/>
          <c:showPercent val="0"/>
          <c:showBubbleSize val="0"/>
        </c:dLbls>
        <c:marker val="1"/>
        <c:smooth val="0"/>
        <c:axId val="910009536"/>
        <c:axId val="910006912"/>
      </c:lineChart>
      <c:lineChart>
        <c:grouping val="standard"/>
        <c:varyColors val="0"/>
        <c:ser>
          <c:idx val="1"/>
          <c:order val="1"/>
          <c:tx>
            <c:strRef>
              <c:f>Satisfaction!$C$14</c:f>
              <c:strCache>
                <c:ptCount val="1"/>
                <c:pt idx="0">
                  <c:v>Follow up</c:v>
                </c:pt>
              </c:strCache>
            </c:strRef>
          </c:tx>
          <c:spPr>
            <a:ln w="28575" cap="rnd">
              <a:solidFill>
                <a:srgbClr val="FFC000"/>
              </a:solidFill>
              <a:round/>
            </a:ln>
            <a:effectLst/>
          </c:spPr>
          <c:marker>
            <c:symbol val="none"/>
          </c:marker>
          <c:cat>
            <c:numRef>
              <c:f>Satisfaction!$A$15:$A$47</c:f>
              <c:numCache>
                <c:formatCode>mmm\ yy</c:formatCode>
                <c:ptCount val="33"/>
                <c:pt idx="0">
                  <c:v>43525</c:v>
                </c:pt>
                <c:pt idx="1">
                  <c:v>43556</c:v>
                </c:pt>
                <c:pt idx="2">
                  <c:v>43586</c:v>
                </c:pt>
                <c:pt idx="3">
                  <c:v>43617</c:v>
                </c:pt>
                <c:pt idx="4">
                  <c:v>43647</c:v>
                </c:pt>
                <c:pt idx="5">
                  <c:v>43678</c:v>
                </c:pt>
                <c:pt idx="6">
                  <c:v>43709</c:v>
                </c:pt>
                <c:pt idx="7">
                  <c:v>43739</c:v>
                </c:pt>
                <c:pt idx="8">
                  <c:v>43770</c:v>
                </c:pt>
                <c:pt idx="9">
                  <c:v>43800</c:v>
                </c:pt>
                <c:pt idx="10">
                  <c:v>43831</c:v>
                </c:pt>
                <c:pt idx="11">
                  <c:v>43862</c:v>
                </c:pt>
                <c:pt idx="12">
                  <c:v>43891</c:v>
                </c:pt>
                <c:pt idx="13">
                  <c:v>43922</c:v>
                </c:pt>
                <c:pt idx="14">
                  <c:v>43952</c:v>
                </c:pt>
                <c:pt idx="15">
                  <c:v>43983</c:v>
                </c:pt>
                <c:pt idx="16">
                  <c:v>44013</c:v>
                </c:pt>
                <c:pt idx="17">
                  <c:v>44044</c:v>
                </c:pt>
                <c:pt idx="18">
                  <c:v>44075</c:v>
                </c:pt>
                <c:pt idx="19">
                  <c:v>44105</c:v>
                </c:pt>
                <c:pt idx="20">
                  <c:v>44136</c:v>
                </c:pt>
                <c:pt idx="21">
                  <c:v>44166</c:v>
                </c:pt>
                <c:pt idx="22">
                  <c:v>44197</c:v>
                </c:pt>
                <c:pt idx="23">
                  <c:v>44228</c:v>
                </c:pt>
                <c:pt idx="24">
                  <c:v>44256</c:v>
                </c:pt>
                <c:pt idx="25">
                  <c:v>44287</c:v>
                </c:pt>
                <c:pt idx="26">
                  <c:v>44317</c:v>
                </c:pt>
                <c:pt idx="27">
                  <c:v>44348</c:v>
                </c:pt>
                <c:pt idx="28">
                  <c:v>44378</c:v>
                </c:pt>
                <c:pt idx="29">
                  <c:v>44409</c:v>
                </c:pt>
                <c:pt idx="30">
                  <c:v>44440</c:v>
                </c:pt>
                <c:pt idx="31">
                  <c:v>44470</c:v>
                </c:pt>
                <c:pt idx="32">
                  <c:v>44501</c:v>
                </c:pt>
              </c:numCache>
            </c:numRef>
          </c:cat>
          <c:val>
            <c:numRef>
              <c:f>Satisfaction!$C$15:$C$47</c:f>
              <c:numCache>
                <c:formatCode>0.0%</c:formatCode>
                <c:ptCount val="33"/>
                <c:pt idx="0">
                  <c:v>0.63872403560830859</c:v>
                </c:pt>
                <c:pt idx="1">
                  <c:v>0.64664082687338498</c:v>
                </c:pt>
                <c:pt idx="2">
                  <c:v>0.63749999999999996</c:v>
                </c:pt>
                <c:pt idx="3">
                  <c:v>0.64395491803278693</c:v>
                </c:pt>
                <c:pt idx="4">
                  <c:v>0.62779850746268662</c:v>
                </c:pt>
                <c:pt idx="5">
                  <c:v>0.62189905902480758</c:v>
                </c:pt>
                <c:pt idx="6">
                  <c:v>0.61541517679777513</c:v>
                </c:pt>
                <c:pt idx="7">
                  <c:v>0.61371100164203618</c:v>
                </c:pt>
                <c:pt idx="8">
                  <c:v>0.61331086773378263</c:v>
                </c:pt>
                <c:pt idx="9">
                  <c:v>0.60902896081771707</c:v>
                </c:pt>
                <c:pt idx="10">
                  <c:v>0.6039775183744055</c:v>
                </c:pt>
                <c:pt idx="11">
                  <c:v>0.60192475940507439</c:v>
                </c:pt>
                <c:pt idx="12">
                  <c:v>0.59368143922773142</c:v>
                </c:pt>
                <c:pt idx="13">
                  <c:v>0.58362676056338025</c:v>
                </c:pt>
                <c:pt idx="14">
                  <c:v>0.59160472234368167</c:v>
                </c:pt>
                <c:pt idx="15">
                  <c:v>0.59090909090909094</c:v>
                </c:pt>
                <c:pt idx="16">
                  <c:v>0.59076923076923082</c:v>
                </c:pt>
                <c:pt idx="17">
                  <c:v>0.59223724378543396</c:v>
                </c:pt>
                <c:pt idx="18">
                  <c:v>0.59201019974500635</c:v>
                </c:pt>
                <c:pt idx="19">
                  <c:v>0.59775374376039936</c:v>
                </c:pt>
                <c:pt idx="20">
                  <c:v>0.60314830157415078</c:v>
                </c:pt>
                <c:pt idx="21">
                  <c:v>0.60033869602032175</c:v>
                </c:pt>
                <c:pt idx="22">
                  <c:v>0.60368466152527844</c:v>
                </c:pt>
                <c:pt idx="23">
                  <c:v>0.60034828036569443</c:v>
                </c:pt>
                <c:pt idx="24">
                  <c:v>0.60259275815824764</c:v>
                </c:pt>
                <c:pt idx="25">
                  <c:v>0.60426320667284528</c:v>
                </c:pt>
                <c:pt idx="26">
                  <c:v>0.59382537385431744</c:v>
                </c:pt>
                <c:pt idx="27">
                  <c:v>0.5842696629213483</c:v>
                </c:pt>
                <c:pt idx="28">
                  <c:v>0.59262998485613327</c:v>
                </c:pt>
                <c:pt idx="29">
                  <c:v>0.59224806201550384</c:v>
                </c:pt>
                <c:pt idx="30">
                  <c:v>0.59730458221024274</c:v>
                </c:pt>
                <c:pt idx="31">
                  <c:v>0.59250978200111792</c:v>
                </c:pt>
                <c:pt idx="32">
                  <c:v>0.57958477508650519</c:v>
                </c:pt>
              </c:numCache>
            </c:numRef>
          </c:val>
          <c:smooth val="0"/>
          <c:extLst>
            <c:ext xmlns:c16="http://schemas.microsoft.com/office/drawing/2014/chart" uri="{C3380CC4-5D6E-409C-BE32-E72D297353CC}">
              <c16:uniqueId val="{00000001-0ABE-420C-80B6-1424A1D1CB52}"/>
            </c:ext>
          </c:extLst>
        </c:ser>
        <c:dLbls>
          <c:showLegendKey val="0"/>
          <c:showVal val="0"/>
          <c:showCatName val="0"/>
          <c:showSerName val="0"/>
          <c:showPercent val="0"/>
          <c:showBubbleSize val="0"/>
        </c:dLbls>
        <c:marker val="1"/>
        <c:smooth val="0"/>
        <c:axId val="909928192"/>
        <c:axId val="910192232"/>
      </c:lineChart>
      <c:dateAx>
        <c:axId val="910009536"/>
        <c:scaling>
          <c:orientation val="minMax"/>
        </c:scaling>
        <c:delete val="0"/>
        <c:axPos val="b"/>
        <c:numFmt formatCode="mmm\ 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10006912"/>
        <c:crosses val="autoZero"/>
        <c:auto val="1"/>
        <c:lblOffset val="100"/>
        <c:baseTimeUnit val="months"/>
      </c:dateAx>
      <c:valAx>
        <c:axId val="910006912"/>
        <c:scaling>
          <c:orientation val="minMax"/>
          <c:min val="0.57000000000000006"/>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10009536"/>
        <c:crosses val="autoZero"/>
        <c:crossBetween val="between"/>
        <c:majorUnit val="2.0000000000000004E-2"/>
      </c:valAx>
      <c:valAx>
        <c:axId val="910192232"/>
        <c:scaling>
          <c:orientation val="minMax"/>
        </c:scaling>
        <c:delete val="1"/>
        <c:axPos val="r"/>
        <c:numFmt formatCode="0%" sourceLinked="0"/>
        <c:majorTickMark val="out"/>
        <c:minorTickMark val="none"/>
        <c:tickLblPos val="nextTo"/>
        <c:crossAx val="909928192"/>
        <c:crosses val="max"/>
        <c:crossBetween val="between"/>
      </c:valAx>
      <c:dateAx>
        <c:axId val="909928192"/>
        <c:scaling>
          <c:orientation val="minMax"/>
        </c:scaling>
        <c:delete val="1"/>
        <c:axPos val="b"/>
        <c:numFmt formatCode="mmm\ yy" sourceLinked="1"/>
        <c:majorTickMark val="out"/>
        <c:minorTickMark val="none"/>
        <c:tickLblPos val="nextTo"/>
        <c:crossAx val="910192232"/>
        <c:crosses val="autoZero"/>
        <c:auto val="1"/>
        <c:lblOffset val="100"/>
        <c:baseTimeUnit val="month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dirty="0"/>
              <a:t>Overall Victim Satisfaction Rate</a:t>
            </a:r>
          </a:p>
          <a:p>
            <a:pPr>
              <a:defRPr sz="1000"/>
            </a:pPr>
            <a:r>
              <a:rPr lang="en-US" sz="1000" dirty="0"/>
              <a:t>(12 months to November 2021)</a:t>
            </a:r>
          </a:p>
        </c:rich>
      </c:tx>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Satisfaction!$B$3</c:f>
              <c:strCache>
                <c:ptCount val="1"/>
                <c:pt idx="0">
                  <c:v>Overall Victim Satisfaction Rate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Satisfaction!$A$4:$A$8</c:f>
              <c:strCache>
                <c:ptCount val="5"/>
                <c:pt idx="0">
                  <c:v>Burglary</c:v>
                </c:pt>
                <c:pt idx="1">
                  <c:v>Dwelling Burglary</c:v>
                </c:pt>
                <c:pt idx="2">
                  <c:v>Hate Crime</c:v>
                </c:pt>
                <c:pt idx="3">
                  <c:v>Violent Crime</c:v>
                </c:pt>
                <c:pt idx="4">
                  <c:v>Anti-social Behaviour</c:v>
                </c:pt>
              </c:strCache>
            </c:strRef>
          </c:cat>
          <c:val>
            <c:numRef>
              <c:f>Satisfaction!$B$4:$B$8</c:f>
              <c:numCache>
                <c:formatCode>0.0%</c:formatCode>
                <c:ptCount val="5"/>
                <c:pt idx="0">
                  <c:v>0.72099999999999997</c:v>
                </c:pt>
                <c:pt idx="1">
                  <c:v>0.78300000000000003</c:v>
                </c:pt>
                <c:pt idx="2">
                  <c:v>0.74</c:v>
                </c:pt>
                <c:pt idx="3">
                  <c:v>0.77300000000000002</c:v>
                </c:pt>
                <c:pt idx="4">
                  <c:v>0.73199999999999998</c:v>
                </c:pt>
              </c:numCache>
            </c:numRef>
          </c:val>
          <c:extLst>
            <c:ext xmlns:c16="http://schemas.microsoft.com/office/drawing/2014/chart" uri="{C3380CC4-5D6E-409C-BE32-E72D297353CC}">
              <c16:uniqueId val="{00000000-B82D-462E-AB39-E80F2515FA40}"/>
            </c:ext>
          </c:extLst>
        </c:ser>
        <c:dLbls>
          <c:showLegendKey val="0"/>
          <c:showVal val="0"/>
          <c:showCatName val="0"/>
          <c:showSerName val="0"/>
          <c:showPercent val="0"/>
          <c:showBubbleSize val="0"/>
        </c:dLbls>
        <c:gapWidth val="219"/>
        <c:overlap val="-27"/>
        <c:axId val="907279096"/>
        <c:axId val="907276472"/>
      </c:barChart>
      <c:catAx>
        <c:axId val="907279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07276472"/>
        <c:crosses val="autoZero"/>
        <c:auto val="1"/>
        <c:lblAlgn val="ctr"/>
        <c:lblOffset val="100"/>
        <c:noMultiLvlLbl val="0"/>
      </c:catAx>
      <c:valAx>
        <c:axId val="90727647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0727909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dirty="0"/>
              <a:t>Rape - 12 Month rolling</a:t>
            </a:r>
          </a:p>
          <a:p>
            <a:pPr>
              <a:defRPr sz="1100"/>
            </a:pPr>
            <a:r>
              <a:rPr lang="en-GB" sz="1100" dirty="0"/>
              <a:t>CPS pre-charge referral volume and</a:t>
            </a:r>
          </a:p>
          <a:p>
            <a:pPr>
              <a:defRPr sz="1100"/>
            </a:pPr>
            <a:r>
              <a:rPr lang="en-GB" sz="1100" dirty="0"/>
              <a:t>charge &amp; summons volume</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Rape!$B$5</c:f>
              <c:strCache>
                <c:ptCount val="1"/>
                <c:pt idx="0">
                  <c:v>CPS pre-charge referral volume</c:v>
                </c:pt>
              </c:strCache>
            </c:strRef>
          </c:tx>
          <c:spPr>
            <a:ln w="28575" cap="rnd">
              <a:solidFill>
                <a:schemeClr val="accent1"/>
              </a:solidFill>
              <a:round/>
            </a:ln>
            <a:effectLst/>
          </c:spPr>
          <c:marker>
            <c:symbol val="none"/>
          </c:marker>
          <c:cat>
            <c:numRef>
              <c:f>Rape!$A$6:$A$37</c:f>
              <c:numCache>
                <c:formatCode>mmm\ yy</c:formatCode>
                <c:ptCount val="3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44013</c:v>
                </c:pt>
                <c:pt idx="15">
                  <c:v>44044</c:v>
                </c:pt>
                <c:pt idx="16">
                  <c:v>44075</c:v>
                </c:pt>
                <c:pt idx="17">
                  <c:v>44105</c:v>
                </c:pt>
                <c:pt idx="18">
                  <c:v>44136</c:v>
                </c:pt>
                <c:pt idx="19">
                  <c:v>44166</c:v>
                </c:pt>
                <c:pt idx="20">
                  <c:v>44197</c:v>
                </c:pt>
                <c:pt idx="21">
                  <c:v>44228</c:v>
                </c:pt>
                <c:pt idx="22">
                  <c:v>44256</c:v>
                </c:pt>
                <c:pt idx="23">
                  <c:v>44287</c:v>
                </c:pt>
                <c:pt idx="24">
                  <c:v>44317</c:v>
                </c:pt>
                <c:pt idx="25">
                  <c:v>44348</c:v>
                </c:pt>
                <c:pt idx="26">
                  <c:v>44378</c:v>
                </c:pt>
                <c:pt idx="27">
                  <c:v>44409</c:v>
                </c:pt>
                <c:pt idx="28">
                  <c:v>44440</c:v>
                </c:pt>
                <c:pt idx="29">
                  <c:v>44470</c:v>
                </c:pt>
                <c:pt idx="30">
                  <c:v>44501</c:v>
                </c:pt>
                <c:pt idx="31">
                  <c:v>44531</c:v>
                </c:pt>
              </c:numCache>
            </c:numRef>
          </c:cat>
          <c:val>
            <c:numRef>
              <c:f>Rape!$B$6:$B$37</c:f>
              <c:numCache>
                <c:formatCode>###0</c:formatCode>
                <c:ptCount val="32"/>
                <c:pt idx="0">
                  <c:v>65</c:v>
                </c:pt>
                <c:pt idx="1">
                  <c:v>61</c:v>
                </c:pt>
                <c:pt idx="2">
                  <c:v>63</c:v>
                </c:pt>
                <c:pt idx="3">
                  <c:v>64</c:v>
                </c:pt>
                <c:pt idx="4">
                  <c:v>66</c:v>
                </c:pt>
                <c:pt idx="5">
                  <c:v>60</c:v>
                </c:pt>
                <c:pt idx="6">
                  <c:v>58</c:v>
                </c:pt>
                <c:pt idx="7">
                  <c:v>55</c:v>
                </c:pt>
                <c:pt idx="8">
                  <c:v>56</c:v>
                </c:pt>
                <c:pt idx="9">
                  <c:v>53</c:v>
                </c:pt>
                <c:pt idx="10">
                  <c:v>49</c:v>
                </c:pt>
                <c:pt idx="11">
                  <c:v>48</c:v>
                </c:pt>
                <c:pt idx="12">
                  <c:v>44</c:v>
                </c:pt>
                <c:pt idx="13">
                  <c:v>42</c:v>
                </c:pt>
                <c:pt idx="14">
                  <c:v>43</c:v>
                </c:pt>
                <c:pt idx="15">
                  <c:v>41</c:v>
                </c:pt>
                <c:pt idx="16">
                  <c:v>37</c:v>
                </c:pt>
                <c:pt idx="17">
                  <c:v>43</c:v>
                </c:pt>
                <c:pt idx="18">
                  <c:v>46</c:v>
                </c:pt>
                <c:pt idx="19">
                  <c:v>46</c:v>
                </c:pt>
                <c:pt idx="20">
                  <c:v>43</c:v>
                </c:pt>
                <c:pt idx="21">
                  <c:v>45</c:v>
                </c:pt>
                <c:pt idx="22">
                  <c:v>48</c:v>
                </c:pt>
                <c:pt idx="23">
                  <c:v>49</c:v>
                </c:pt>
                <c:pt idx="24">
                  <c:v>53</c:v>
                </c:pt>
                <c:pt idx="25">
                  <c:v>58</c:v>
                </c:pt>
                <c:pt idx="26">
                  <c:v>58</c:v>
                </c:pt>
                <c:pt idx="27">
                  <c:v>56</c:v>
                </c:pt>
                <c:pt idx="28">
                  <c:v>58</c:v>
                </c:pt>
                <c:pt idx="29">
                  <c:v>58</c:v>
                </c:pt>
                <c:pt idx="30" formatCode="General">
                  <c:v>53</c:v>
                </c:pt>
                <c:pt idx="31" formatCode="General">
                  <c:v>55</c:v>
                </c:pt>
              </c:numCache>
            </c:numRef>
          </c:val>
          <c:smooth val="0"/>
          <c:extLst>
            <c:ext xmlns:c16="http://schemas.microsoft.com/office/drawing/2014/chart" uri="{C3380CC4-5D6E-409C-BE32-E72D297353CC}">
              <c16:uniqueId val="{00000000-71E6-4044-A777-276E0EC91218}"/>
            </c:ext>
          </c:extLst>
        </c:ser>
        <c:ser>
          <c:idx val="1"/>
          <c:order val="1"/>
          <c:tx>
            <c:strRef>
              <c:f>Rape!$C$5</c:f>
              <c:strCache>
                <c:ptCount val="1"/>
                <c:pt idx="0">
                  <c:v>charge &amp; summons volume</c:v>
                </c:pt>
              </c:strCache>
            </c:strRef>
          </c:tx>
          <c:spPr>
            <a:ln w="28575" cap="rnd">
              <a:solidFill>
                <a:srgbClr val="FFC000"/>
              </a:solidFill>
              <a:round/>
            </a:ln>
            <a:effectLst/>
          </c:spPr>
          <c:marker>
            <c:symbol val="none"/>
          </c:marker>
          <c:cat>
            <c:numRef>
              <c:f>Rape!$A$6:$A$37</c:f>
              <c:numCache>
                <c:formatCode>mmm\ yy</c:formatCode>
                <c:ptCount val="32"/>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44013</c:v>
                </c:pt>
                <c:pt idx="15">
                  <c:v>44044</c:v>
                </c:pt>
                <c:pt idx="16">
                  <c:v>44075</c:v>
                </c:pt>
                <c:pt idx="17">
                  <c:v>44105</c:v>
                </c:pt>
                <c:pt idx="18">
                  <c:v>44136</c:v>
                </c:pt>
                <c:pt idx="19">
                  <c:v>44166</c:v>
                </c:pt>
                <c:pt idx="20">
                  <c:v>44197</c:v>
                </c:pt>
                <c:pt idx="21">
                  <c:v>44228</c:v>
                </c:pt>
                <c:pt idx="22">
                  <c:v>44256</c:v>
                </c:pt>
                <c:pt idx="23">
                  <c:v>44287</c:v>
                </c:pt>
                <c:pt idx="24">
                  <c:v>44317</c:v>
                </c:pt>
                <c:pt idx="25">
                  <c:v>44348</c:v>
                </c:pt>
                <c:pt idx="26">
                  <c:v>44378</c:v>
                </c:pt>
                <c:pt idx="27">
                  <c:v>44409</c:v>
                </c:pt>
                <c:pt idx="28">
                  <c:v>44440</c:v>
                </c:pt>
                <c:pt idx="29">
                  <c:v>44470</c:v>
                </c:pt>
                <c:pt idx="30">
                  <c:v>44501</c:v>
                </c:pt>
                <c:pt idx="31">
                  <c:v>44531</c:v>
                </c:pt>
              </c:numCache>
            </c:numRef>
          </c:cat>
          <c:val>
            <c:numRef>
              <c:f>Rape!$C$6:$C$37</c:f>
              <c:numCache>
                <c:formatCode>General</c:formatCode>
                <c:ptCount val="32"/>
                <c:pt idx="0">
                  <c:v>63</c:v>
                </c:pt>
                <c:pt idx="1">
                  <c:v>63</c:v>
                </c:pt>
                <c:pt idx="2">
                  <c:v>63</c:v>
                </c:pt>
                <c:pt idx="3">
                  <c:v>68</c:v>
                </c:pt>
                <c:pt idx="4">
                  <c:v>69</c:v>
                </c:pt>
                <c:pt idx="5">
                  <c:v>59</c:v>
                </c:pt>
                <c:pt idx="6">
                  <c:v>66</c:v>
                </c:pt>
                <c:pt idx="7">
                  <c:v>63</c:v>
                </c:pt>
                <c:pt idx="8">
                  <c:v>52</c:v>
                </c:pt>
                <c:pt idx="9">
                  <c:v>52</c:v>
                </c:pt>
                <c:pt idx="10">
                  <c:v>54</c:v>
                </c:pt>
                <c:pt idx="11">
                  <c:v>62</c:v>
                </c:pt>
                <c:pt idx="12">
                  <c:v>64</c:v>
                </c:pt>
                <c:pt idx="13">
                  <c:v>64</c:v>
                </c:pt>
                <c:pt idx="14">
                  <c:v>64</c:v>
                </c:pt>
                <c:pt idx="15">
                  <c:v>57</c:v>
                </c:pt>
                <c:pt idx="16">
                  <c:v>57</c:v>
                </c:pt>
                <c:pt idx="17">
                  <c:v>59</c:v>
                </c:pt>
                <c:pt idx="18">
                  <c:v>56</c:v>
                </c:pt>
                <c:pt idx="19">
                  <c:v>57</c:v>
                </c:pt>
                <c:pt idx="20">
                  <c:v>61</c:v>
                </c:pt>
                <c:pt idx="21">
                  <c:v>61</c:v>
                </c:pt>
                <c:pt idx="22">
                  <c:v>65</c:v>
                </c:pt>
                <c:pt idx="23">
                  <c:v>52</c:v>
                </c:pt>
                <c:pt idx="24">
                  <c:v>47</c:v>
                </c:pt>
                <c:pt idx="25">
                  <c:v>48</c:v>
                </c:pt>
                <c:pt idx="26">
                  <c:v>50</c:v>
                </c:pt>
                <c:pt idx="27">
                  <c:v>49</c:v>
                </c:pt>
                <c:pt idx="28">
                  <c:v>58</c:v>
                </c:pt>
                <c:pt idx="29">
                  <c:v>64</c:v>
                </c:pt>
                <c:pt idx="30">
                  <c:v>65</c:v>
                </c:pt>
                <c:pt idx="31">
                  <c:v>73</c:v>
                </c:pt>
              </c:numCache>
            </c:numRef>
          </c:val>
          <c:smooth val="0"/>
          <c:extLst>
            <c:ext xmlns:c16="http://schemas.microsoft.com/office/drawing/2014/chart" uri="{C3380CC4-5D6E-409C-BE32-E72D297353CC}">
              <c16:uniqueId val="{00000001-71E6-4044-A777-276E0EC91218}"/>
            </c:ext>
          </c:extLst>
        </c:ser>
        <c:dLbls>
          <c:showLegendKey val="0"/>
          <c:showVal val="0"/>
          <c:showCatName val="0"/>
          <c:showSerName val="0"/>
          <c:showPercent val="0"/>
          <c:showBubbleSize val="0"/>
        </c:dLbls>
        <c:smooth val="0"/>
        <c:axId val="465728128"/>
        <c:axId val="465721568"/>
      </c:lineChart>
      <c:dateAx>
        <c:axId val="465728128"/>
        <c:scaling>
          <c:orientation val="minMax"/>
        </c:scaling>
        <c:delete val="0"/>
        <c:axPos val="b"/>
        <c:numFmt formatCode="mmm\ 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65721568"/>
        <c:crosses val="autoZero"/>
        <c:auto val="1"/>
        <c:lblOffset val="100"/>
        <c:baseTimeUnit val="months"/>
        <c:majorUnit val="1"/>
        <c:majorTimeUnit val="months"/>
      </c:dateAx>
      <c:valAx>
        <c:axId val="465721568"/>
        <c:scaling>
          <c:orientation val="minMax"/>
          <c:min val="3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65728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n-GB" sz="900" dirty="0"/>
              <a:t>Stop &amp; Search - Disproportionality</a:t>
            </a:r>
            <a:r>
              <a:rPr lang="en-GB" sz="900" baseline="0" dirty="0"/>
              <a:t> compared to White people</a:t>
            </a:r>
            <a:endParaRPr lang="en-GB" sz="900" dirty="0"/>
          </a:p>
        </c:rich>
      </c:tx>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Sheet1!$Q$64</c:f>
              <c:strCache>
                <c:ptCount val="1"/>
                <c:pt idx="0">
                  <c:v>Previous 12 months</c:v>
                </c:pt>
              </c:strCache>
            </c:strRef>
          </c:tx>
          <c:spPr>
            <a:solidFill>
              <a:schemeClr val="accent1"/>
            </a:solidFill>
            <a:ln>
              <a:noFill/>
            </a:ln>
            <a:effectLst/>
          </c:spPr>
          <c:invertIfNegative val="0"/>
          <c:dLbls>
            <c:dLbl>
              <c:idx val="2"/>
              <c:layout>
                <c:manualLayout>
                  <c:x val="-9.5345345345346222E-3"/>
                  <c:y val="9.534534534534533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BFF-44C3-AD9A-AC7F57CC6C3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Sheet1!$R$63:$V$63</c:f>
              <c:strCache>
                <c:ptCount val="5"/>
                <c:pt idx="0">
                  <c:v>Asian</c:v>
                </c:pt>
                <c:pt idx="1">
                  <c:v>Black</c:v>
                </c:pt>
                <c:pt idx="2">
                  <c:v>Mixed</c:v>
                </c:pt>
                <c:pt idx="3">
                  <c:v>Other</c:v>
                </c:pt>
                <c:pt idx="4">
                  <c:v>Other than White</c:v>
                </c:pt>
              </c:strCache>
            </c:strRef>
          </c:cat>
          <c:val>
            <c:numRef>
              <c:f>Sheet1!$R$64:$V$64</c:f>
              <c:numCache>
                <c:formatCode>0.0</c:formatCode>
                <c:ptCount val="5"/>
                <c:pt idx="0">
                  <c:v>2.0215853529693169</c:v>
                </c:pt>
                <c:pt idx="1">
                  <c:v>8.1930406566767484</c:v>
                </c:pt>
                <c:pt idx="2">
                  <c:v>3.3331553496658679</c:v>
                </c:pt>
                <c:pt idx="3">
                  <c:v>3.679404818180112</c:v>
                </c:pt>
                <c:pt idx="4">
                  <c:v>4.2388447572389012</c:v>
                </c:pt>
              </c:numCache>
            </c:numRef>
          </c:val>
          <c:extLst>
            <c:ext xmlns:c16="http://schemas.microsoft.com/office/drawing/2014/chart" uri="{C3380CC4-5D6E-409C-BE32-E72D297353CC}">
              <c16:uniqueId val="{00000000-1DAF-4BD8-AD55-2F336626B4FB}"/>
            </c:ext>
          </c:extLst>
        </c:ser>
        <c:ser>
          <c:idx val="1"/>
          <c:order val="1"/>
          <c:tx>
            <c:strRef>
              <c:f>Sheet1!$Q$65</c:f>
              <c:strCache>
                <c:ptCount val="1"/>
                <c:pt idx="0">
                  <c:v>Current 12 months</c:v>
                </c:pt>
              </c:strCache>
            </c:strRef>
          </c:tx>
          <c:spPr>
            <a:solidFill>
              <a:schemeClr val="accent2"/>
            </a:solidFill>
            <a:ln>
              <a:noFill/>
            </a:ln>
            <a:effectLst/>
          </c:spPr>
          <c:invertIfNegative val="0"/>
          <c:dLbls>
            <c:dLbl>
              <c:idx val="2"/>
              <c:layout>
                <c:manualLayout>
                  <c:x val="9.5345345345345337E-3"/>
                  <c:y val="-8.7398890260461573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BFF-44C3-AD9A-AC7F57CC6C3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Sheet1!$R$63:$V$63</c:f>
              <c:strCache>
                <c:ptCount val="5"/>
                <c:pt idx="0">
                  <c:v>Asian</c:v>
                </c:pt>
                <c:pt idx="1">
                  <c:v>Black</c:v>
                </c:pt>
                <c:pt idx="2">
                  <c:v>Mixed</c:v>
                </c:pt>
                <c:pt idx="3">
                  <c:v>Other</c:v>
                </c:pt>
                <c:pt idx="4">
                  <c:v>Other than White</c:v>
                </c:pt>
              </c:strCache>
            </c:strRef>
          </c:cat>
          <c:val>
            <c:numRef>
              <c:f>Sheet1!$R$65:$V$65</c:f>
              <c:numCache>
                <c:formatCode>0.0</c:formatCode>
                <c:ptCount val="5"/>
                <c:pt idx="0">
                  <c:v>1.3333334074628966</c:v>
                </c:pt>
                <c:pt idx="1">
                  <c:v>6.7316839927524432</c:v>
                </c:pt>
                <c:pt idx="2">
                  <c:v>3.5120379812026559</c:v>
                </c:pt>
                <c:pt idx="3">
                  <c:v>4.4709875635300556</c:v>
                </c:pt>
                <c:pt idx="4">
                  <c:v>3.6443801295524252</c:v>
                </c:pt>
              </c:numCache>
            </c:numRef>
          </c:val>
          <c:extLst>
            <c:ext xmlns:c16="http://schemas.microsoft.com/office/drawing/2014/chart" uri="{C3380CC4-5D6E-409C-BE32-E72D297353CC}">
              <c16:uniqueId val="{00000001-1DAF-4BD8-AD55-2F336626B4FB}"/>
            </c:ext>
          </c:extLst>
        </c:ser>
        <c:dLbls>
          <c:dLblPos val="outEnd"/>
          <c:showLegendKey val="0"/>
          <c:showVal val="1"/>
          <c:showCatName val="0"/>
          <c:showSerName val="0"/>
          <c:showPercent val="0"/>
          <c:showBubbleSize val="0"/>
        </c:dLbls>
        <c:gapWidth val="219"/>
        <c:overlap val="-27"/>
        <c:axId val="456391104"/>
        <c:axId val="456390776"/>
      </c:barChart>
      <c:catAx>
        <c:axId val="45639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56390776"/>
        <c:crosses val="autoZero"/>
        <c:auto val="1"/>
        <c:lblAlgn val="ctr"/>
        <c:lblOffset val="100"/>
        <c:noMultiLvlLbl val="0"/>
      </c:catAx>
      <c:valAx>
        <c:axId val="45639077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56391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n-GB" sz="900" dirty="0"/>
              <a:t>Stop &amp; Search - 12 Month Rolling Rate of Disproportionality</a:t>
            </a:r>
          </a:p>
          <a:p>
            <a:pPr>
              <a:defRPr sz="900"/>
            </a:pPr>
            <a:r>
              <a:rPr lang="en-GB" sz="900" dirty="0"/>
              <a:t>Black people compared to White people</a:t>
            </a:r>
          </a:p>
        </c:rich>
      </c:tx>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Sheet1!$AE$15:$AE$62</c:f>
              <c:numCache>
                <c:formatCode>dd\/mm\/yyyy</c:formatCode>
                <c:ptCount val="48"/>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numCache>
            </c:numRef>
          </c:cat>
          <c:val>
            <c:numRef>
              <c:f>Sheet1!$AF$15:$AF$62</c:f>
              <c:numCache>
                <c:formatCode>0.0</c:formatCode>
                <c:ptCount val="48"/>
                <c:pt idx="0">
                  <c:v>7.7903213774820976</c:v>
                </c:pt>
                <c:pt idx="1">
                  <c:v>8.5768917868410206</c:v>
                </c:pt>
                <c:pt idx="2">
                  <c:v>8.9069441830744083</c:v>
                </c:pt>
                <c:pt idx="3">
                  <c:v>8.9098110087796698</c:v>
                </c:pt>
                <c:pt idx="4">
                  <c:v>9.2815592908691631</c:v>
                </c:pt>
                <c:pt idx="5">
                  <c:v>9.3105920797963293</c:v>
                </c:pt>
                <c:pt idx="6">
                  <c:v>9.4776820820616283</c:v>
                </c:pt>
                <c:pt idx="7">
                  <c:v>9.6634522018855709</c:v>
                </c:pt>
                <c:pt idx="8">
                  <c:v>10.133239934162518</c:v>
                </c:pt>
                <c:pt idx="9">
                  <c:v>9.8376363938513265</c:v>
                </c:pt>
                <c:pt idx="10">
                  <c:v>9.4367228086461434</c:v>
                </c:pt>
                <c:pt idx="11">
                  <c:v>9.2843721965928943</c:v>
                </c:pt>
                <c:pt idx="12">
                  <c:v>8.8645065671066732</c:v>
                </c:pt>
                <c:pt idx="13">
                  <c:v>8.4509917992450383</c:v>
                </c:pt>
                <c:pt idx="14">
                  <c:v>8.650249735287133</c:v>
                </c:pt>
                <c:pt idx="15">
                  <c:v>8.7612423255402536</c:v>
                </c:pt>
                <c:pt idx="16">
                  <c:v>8.8291191683198562</c:v>
                </c:pt>
                <c:pt idx="17">
                  <c:v>8.8580140085858421</c:v>
                </c:pt>
                <c:pt idx="18">
                  <c:v>8.8013568820924739</c:v>
                </c:pt>
                <c:pt idx="19">
                  <c:v>9.0666529210487976</c:v>
                </c:pt>
                <c:pt idx="20">
                  <c:v>9.0045920967985449</c:v>
                </c:pt>
                <c:pt idx="21">
                  <c:v>9.1358652130905593</c:v>
                </c:pt>
                <c:pt idx="22">
                  <c:v>9.2356920815290575</c:v>
                </c:pt>
                <c:pt idx="23">
                  <c:v>9.241227274881453</c:v>
                </c:pt>
                <c:pt idx="24">
                  <c:v>9.2324624059502831</c:v>
                </c:pt>
                <c:pt idx="25">
                  <c:v>8.9883498375299169</c:v>
                </c:pt>
                <c:pt idx="26">
                  <c:v>8.8107754978432755</c:v>
                </c:pt>
                <c:pt idx="27">
                  <c:v>8.6383406106040255</c:v>
                </c:pt>
                <c:pt idx="28">
                  <c:v>8.8857938606379907</c:v>
                </c:pt>
                <c:pt idx="29">
                  <c:v>8.703429501532927</c:v>
                </c:pt>
                <c:pt idx="30">
                  <c:v>8.7050641373715862</c:v>
                </c:pt>
                <c:pt idx="31">
                  <c:v>8.5089320245407389</c:v>
                </c:pt>
                <c:pt idx="32">
                  <c:v>8.2141868684743873</c:v>
                </c:pt>
                <c:pt idx="33">
                  <c:v>8.2260305003189842</c:v>
                </c:pt>
                <c:pt idx="34">
                  <c:v>8.1683509400482137</c:v>
                </c:pt>
                <c:pt idx="35">
                  <c:v>8.1930406566767484</c:v>
                </c:pt>
                <c:pt idx="36">
                  <c:v>8.268598823800227</c:v>
                </c:pt>
                <c:pt idx="37">
                  <c:v>8.4387468915145423</c:v>
                </c:pt>
                <c:pt idx="38">
                  <c:v>8.4187001211785173</c:v>
                </c:pt>
                <c:pt idx="39">
                  <c:v>8.2656316997198456</c:v>
                </c:pt>
                <c:pt idx="40">
                  <c:v>7.7708510770616908</c:v>
                </c:pt>
                <c:pt idx="41">
                  <c:v>7.8607398491502547</c:v>
                </c:pt>
                <c:pt idx="42">
                  <c:v>7.7508225095532648</c:v>
                </c:pt>
                <c:pt idx="43">
                  <c:v>7.4984006915883725</c:v>
                </c:pt>
                <c:pt idx="44">
                  <c:v>7.4155645135665695</c:v>
                </c:pt>
                <c:pt idx="45">
                  <c:v>7.0864605280026387</c:v>
                </c:pt>
                <c:pt idx="46">
                  <c:v>6.8373799806358546</c:v>
                </c:pt>
                <c:pt idx="47">
                  <c:v>6.7316839927524432</c:v>
                </c:pt>
              </c:numCache>
            </c:numRef>
          </c:val>
          <c:smooth val="0"/>
          <c:extLst>
            <c:ext xmlns:c16="http://schemas.microsoft.com/office/drawing/2014/chart" uri="{C3380CC4-5D6E-409C-BE32-E72D297353CC}">
              <c16:uniqueId val="{00000000-0585-4283-AF19-5089A8C60EF7}"/>
            </c:ext>
          </c:extLst>
        </c:ser>
        <c:dLbls>
          <c:showLegendKey val="0"/>
          <c:showVal val="0"/>
          <c:showCatName val="0"/>
          <c:showSerName val="0"/>
          <c:showPercent val="0"/>
          <c:showBubbleSize val="0"/>
        </c:dLbls>
        <c:smooth val="0"/>
        <c:axId val="456380936"/>
        <c:axId val="456386184"/>
      </c:lineChart>
      <c:dateAx>
        <c:axId val="456380936"/>
        <c:scaling>
          <c:orientation val="minMax"/>
        </c:scaling>
        <c:delete val="0"/>
        <c:axPos val="b"/>
        <c:numFmt formatCode="dd\/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56386184"/>
        <c:crosses val="autoZero"/>
        <c:auto val="1"/>
        <c:lblOffset val="100"/>
        <c:baseTimeUnit val="months"/>
      </c:dateAx>
      <c:valAx>
        <c:axId val="456386184"/>
        <c:scaling>
          <c:orientation val="minMax"/>
          <c:max val="11"/>
          <c:min val="6"/>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5638093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dirty="0"/>
              <a:t>Serious Violence - 12 Month Rolling Rates Per 1000 Residents</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'Most Serious Violence'!$B$2</c:f>
              <c:strCache>
                <c:ptCount val="1"/>
                <c:pt idx="0">
                  <c:v>Avon &amp; Somerset</c:v>
                </c:pt>
              </c:strCache>
            </c:strRef>
          </c:tx>
          <c:spPr>
            <a:ln w="28575" cap="rnd">
              <a:solidFill>
                <a:srgbClr val="FF0000"/>
              </a:solidFill>
              <a:round/>
            </a:ln>
            <a:effectLst/>
          </c:spPr>
          <c:marker>
            <c:symbol val="none"/>
          </c:marker>
          <c:cat>
            <c:numRef>
              <c:f>'Most Serious Violence'!$D$1:$BU$1</c:f>
              <c:numCache>
                <c:formatCode>mmm\ yy</c:formatCode>
                <c:ptCount val="7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numCache>
            </c:numRef>
          </c:cat>
          <c:val>
            <c:numRef>
              <c:f>'Most Serious Violence'!$D$2:$BU$2</c:f>
              <c:numCache>
                <c:formatCode>General</c:formatCode>
                <c:ptCount val="70"/>
                <c:pt idx="0">
                  <c:v>0.39202897545135373</c:v>
                </c:pt>
                <c:pt idx="1">
                  <c:v>0.39954575521664515</c:v>
                </c:pt>
                <c:pt idx="2">
                  <c:v>0.40070218287284387</c:v>
                </c:pt>
                <c:pt idx="3">
                  <c:v>0.41342288709102937</c:v>
                </c:pt>
                <c:pt idx="4">
                  <c:v>0.41631395623152606</c:v>
                </c:pt>
                <c:pt idx="5">
                  <c:v>0.41573574240342676</c:v>
                </c:pt>
                <c:pt idx="6">
                  <c:v>0.41400110091912873</c:v>
                </c:pt>
                <c:pt idx="7">
                  <c:v>0.40879717646623465</c:v>
                </c:pt>
                <c:pt idx="8">
                  <c:v>0.40070218287284387</c:v>
                </c:pt>
                <c:pt idx="9">
                  <c:v>0.40590610732573795</c:v>
                </c:pt>
                <c:pt idx="10">
                  <c:v>0.40821896263813529</c:v>
                </c:pt>
                <c:pt idx="11">
                  <c:v>0.40012396904474451</c:v>
                </c:pt>
                <c:pt idx="12">
                  <c:v>0.39376361693565176</c:v>
                </c:pt>
                <c:pt idx="13">
                  <c:v>0.38740326482655901</c:v>
                </c:pt>
                <c:pt idx="14">
                  <c:v>0.39260718927945309</c:v>
                </c:pt>
                <c:pt idx="15">
                  <c:v>0.38740326482655901</c:v>
                </c:pt>
                <c:pt idx="16">
                  <c:v>0.38798147865465832</c:v>
                </c:pt>
                <c:pt idx="17">
                  <c:v>0.37583898826457218</c:v>
                </c:pt>
                <c:pt idx="18">
                  <c:v>0.38162112654556557</c:v>
                </c:pt>
                <c:pt idx="19">
                  <c:v>0.39029433396705571</c:v>
                </c:pt>
                <c:pt idx="20">
                  <c:v>0.39549825841994979</c:v>
                </c:pt>
                <c:pt idx="21">
                  <c:v>0.38393398185796296</c:v>
                </c:pt>
                <c:pt idx="22">
                  <c:v>0.38104291271746621</c:v>
                </c:pt>
                <c:pt idx="23">
                  <c:v>0.37468256060837346</c:v>
                </c:pt>
                <c:pt idx="24">
                  <c:v>0.37930827123316818</c:v>
                </c:pt>
                <c:pt idx="25">
                  <c:v>0.39145076162325437</c:v>
                </c:pt>
                <c:pt idx="26">
                  <c:v>0.39665468607614845</c:v>
                </c:pt>
                <c:pt idx="27">
                  <c:v>0.39954575521664515</c:v>
                </c:pt>
                <c:pt idx="28">
                  <c:v>0.39607647224804909</c:v>
                </c:pt>
                <c:pt idx="29">
                  <c:v>0.41342288709102937</c:v>
                </c:pt>
                <c:pt idx="30">
                  <c:v>0.41804859771582409</c:v>
                </c:pt>
                <c:pt idx="31">
                  <c:v>0.42267430834061887</c:v>
                </c:pt>
                <c:pt idx="32">
                  <c:v>0.42151788068442014</c:v>
                </c:pt>
                <c:pt idx="33">
                  <c:v>0.42614359130921492</c:v>
                </c:pt>
                <c:pt idx="34">
                  <c:v>0.41689217005962542</c:v>
                </c:pt>
                <c:pt idx="35">
                  <c:v>0.44175536466789711</c:v>
                </c:pt>
                <c:pt idx="36">
                  <c:v>0.44175536466789711</c:v>
                </c:pt>
                <c:pt idx="37">
                  <c:v>0.43597322638690372</c:v>
                </c:pt>
                <c:pt idx="38">
                  <c:v>0.4249871636530162</c:v>
                </c:pt>
                <c:pt idx="39">
                  <c:v>0.42845644662161225</c:v>
                </c:pt>
                <c:pt idx="40">
                  <c:v>0.42961287427781092</c:v>
                </c:pt>
                <c:pt idx="41">
                  <c:v>0.42440894982491689</c:v>
                </c:pt>
                <c:pt idx="42">
                  <c:v>0.42556537748111556</c:v>
                </c:pt>
                <c:pt idx="43">
                  <c:v>0.43019108810591028</c:v>
                </c:pt>
                <c:pt idx="44">
                  <c:v>0.42961287427781092</c:v>
                </c:pt>
                <c:pt idx="45">
                  <c:v>0.43250394341830767</c:v>
                </c:pt>
                <c:pt idx="46">
                  <c:v>0.43597322638690372</c:v>
                </c:pt>
                <c:pt idx="47">
                  <c:v>0.42325252216871817</c:v>
                </c:pt>
                <c:pt idx="48">
                  <c:v>0.42325252216871817</c:v>
                </c:pt>
                <c:pt idx="49">
                  <c:v>0.43192572959020831</c:v>
                </c:pt>
                <c:pt idx="50">
                  <c:v>0.434816798730705</c:v>
                </c:pt>
                <c:pt idx="51">
                  <c:v>0.42440894982491689</c:v>
                </c:pt>
                <c:pt idx="52">
                  <c:v>0.41053181795053267</c:v>
                </c:pt>
                <c:pt idx="53">
                  <c:v>0.40012396904474451</c:v>
                </c:pt>
                <c:pt idx="54">
                  <c:v>0.39607647224804909</c:v>
                </c:pt>
                <c:pt idx="55">
                  <c:v>0.40185861052904254</c:v>
                </c:pt>
                <c:pt idx="56">
                  <c:v>0.40821896263813529</c:v>
                </c:pt>
                <c:pt idx="57">
                  <c:v>0.39665468607614845</c:v>
                </c:pt>
                <c:pt idx="58">
                  <c:v>0.39087254779515507</c:v>
                </c:pt>
                <c:pt idx="59">
                  <c:v>0.36890042232738007</c:v>
                </c:pt>
                <c:pt idx="60">
                  <c:v>0.35502329045299585</c:v>
                </c:pt>
                <c:pt idx="61">
                  <c:v>0.3388333032662143</c:v>
                </c:pt>
                <c:pt idx="62">
                  <c:v>0.33131652350092283</c:v>
                </c:pt>
                <c:pt idx="63">
                  <c:v>0.34403722771910838</c:v>
                </c:pt>
                <c:pt idx="64">
                  <c:v>0.35213222131249916</c:v>
                </c:pt>
                <c:pt idx="65">
                  <c:v>0.36947863615547938</c:v>
                </c:pt>
                <c:pt idx="66">
                  <c:v>0.36600935318688332</c:v>
                </c:pt>
                <c:pt idx="67">
                  <c:v>0.34577186920340641</c:v>
                </c:pt>
                <c:pt idx="68">
                  <c:v>0.34519365537530705</c:v>
                </c:pt>
                <c:pt idx="69">
                  <c:v>0.35791435959349255</c:v>
                </c:pt>
              </c:numCache>
            </c:numRef>
          </c:val>
          <c:smooth val="0"/>
          <c:extLst>
            <c:ext xmlns:c16="http://schemas.microsoft.com/office/drawing/2014/chart" uri="{C3380CC4-5D6E-409C-BE32-E72D297353CC}">
              <c16:uniqueId val="{00000000-ABFD-4BC9-AF90-A1E970629C37}"/>
            </c:ext>
          </c:extLst>
        </c:ser>
        <c:ser>
          <c:idx val="1"/>
          <c:order val="1"/>
          <c:tx>
            <c:strRef>
              <c:f>'Most Serious Violence'!$B$3</c:f>
              <c:strCache>
                <c:ptCount val="1"/>
                <c:pt idx="0">
                  <c:v>MSG</c:v>
                </c:pt>
              </c:strCache>
            </c:strRef>
          </c:tx>
          <c:spPr>
            <a:ln w="28575" cap="rnd">
              <a:solidFill>
                <a:schemeClr val="accent1"/>
              </a:solidFill>
              <a:round/>
            </a:ln>
            <a:effectLst/>
          </c:spPr>
          <c:marker>
            <c:symbol val="none"/>
          </c:marker>
          <c:cat>
            <c:numRef>
              <c:f>'Most Serious Violence'!$D$1:$BU$1</c:f>
              <c:numCache>
                <c:formatCode>mmm\ yy</c:formatCode>
                <c:ptCount val="7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numCache>
            </c:numRef>
          </c:cat>
          <c:val>
            <c:numRef>
              <c:f>'Most Serious Violence'!$D$3:$BU$3</c:f>
              <c:numCache>
                <c:formatCode>General</c:formatCode>
                <c:ptCount val="70"/>
                <c:pt idx="0">
                  <c:v>0.34461765519785997</c:v>
                </c:pt>
                <c:pt idx="1">
                  <c:v>0.35218153306890509</c:v>
                </c:pt>
                <c:pt idx="2">
                  <c:v>0.35642468406973526</c:v>
                </c:pt>
                <c:pt idx="3">
                  <c:v>0.36076007748362698</c:v>
                </c:pt>
                <c:pt idx="4">
                  <c:v>0.36380407711465734</c:v>
                </c:pt>
                <c:pt idx="5">
                  <c:v>0.36777050087630292</c:v>
                </c:pt>
                <c:pt idx="6">
                  <c:v>0.37265934876856377</c:v>
                </c:pt>
                <c:pt idx="7">
                  <c:v>0.37598007563877872</c:v>
                </c:pt>
                <c:pt idx="8">
                  <c:v>0.38677243796697719</c:v>
                </c:pt>
                <c:pt idx="9">
                  <c:v>0.39249146757679182</c:v>
                </c:pt>
                <c:pt idx="10">
                  <c:v>0.3979337699474218</c:v>
                </c:pt>
                <c:pt idx="11">
                  <c:v>0.40429849644866711</c:v>
                </c:pt>
                <c:pt idx="12">
                  <c:v>0.39977861820865235</c:v>
                </c:pt>
                <c:pt idx="13">
                  <c:v>0.40300710266580575</c:v>
                </c:pt>
                <c:pt idx="14">
                  <c:v>0.39221474033760723</c:v>
                </c:pt>
                <c:pt idx="15">
                  <c:v>0.39802601236048335</c:v>
                </c:pt>
                <c:pt idx="16">
                  <c:v>0.40623558712295915</c:v>
                </c:pt>
                <c:pt idx="17">
                  <c:v>0.41804261599483444</c:v>
                </c:pt>
                <c:pt idx="18">
                  <c:v>0.42210128216954157</c:v>
                </c:pt>
                <c:pt idx="19">
                  <c:v>0.42726685730098701</c:v>
                </c:pt>
                <c:pt idx="20">
                  <c:v>0.43713679549857026</c:v>
                </c:pt>
                <c:pt idx="21">
                  <c:v>0.44792915782676873</c:v>
                </c:pt>
                <c:pt idx="22">
                  <c:v>0.45401715708882945</c:v>
                </c:pt>
                <c:pt idx="23">
                  <c:v>0.46075085324232085</c:v>
                </c:pt>
                <c:pt idx="24">
                  <c:v>0.47753897241951848</c:v>
                </c:pt>
                <c:pt idx="25">
                  <c:v>0.48215109307259479</c:v>
                </c:pt>
                <c:pt idx="26">
                  <c:v>0.51157642283922145</c:v>
                </c:pt>
                <c:pt idx="27">
                  <c:v>0.51895581588414352</c:v>
                </c:pt>
                <c:pt idx="28">
                  <c:v>0.52255326999354301</c:v>
                </c:pt>
                <c:pt idx="29">
                  <c:v>0.52919472373397292</c:v>
                </c:pt>
                <c:pt idx="30">
                  <c:v>0.54764320634627806</c:v>
                </c:pt>
                <c:pt idx="31">
                  <c:v>0.55170187252098513</c:v>
                </c:pt>
                <c:pt idx="32">
                  <c:v>0.55142514528180053</c:v>
                </c:pt>
                <c:pt idx="33">
                  <c:v>0.55354672078221567</c:v>
                </c:pt>
                <c:pt idx="34">
                  <c:v>0.55576053869569231</c:v>
                </c:pt>
                <c:pt idx="35">
                  <c:v>0.56101835624019925</c:v>
                </c:pt>
                <c:pt idx="36">
                  <c:v>0.55862005350059962</c:v>
                </c:pt>
                <c:pt idx="37">
                  <c:v>0.56544599206715251</c:v>
                </c:pt>
                <c:pt idx="38">
                  <c:v>0.55834332626141503</c:v>
                </c:pt>
                <c:pt idx="39">
                  <c:v>0.55659072041324598</c:v>
                </c:pt>
                <c:pt idx="40">
                  <c:v>0.55419241767364635</c:v>
                </c:pt>
                <c:pt idx="41">
                  <c:v>0.5560372659348769</c:v>
                </c:pt>
                <c:pt idx="42">
                  <c:v>0.55207084217323121</c:v>
                </c:pt>
                <c:pt idx="43">
                  <c:v>0.55751314454386125</c:v>
                </c:pt>
                <c:pt idx="44">
                  <c:v>0.55751314454386125</c:v>
                </c:pt>
                <c:pt idx="45">
                  <c:v>0.55806659902223044</c:v>
                </c:pt>
                <c:pt idx="46">
                  <c:v>0.55760538695692274</c:v>
                </c:pt>
                <c:pt idx="47">
                  <c:v>0.55760538695692274</c:v>
                </c:pt>
                <c:pt idx="48">
                  <c:v>0.56064938658795316</c:v>
                </c:pt>
                <c:pt idx="49">
                  <c:v>0.56332441656673737</c:v>
                </c:pt>
                <c:pt idx="50">
                  <c:v>0.56461581034959873</c:v>
                </c:pt>
                <c:pt idx="51">
                  <c:v>0.5528087814777235</c:v>
                </c:pt>
                <c:pt idx="52">
                  <c:v>0.55290102389078499</c:v>
                </c:pt>
                <c:pt idx="53">
                  <c:v>0.54515266119361683</c:v>
                </c:pt>
                <c:pt idx="54">
                  <c:v>0.54736647910709346</c:v>
                </c:pt>
                <c:pt idx="55">
                  <c:v>0.55170187252098513</c:v>
                </c:pt>
                <c:pt idx="56">
                  <c:v>0.54884235771607781</c:v>
                </c:pt>
                <c:pt idx="57">
                  <c:v>0.54100175260584815</c:v>
                </c:pt>
                <c:pt idx="58">
                  <c:v>0.53795775297481785</c:v>
                </c:pt>
                <c:pt idx="59">
                  <c:v>0.52449036066783505</c:v>
                </c:pt>
                <c:pt idx="60">
                  <c:v>0.51342127110045199</c:v>
                </c:pt>
                <c:pt idx="61">
                  <c:v>0.49958490914122311</c:v>
                </c:pt>
                <c:pt idx="62">
                  <c:v>0.49349690987916245</c:v>
                </c:pt>
                <c:pt idx="63">
                  <c:v>0.50392030255511489</c:v>
                </c:pt>
                <c:pt idx="64">
                  <c:v>0.51046951388248318</c:v>
                </c:pt>
                <c:pt idx="65">
                  <c:v>0.51305230144820591</c:v>
                </c:pt>
                <c:pt idx="66">
                  <c:v>0.50733327183839128</c:v>
                </c:pt>
                <c:pt idx="67">
                  <c:v>0.49847800018448485</c:v>
                </c:pt>
                <c:pt idx="68">
                  <c:v>0.49857024259754634</c:v>
                </c:pt>
                <c:pt idx="69">
                  <c:v>0.50235218153306893</c:v>
                </c:pt>
              </c:numCache>
            </c:numRef>
          </c:val>
          <c:smooth val="0"/>
          <c:extLst>
            <c:ext xmlns:c16="http://schemas.microsoft.com/office/drawing/2014/chart" uri="{C3380CC4-5D6E-409C-BE32-E72D297353CC}">
              <c16:uniqueId val="{00000001-ABFD-4BC9-AF90-A1E970629C37}"/>
            </c:ext>
          </c:extLst>
        </c:ser>
        <c:dLbls>
          <c:showLegendKey val="0"/>
          <c:showVal val="0"/>
          <c:showCatName val="0"/>
          <c:showSerName val="0"/>
          <c:showPercent val="0"/>
          <c:showBubbleSize val="0"/>
        </c:dLbls>
        <c:smooth val="0"/>
        <c:axId val="910070216"/>
        <c:axId val="910068576"/>
      </c:lineChart>
      <c:dateAx>
        <c:axId val="910070216"/>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68576"/>
        <c:crosses val="autoZero"/>
        <c:auto val="1"/>
        <c:lblOffset val="100"/>
        <c:baseTimeUnit val="months"/>
      </c:dateAx>
      <c:valAx>
        <c:axId val="910068576"/>
        <c:scaling>
          <c:orientation val="minMax"/>
          <c:min val="0.30000000000000004"/>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70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dirty="0"/>
              <a:t>Drug Trafficking Crime - </a:t>
            </a:r>
          </a:p>
          <a:p>
            <a:pPr>
              <a:defRPr sz="1000"/>
            </a:pPr>
            <a:r>
              <a:rPr lang="en-GB" sz="1000" dirty="0"/>
              <a:t>12 </a:t>
            </a:r>
            <a:r>
              <a:rPr lang="en-GB" sz="1000" dirty="0" smtClean="0"/>
              <a:t>Month </a:t>
            </a:r>
            <a:r>
              <a:rPr lang="en-GB" sz="1000" dirty="0"/>
              <a:t>Rolling Rates Per 1000 Residents</a:t>
            </a:r>
          </a:p>
        </c:rich>
      </c:tx>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'Tackle Drugs'!$C$2</c:f>
              <c:strCache>
                <c:ptCount val="1"/>
                <c:pt idx="0">
                  <c:v>Avon &amp; Somerset</c:v>
                </c:pt>
              </c:strCache>
            </c:strRef>
          </c:tx>
          <c:spPr>
            <a:ln w="28575" cap="rnd">
              <a:solidFill>
                <a:srgbClr val="FF0000"/>
              </a:solidFill>
              <a:round/>
            </a:ln>
            <a:effectLst/>
          </c:spPr>
          <c:marker>
            <c:symbol val="none"/>
          </c:marker>
          <c:cat>
            <c:numRef>
              <c:f>'Tackle Drugs'!$E$1:$BV$1</c:f>
              <c:numCache>
                <c:formatCode>mmm\ yy</c:formatCode>
                <c:ptCount val="7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numCache>
            </c:numRef>
          </c:cat>
          <c:val>
            <c:numRef>
              <c:f>'Tackle Drugs'!$E$2:$BV$2</c:f>
              <c:numCache>
                <c:formatCode>General</c:formatCode>
                <c:ptCount val="70"/>
                <c:pt idx="0">
                  <c:v>0.50709352724312273</c:v>
                </c:pt>
                <c:pt idx="1">
                  <c:v>0.51518852083651356</c:v>
                </c:pt>
                <c:pt idx="2">
                  <c:v>0.53542600481999048</c:v>
                </c:pt>
                <c:pt idx="3">
                  <c:v>0.59787309825471935</c:v>
                </c:pt>
                <c:pt idx="4">
                  <c:v>0.61926700989439509</c:v>
                </c:pt>
                <c:pt idx="5">
                  <c:v>0.62909664497208384</c:v>
                </c:pt>
                <c:pt idx="6">
                  <c:v>0.63545699708117664</c:v>
                </c:pt>
                <c:pt idx="7">
                  <c:v>0.63661342473737526</c:v>
                </c:pt>
                <c:pt idx="8">
                  <c:v>0.63487878325307723</c:v>
                </c:pt>
                <c:pt idx="9">
                  <c:v>0.6325659279406799</c:v>
                </c:pt>
                <c:pt idx="10">
                  <c:v>0.65049055661175947</c:v>
                </c:pt>
                <c:pt idx="11">
                  <c:v>0.62100165137869312</c:v>
                </c:pt>
                <c:pt idx="12">
                  <c:v>0.55855455794396414</c:v>
                </c:pt>
                <c:pt idx="13">
                  <c:v>0.58862167700512991</c:v>
                </c:pt>
                <c:pt idx="14">
                  <c:v>0.60943737481670623</c:v>
                </c:pt>
                <c:pt idx="15">
                  <c:v>0.54467742606957992</c:v>
                </c:pt>
                <c:pt idx="16">
                  <c:v>0.51923601763320892</c:v>
                </c:pt>
                <c:pt idx="17">
                  <c:v>0.50535888575882471</c:v>
                </c:pt>
                <c:pt idx="18">
                  <c:v>0.50767174107122204</c:v>
                </c:pt>
                <c:pt idx="19">
                  <c:v>0.50304603044642737</c:v>
                </c:pt>
                <c:pt idx="20">
                  <c:v>0.50131138896212935</c:v>
                </c:pt>
                <c:pt idx="21">
                  <c:v>0.50131138896212935</c:v>
                </c:pt>
                <c:pt idx="22">
                  <c:v>0.46893141458856619</c:v>
                </c:pt>
                <c:pt idx="23">
                  <c:v>0.4220960945125195</c:v>
                </c:pt>
                <c:pt idx="24">
                  <c:v>0.40532789349763859</c:v>
                </c:pt>
                <c:pt idx="25">
                  <c:v>0.38451219568606226</c:v>
                </c:pt>
                <c:pt idx="26">
                  <c:v>0.37236970529597613</c:v>
                </c:pt>
                <c:pt idx="27">
                  <c:v>0.36543113935878402</c:v>
                </c:pt>
                <c:pt idx="28">
                  <c:v>0.36716578084308205</c:v>
                </c:pt>
                <c:pt idx="29">
                  <c:v>0.35271043514059847</c:v>
                </c:pt>
                <c:pt idx="30">
                  <c:v>0.35502329045299585</c:v>
                </c:pt>
                <c:pt idx="31">
                  <c:v>0.37468256060837346</c:v>
                </c:pt>
                <c:pt idx="32">
                  <c:v>0.37988648506126754</c:v>
                </c:pt>
                <c:pt idx="33">
                  <c:v>0.37526077443647282</c:v>
                </c:pt>
                <c:pt idx="34">
                  <c:v>0.37988648506126754</c:v>
                </c:pt>
                <c:pt idx="35">
                  <c:v>0.37757362974887021</c:v>
                </c:pt>
                <c:pt idx="36">
                  <c:v>0.38104291271746621</c:v>
                </c:pt>
                <c:pt idx="37">
                  <c:v>0.38855969248275768</c:v>
                </c:pt>
                <c:pt idx="38">
                  <c:v>0.38162112654556557</c:v>
                </c:pt>
                <c:pt idx="39">
                  <c:v>0.38451219568606226</c:v>
                </c:pt>
                <c:pt idx="40">
                  <c:v>0.38798147865465832</c:v>
                </c:pt>
                <c:pt idx="41">
                  <c:v>0.39492004459185043</c:v>
                </c:pt>
                <c:pt idx="42">
                  <c:v>0.41168824560673134</c:v>
                </c:pt>
                <c:pt idx="43">
                  <c:v>0.39896754138854584</c:v>
                </c:pt>
                <c:pt idx="44">
                  <c:v>0.40128039670094318</c:v>
                </c:pt>
                <c:pt idx="45">
                  <c:v>0.40185861052904254</c:v>
                </c:pt>
                <c:pt idx="46">
                  <c:v>0.40764074881003598</c:v>
                </c:pt>
                <c:pt idx="47">
                  <c:v>0.40764074881003598</c:v>
                </c:pt>
                <c:pt idx="48">
                  <c:v>0.42961287427781092</c:v>
                </c:pt>
                <c:pt idx="49">
                  <c:v>0.43019108810591028</c:v>
                </c:pt>
                <c:pt idx="50">
                  <c:v>0.43308215724640697</c:v>
                </c:pt>
                <c:pt idx="51">
                  <c:v>0.43944250935549978</c:v>
                </c:pt>
                <c:pt idx="52">
                  <c:v>0.44695928912079119</c:v>
                </c:pt>
                <c:pt idx="53">
                  <c:v>0.44753750294889055</c:v>
                </c:pt>
                <c:pt idx="54">
                  <c:v>0.42614359130921492</c:v>
                </c:pt>
                <c:pt idx="55">
                  <c:v>0.42325252216871817</c:v>
                </c:pt>
                <c:pt idx="56">
                  <c:v>0.42093966685632084</c:v>
                </c:pt>
                <c:pt idx="57">
                  <c:v>0.43076930193400964</c:v>
                </c:pt>
                <c:pt idx="58">
                  <c:v>0.41862681154392345</c:v>
                </c:pt>
                <c:pt idx="59">
                  <c:v>0.42036145302822148</c:v>
                </c:pt>
                <c:pt idx="60">
                  <c:v>0.40706253498193662</c:v>
                </c:pt>
                <c:pt idx="61">
                  <c:v>0.39954575521664515</c:v>
                </c:pt>
                <c:pt idx="62">
                  <c:v>0.40185861052904254</c:v>
                </c:pt>
                <c:pt idx="63">
                  <c:v>0.39434183076375112</c:v>
                </c:pt>
                <c:pt idx="64">
                  <c:v>0.37757362974887021</c:v>
                </c:pt>
                <c:pt idx="65">
                  <c:v>0.36947863615547938</c:v>
                </c:pt>
                <c:pt idx="66">
                  <c:v>0.3515540074843998</c:v>
                </c:pt>
                <c:pt idx="67">
                  <c:v>0.33767687561001558</c:v>
                </c:pt>
                <c:pt idx="68">
                  <c:v>0.3290036681885255</c:v>
                </c:pt>
                <c:pt idx="69">
                  <c:v>0.30818797037694917</c:v>
                </c:pt>
              </c:numCache>
            </c:numRef>
          </c:val>
          <c:smooth val="0"/>
          <c:extLst>
            <c:ext xmlns:c16="http://schemas.microsoft.com/office/drawing/2014/chart" uri="{C3380CC4-5D6E-409C-BE32-E72D297353CC}">
              <c16:uniqueId val="{00000000-6B4D-4617-A3E9-1F18C9AEDFF4}"/>
            </c:ext>
          </c:extLst>
        </c:ser>
        <c:ser>
          <c:idx val="1"/>
          <c:order val="1"/>
          <c:tx>
            <c:strRef>
              <c:f>'Tackle Drugs'!$C$3</c:f>
              <c:strCache>
                <c:ptCount val="1"/>
                <c:pt idx="0">
                  <c:v>MSG</c:v>
                </c:pt>
              </c:strCache>
            </c:strRef>
          </c:tx>
          <c:spPr>
            <a:ln w="28575" cap="rnd">
              <a:solidFill>
                <a:schemeClr val="accent1"/>
              </a:solidFill>
              <a:round/>
            </a:ln>
            <a:effectLst/>
          </c:spPr>
          <c:marker>
            <c:symbol val="none"/>
          </c:marker>
          <c:cat>
            <c:numRef>
              <c:f>'Tackle Drugs'!$E$1:$BV$1</c:f>
              <c:numCache>
                <c:formatCode>mmm\ yy</c:formatCode>
                <c:ptCount val="7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numCache>
            </c:numRef>
          </c:cat>
          <c:val>
            <c:numRef>
              <c:f>'Tackle Drugs'!$E$3:$BV$3</c:f>
              <c:numCache>
                <c:formatCode>General</c:formatCode>
                <c:ptCount val="70"/>
                <c:pt idx="0">
                  <c:v>0.36352734987547275</c:v>
                </c:pt>
                <c:pt idx="1">
                  <c:v>0.36408080435384188</c:v>
                </c:pt>
                <c:pt idx="2">
                  <c:v>0.36066783507056543</c:v>
                </c:pt>
                <c:pt idx="3">
                  <c:v>0.36574116778894938</c:v>
                </c:pt>
                <c:pt idx="4">
                  <c:v>0.36288165298404207</c:v>
                </c:pt>
                <c:pt idx="5">
                  <c:v>0.36159025920118071</c:v>
                </c:pt>
                <c:pt idx="6">
                  <c:v>0.35983765335301171</c:v>
                </c:pt>
                <c:pt idx="7">
                  <c:v>0.36408080435384188</c:v>
                </c:pt>
                <c:pt idx="8">
                  <c:v>0.35651692648279681</c:v>
                </c:pt>
                <c:pt idx="9">
                  <c:v>0.34904529102481319</c:v>
                </c:pt>
                <c:pt idx="10">
                  <c:v>0.34922977585093629</c:v>
                </c:pt>
                <c:pt idx="11">
                  <c:v>0.34913753343787474</c:v>
                </c:pt>
                <c:pt idx="12">
                  <c:v>0.35448759339544322</c:v>
                </c:pt>
                <c:pt idx="13">
                  <c:v>0.36657134950650311</c:v>
                </c:pt>
                <c:pt idx="14">
                  <c:v>0.37653353011714785</c:v>
                </c:pt>
                <c:pt idx="15">
                  <c:v>0.37072225809427173</c:v>
                </c:pt>
                <c:pt idx="16">
                  <c:v>0.36832395535467211</c:v>
                </c:pt>
                <c:pt idx="17">
                  <c:v>0.36786274328936447</c:v>
                </c:pt>
                <c:pt idx="18">
                  <c:v>0.37127571257264091</c:v>
                </c:pt>
                <c:pt idx="19">
                  <c:v>0.37542662116040953</c:v>
                </c:pt>
                <c:pt idx="20">
                  <c:v>0.37376625772530209</c:v>
                </c:pt>
                <c:pt idx="21">
                  <c:v>0.38049995387879348</c:v>
                </c:pt>
                <c:pt idx="22">
                  <c:v>0.38188359007471634</c:v>
                </c:pt>
                <c:pt idx="23">
                  <c:v>0.38428189281431602</c:v>
                </c:pt>
                <c:pt idx="24">
                  <c:v>0.38741813485840787</c:v>
                </c:pt>
                <c:pt idx="25">
                  <c:v>0.38594225624942347</c:v>
                </c:pt>
                <c:pt idx="26">
                  <c:v>0.39553546720782218</c:v>
                </c:pt>
                <c:pt idx="27">
                  <c:v>0.40319158749192879</c:v>
                </c:pt>
                <c:pt idx="28">
                  <c:v>0.40881837468868187</c:v>
                </c:pt>
                <c:pt idx="29">
                  <c:v>0.42164007010423393</c:v>
                </c:pt>
                <c:pt idx="30">
                  <c:v>0.42034867632137257</c:v>
                </c:pt>
                <c:pt idx="31">
                  <c:v>0.42394613043077206</c:v>
                </c:pt>
                <c:pt idx="32">
                  <c:v>0.42920394797527905</c:v>
                </c:pt>
                <c:pt idx="33">
                  <c:v>0.43335485656304767</c:v>
                </c:pt>
                <c:pt idx="34">
                  <c:v>0.44027303754266212</c:v>
                </c:pt>
                <c:pt idx="35">
                  <c:v>0.44497740060879992</c:v>
                </c:pt>
                <c:pt idx="36">
                  <c:v>0.45410939950189094</c:v>
                </c:pt>
                <c:pt idx="37">
                  <c:v>0.45291024813209113</c:v>
                </c:pt>
                <c:pt idx="38">
                  <c:v>0.45364818743658336</c:v>
                </c:pt>
                <c:pt idx="39">
                  <c:v>0.46305691356885897</c:v>
                </c:pt>
                <c:pt idx="40">
                  <c:v>0.46554745872152015</c:v>
                </c:pt>
                <c:pt idx="41">
                  <c:v>0.45862927774190571</c:v>
                </c:pt>
                <c:pt idx="42">
                  <c:v>0.46379485287335115</c:v>
                </c:pt>
                <c:pt idx="43">
                  <c:v>0.46093533806844389</c:v>
                </c:pt>
                <c:pt idx="44">
                  <c:v>0.46195000461212066</c:v>
                </c:pt>
                <c:pt idx="45">
                  <c:v>0.47255788211419608</c:v>
                </c:pt>
                <c:pt idx="46">
                  <c:v>0.47966054791993357</c:v>
                </c:pt>
                <c:pt idx="47">
                  <c:v>0.4786458813762568</c:v>
                </c:pt>
                <c:pt idx="48">
                  <c:v>0.47800018448482612</c:v>
                </c:pt>
                <c:pt idx="49">
                  <c:v>0.49257448574854718</c:v>
                </c:pt>
                <c:pt idx="50">
                  <c:v>0.50032284844571528</c:v>
                </c:pt>
                <c:pt idx="51">
                  <c:v>0.50235218153306893</c:v>
                </c:pt>
                <c:pt idx="52">
                  <c:v>0.52070842173231247</c:v>
                </c:pt>
                <c:pt idx="53">
                  <c:v>0.5395258739968638</c:v>
                </c:pt>
                <c:pt idx="54">
                  <c:v>0.55234756941241581</c:v>
                </c:pt>
                <c:pt idx="55">
                  <c:v>0.56221750760999911</c:v>
                </c:pt>
                <c:pt idx="56">
                  <c:v>0.57264090028595149</c:v>
                </c:pt>
                <c:pt idx="57">
                  <c:v>0.57762199059127384</c:v>
                </c:pt>
                <c:pt idx="58">
                  <c:v>0.58693847431048796</c:v>
                </c:pt>
                <c:pt idx="59">
                  <c:v>0.59763859422562493</c:v>
                </c:pt>
                <c:pt idx="60">
                  <c:v>0.59902223042154779</c:v>
                </c:pt>
                <c:pt idx="61">
                  <c:v>0.60040586661747075</c:v>
                </c:pt>
                <c:pt idx="62">
                  <c:v>0.60815422931463892</c:v>
                </c:pt>
                <c:pt idx="63">
                  <c:v>0.61479568305506871</c:v>
                </c:pt>
                <c:pt idx="64">
                  <c:v>0.61322756203302276</c:v>
                </c:pt>
                <c:pt idx="65">
                  <c:v>0.6087999262060696</c:v>
                </c:pt>
                <c:pt idx="66">
                  <c:v>0.60547919933585459</c:v>
                </c:pt>
                <c:pt idx="67">
                  <c:v>0.60815422931463892</c:v>
                </c:pt>
                <c:pt idx="68">
                  <c:v>0.60926113827137718</c:v>
                </c:pt>
                <c:pt idx="69">
                  <c:v>0.60003689696522466</c:v>
                </c:pt>
              </c:numCache>
            </c:numRef>
          </c:val>
          <c:smooth val="0"/>
          <c:extLst>
            <c:ext xmlns:c16="http://schemas.microsoft.com/office/drawing/2014/chart" uri="{C3380CC4-5D6E-409C-BE32-E72D297353CC}">
              <c16:uniqueId val="{00000001-6B4D-4617-A3E9-1F18C9AEDFF4}"/>
            </c:ext>
          </c:extLst>
        </c:ser>
        <c:dLbls>
          <c:showLegendKey val="0"/>
          <c:showVal val="0"/>
          <c:showCatName val="0"/>
          <c:showSerName val="0"/>
          <c:showPercent val="0"/>
          <c:showBubbleSize val="0"/>
        </c:dLbls>
        <c:smooth val="0"/>
        <c:axId val="909997728"/>
        <c:axId val="909998056"/>
      </c:lineChart>
      <c:dateAx>
        <c:axId val="909997728"/>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09998056"/>
        <c:crosses val="autoZero"/>
        <c:auto val="1"/>
        <c:lblOffset val="100"/>
        <c:baseTimeUnit val="months"/>
        <c:majorUnit val="4"/>
        <c:majorTimeUnit val="months"/>
      </c:dateAx>
      <c:valAx>
        <c:axId val="909998056"/>
        <c:scaling>
          <c:orientation val="minMax"/>
          <c:min val="0.2"/>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09997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dirty="0"/>
              <a:t>Drugs and County Lines Disruptions - </a:t>
            </a:r>
          </a:p>
          <a:p>
            <a:pPr>
              <a:defRPr sz="1000"/>
            </a:pPr>
            <a:r>
              <a:rPr lang="en-GB" sz="1000" dirty="0"/>
              <a:t>12 </a:t>
            </a:r>
            <a:r>
              <a:rPr lang="en-GB" sz="1000" dirty="0" smtClean="0"/>
              <a:t>Month </a:t>
            </a:r>
            <a:r>
              <a:rPr lang="en-GB" sz="1000" dirty="0"/>
              <a:t>Rolling Rates</a:t>
            </a:r>
          </a:p>
        </c:rich>
      </c:tx>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'Tackle Drugs'!$B$11</c:f>
              <c:strCache>
                <c:ptCount val="1"/>
                <c:pt idx="0">
                  <c:v>Drugs</c:v>
                </c:pt>
              </c:strCache>
            </c:strRef>
          </c:tx>
          <c:spPr>
            <a:ln w="28575" cap="rnd">
              <a:solidFill>
                <a:schemeClr val="accent1"/>
              </a:solidFill>
              <a:round/>
            </a:ln>
            <a:effectLst/>
          </c:spPr>
          <c:marker>
            <c:symbol val="none"/>
          </c:marker>
          <c:cat>
            <c:strRef>
              <c:f>'Tackle Drugs'!$A$12:$A$26</c:f>
              <c:strCache>
                <c:ptCount val="15"/>
                <c:pt idx="0">
                  <c:v>Q1-18</c:v>
                </c:pt>
                <c:pt idx="1">
                  <c:v>Q2-18</c:v>
                </c:pt>
                <c:pt idx="2">
                  <c:v>Q3-18</c:v>
                </c:pt>
                <c:pt idx="3">
                  <c:v>Q4-18</c:v>
                </c:pt>
                <c:pt idx="4">
                  <c:v>Q1-19</c:v>
                </c:pt>
                <c:pt idx="5">
                  <c:v>Q2-19</c:v>
                </c:pt>
                <c:pt idx="6">
                  <c:v>Q3-19</c:v>
                </c:pt>
                <c:pt idx="7">
                  <c:v>Q4-19</c:v>
                </c:pt>
                <c:pt idx="8">
                  <c:v>Q1-20</c:v>
                </c:pt>
                <c:pt idx="9">
                  <c:v>Q2-20</c:v>
                </c:pt>
                <c:pt idx="10">
                  <c:v>Q3-20</c:v>
                </c:pt>
                <c:pt idx="11">
                  <c:v>Q4-20</c:v>
                </c:pt>
                <c:pt idx="12">
                  <c:v>Q1-21</c:v>
                </c:pt>
                <c:pt idx="13">
                  <c:v>Q2-21</c:v>
                </c:pt>
                <c:pt idx="14">
                  <c:v>Q3-21</c:v>
                </c:pt>
              </c:strCache>
            </c:strRef>
          </c:cat>
          <c:val>
            <c:numRef>
              <c:f>'Tackle Drugs'!$B$12:$B$26</c:f>
              <c:numCache>
                <c:formatCode>General</c:formatCode>
                <c:ptCount val="15"/>
                <c:pt idx="0">
                  <c:v>224</c:v>
                </c:pt>
                <c:pt idx="1">
                  <c:v>198</c:v>
                </c:pt>
                <c:pt idx="2">
                  <c:v>191</c:v>
                </c:pt>
                <c:pt idx="3">
                  <c:v>183</c:v>
                </c:pt>
                <c:pt idx="4">
                  <c:v>231</c:v>
                </c:pt>
                <c:pt idx="5">
                  <c:v>257</c:v>
                </c:pt>
                <c:pt idx="6">
                  <c:v>262</c:v>
                </c:pt>
                <c:pt idx="7">
                  <c:v>242</c:v>
                </c:pt>
                <c:pt idx="8">
                  <c:v>172</c:v>
                </c:pt>
                <c:pt idx="9">
                  <c:v>138</c:v>
                </c:pt>
                <c:pt idx="10">
                  <c:v>131</c:v>
                </c:pt>
                <c:pt idx="11">
                  <c:v>167</c:v>
                </c:pt>
                <c:pt idx="12">
                  <c:v>211</c:v>
                </c:pt>
                <c:pt idx="13">
                  <c:v>205</c:v>
                </c:pt>
                <c:pt idx="14">
                  <c:v>197</c:v>
                </c:pt>
              </c:numCache>
            </c:numRef>
          </c:val>
          <c:smooth val="0"/>
          <c:extLst>
            <c:ext xmlns:c16="http://schemas.microsoft.com/office/drawing/2014/chart" uri="{C3380CC4-5D6E-409C-BE32-E72D297353CC}">
              <c16:uniqueId val="{00000000-C378-4954-B9FC-A7749377D8DB}"/>
            </c:ext>
          </c:extLst>
        </c:ser>
        <c:ser>
          <c:idx val="1"/>
          <c:order val="1"/>
          <c:tx>
            <c:strRef>
              <c:f>'Tackle Drugs'!$C$11</c:f>
              <c:strCache>
                <c:ptCount val="1"/>
                <c:pt idx="0">
                  <c:v>County Lines</c:v>
                </c:pt>
              </c:strCache>
            </c:strRef>
          </c:tx>
          <c:spPr>
            <a:ln w="28575" cap="rnd">
              <a:solidFill>
                <a:srgbClr val="FFC000"/>
              </a:solidFill>
              <a:round/>
            </a:ln>
            <a:effectLst/>
          </c:spPr>
          <c:marker>
            <c:symbol val="none"/>
          </c:marker>
          <c:cat>
            <c:strRef>
              <c:f>'Tackle Drugs'!$A$12:$A$26</c:f>
              <c:strCache>
                <c:ptCount val="15"/>
                <c:pt idx="0">
                  <c:v>Q1-18</c:v>
                </c:pt>
                <c:pt idx="1">
                  <c:v>Q2-18</c:v>
                </c:pt>
                <c:pt idx="2">
                  <c:v>Q3-18</c:v>
                </c:pt>
                <c:pt idx="3">
                  <c:v>Q4-18</c:v>
                </c:pt>
                <c:pt idx="4">
                  <c:v>Q1-19</c:v>
                </c:pt>
                <c:pt idx="5">
                  <c:v>Q2-19</c:v>
                </c:pt>
                <c:pt idx="6">
                  <c:v>Q3-19</c:v>
                </c:pt>
                <c:pt idx="7">
                  <c:v>Q4-19</c:v>
                </c:pt>
                <c:pt idx="8">
                  <c:v>Q1-20</c:v>
                </c:pt>
                <c:pt idx="9">
                  <c:v>Q2-20</c:v>
                </c:pt>
                <c:pt idx="10">
                  <c:v>Q3-20</c:v>
                </c:pt>
                <c:pt idx="11">
                  <c:v>Q4-20</c:v>
                </c:pt>
                <c:pt idx="12">
                  <c:v>Q1-21</c:v>
                </c:pt>
                <c:pt idx="13">
                  <c:v>Q2-21</c:v>
                </c:pt>
                <c:pt idx="14">
                  <c:v>Q3-21</c:v>
                </c:pt>
              </c:strCache>
            </c:strRef>
          </c:cat>
          <c:val>
            <c:numRef>
              <c:f>'Tackle Drugs'!$C$12:$C$26</c:f>
              <c:numCache>
                <c:formatCode>General</c:formatCode>
                <c:ptCount val="15"/>
                <c:pt idx="0">
                  <c:v>6</c:v>
                </c:pt>
                <c:pt idx="1">
                  <c:v>19</c:v>
                </c:pt>
                <c:pt idx="2">
                  <c:v>63</c:v>
                </c:pt>
                <c:pt idx="3">
                  <c:v>106</c:v>
                </c:pt>
                <c:pt idx="4">
                  <c:v>118</c:v>
                </c:pt>
                <c:pt idx="5">
                  <c:v>120</c:v>
                </c:pt>
                <c:pt idx="6">
                  <c:v>107</c:v>
                </c:pt>
                <c:pt idx="7">
                  <c:v>76</c:v>
                </c:pt>
                <c:pt idx="8">
                  <c:v>155</c:v>
                </c:pt>
                <c:pt idx="9">
                  <c:v>202</c:v>
                </c:pt>
                <c:pt idx="10">
                  <c:v>210</c:v>
                </c:pt>
                <c:pt idx="11">
                  <c:v>207</c:v>
                </c:pt>
                <c:pt idx="12">
                  <c:v>120</c:v>
                </c:pt>
                <c:pt idx="13">
                  <c:v>63</c:v>
                </c:pt>
                <c:pt idx="14">
                  <c:v>34</c:v>
                </c:pt>
              </c:numCache>
            </c:numRef>
          </c:val>
          <c:smooth val="0"/>
          <c:extLst>
            <c:ext xmlns:c16="http://schemas.microsoft.com/office/drawing/2014/chart" uri="{C3380CC4-5D6E-409C-BE32-E72D297353CC}">
              <c16:uniqueId val="{00000001-C378-4954-B9FC-A7749377D8DB}"/>
            </c:ext>
          </c:extLst>
        </c:ser>
        <c:dLbls>
          <c:showLegendKey val="0"/>
          <c:showVal val="0"/>
          <c:showCatName val="0"/>
          <c:showSerName val="0"/>
          <c:showPercent val="0"/>
          <c:showBubbleSize val="0"/>
        </c:dLbls>
        <c:smooth val="0"/>
        <c:axId val="910011504"/>
        <c:axId val="910016424"/>
      </c:lineChart>
      <c:catAx>
        <c:axId val="91001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10016424"/>
        <c:crosses val="autoZero"/>
        <c:auto val="1"/>
        <c:lblAlgn val="ctr"/>
        <c:lblOffset val="100"/>
        <c:noMultiLvlLbl val="0"/>
      </c:catAx>
      <c:valAx>
        <c:axId val="9100164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10011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00" b="0" i="0" u="none" strike="noStrike" kern="1200" spc="0" baseline="0">
                <a:solidFill>
                  <a:schemeClr val="tx1">
                    <a:lumMod val="65000"/>
                    <a:lumOff val="35000"/>
                  </a:schemeClr>
                </a:solidFill>
                <a:latin typeface="+mn-lt"/>
                <a:ea typeface="+mn-ea"/>
                <a:cs typeface="+mn-cs"/>
              </a:defRPr>
            </a:pPr>
            <a:r>
              <a:rPr lang="en-GB" sz="700" dirty="0"/>
              <a:t>Residential Burglary - 12 Month Rolling Rates per 1000 Household</a:t>
            </a:r>
          </a:p>
        </c:rich>
      </c:tx>
      <c:layout/>
      <c:overlay val="0"/>
      <c:spPr>
        <a:noFill/>
        <a:ln>
          <a:noFill/>
        </a:ln>
        <a:effectLst/>
      </c:spPr>
      <c:txPr>
        <a:bodyPr rot="0" spcFirstLastPara="1" vertOverflow="ellipsis" vert="horz" wrap="square" anchor="ctr" anchorCtr="1"/>
        <a:lstStyle/>
        <a:p>
          <a:pPr>
            <a:defRPr sz="7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'Neighbourhood (2)'!$C$2</c:f>
              <c:strCache>
                <c:ptCount val="1"/>
                <c:pt idx="0">
                  <c:v>Avon &amp; Somerset</c:v>
                </c:pt>
              </c:strCache>
            </c:strRef>
          </c:tx>
          <c:spPr>
            <a:ln w="19050" cap="rnd">
              <a:solidFill>
                <a:srgbClr val="FF0000"/>
              </a:solidFill>
              <a:round/>
            </a:ln>
            <a:effectLst/>
          </c:spPr>
          <c:marker>
            <c:symbol val="none"/>
          </c:marker>
          <c:cat>
            <c:numRef>
              <c:f>'Neighbourhood (2)'!$AF$1:$BV$1</c:f>
              <c:numCache>
                <c:formatCode>mmm\ yy</c:formatCode>
                <c:ptCount val="43"/>
                <c:pt idx="0">
                  <c:v>43191</c:v>
                </c:pt>
                <c:pt idx="1">
                  <c:v>43221</c:v>
                </c:pt>
                <c:pt idx="2">
                  <c:v>43252</c:v>
                </c:pt>
                <c:pt idx="3">
                  <c:v>43282</c:v>
                </c:pt>
                <c:pt idx="4">
                  <c:v>43313</c:v>
                </c:pt>
                <c:pt idx="5">
                  <c:v>43344</c:v>
                </c:pt>
                <c:pt idx="6">
                  <c:v>43374</c:v>
                </c:pt>
                <c:pt idx="7">
                  <c:v>43405</c:v>
                </c:pt>
                <c:pt idx="8">
                  <c:v>43435</c:v>
                </c:pt>
                <c:pt idx="9">
                  <c:v>43466</c:v>
                </c:pt>
                <c:pt idx="10">
                  <c:v>43497</c:v>
                </c:pt>
                <c:pt idx="11">
                  <c:v>43525</c:v>
                </c:pt>
                <c:pt idx="12">
                  <c:v>43556</c:v>
                </c:pt>
                <c:pt idx="13">
                  <c:v>43586</c:v>
                </c:pt>
                <c:pt idx="14">
                  <c:v>43617</c:v>
                </c:pt>
                <c:pt idx="15">
                  <c:v>43647</c:v>
                </c:pt>
                <c:pt idx="16">
                  <c:v>43678</c:v>
                </c:pt>
                <c:pt idx="17">
                  <c:v>43709</c:v>
                </c:pt>
                <c:pt idx="18">
                  <c:v>43739</c:v>
                </c:pt>
                <c:pt idx="19">
                  <c:v>43770</c:v>
                </c:pt>
                <c:pt idx="20">
                  <c:v>43800</c:v>
                </c:pt>
                <c:pt idx="21">
                  <c:v>43831</c:v>
                </c:pt>
                <c:pt idx="22">
                  <c:v>43862</c:v>
                </c:pt>
                <c:pt idx="23">
                  <c:v>43891</c:v>
                </c:pt>
                <c:pt idx="24">
                  <c:v>43922</c:v>
                </c:pt>
                <c:pt idx="25">
                  <c:v>43952</c:v>
                </c:pt>
                <c:pt idx="26">
                  <c:v>43983</c:v>
                </c:pt>
                <c:pt idx="27">
                  <c:v>44013</c:v>
                </c:pt>
                <c:pt idx="28">
                  <c:v>44044</c:v>
                </c:pt>
                <c:pt idx="29">
                  <c:v>44075</c:v>
                </c:pt>
                <c:pt idx="30">
                  <c:v>44105</c:v>
                </c:pt>
                <c:pt idx="31">
                  <c:v>44136</c:v>
                </c:pt>
                <c:pt idx="32">
                  <c:v>44166</c:v>
                </c:pt>
                <c:pt idx="33">
                  <c:v>44197</c:v>
                </c:pt>
                <c:pt idx="34">
                  <c:v>44228</c:v>
                </c:pt>
                <c:pt idx="35">
                  <c:v>44256</c:v>
                </c:pt>
                <c:pt idx="36">
                  <c:v>44287</c:v>
                </c:pt>
                <c:pt idx="37">
                  <c:v>44317</c:v>
                </c:pt>
                <c:pt idx="38">
                  <c:v>44348</c:v>
                </c:pt>
                <c:pt idx="39">
                  <c:v>44378</c:v>
                </c:pt>
                <c:pt idx="40">
                  <c:v>44409</c:v>
                </c:pt>
                <c:pt idx="41">
                  <c:v>44440</c:v>
                </c:pt>
                <c:pt idx="42">
                  <c:v>44470</c:v>
                </c:pt>
              </c:numCache>
            </c:numRef>
          </c:cat>
          <c:val>
            <c:numRef>
              <c:f>'Neighbourhood (2)'!$AF$2:$BV$2</c:f>
              <c:numCache>
                <c:formatCode>General</c:formatCode>
                <c:ptCount val="43"/>
                <c:pt idx="0">
                  <c:v>11.640373717261447</c:v>
                </c:pt>
                <c:pt idx="1">
                  <c:v>11.541701521024541</c:v>
                </c:pt>
                <c:pt idx="2">
                  <c:v>11.300175548146139</c:v>
                </c:pt>
                <c:pt idx="3">
                  <c:v>11.039504223759085</c:v>
                </c:pt>
                <c:pt idx="4">
                  <c:v>10.731705880273807</c:v>
                </c:pt>
                <c:pt idx="5">
                  <c:v>10.577070348857758</c:v>
                </c:pt>
                <c:pt idx="6">
                  <c:v>10.373835078996665</c:v>
                </c:pt>
                <c:pt idx="7">
                  <c:v>10.122000070690527</c:v>
                </c:pt>
                <c:pt idx="8">
                  <c:v>9.993873487517229</c:v>
                </c:pt>
                <c:pt idx="9">
                  <c:v>9.8863649751994043</c:v>
                </c:pt>
                <c:pt idx="10">
                  <c:v>9.725838566396078</c:v>
                </c:pt>
                <c:pt idx="11">
                  <c:v>9.8304016400202627</c:v>
                </c:pt>
                <c:pt idx="12">
                  <c:v>9.7361476018238147</c:v>
                </c:pt>
                <c:pt idx="13">
                  <c:v>9.5947665445291417</c:v>
                </c:pt>
                <c:pt idx="14">
                  <c:v>9.4990397869858718</c:v>
                </c:pt>
                <c:pt idx="15">
                  <c:v>9.4298219776853553</c:v>
                </c:pt>
                <c:pt idx="16">
                  <c:v>9.3370406588357255</c:v>
                </c:pt>
                <c:pt idx="17">
                  <c:v>9.3296770621016289</c:v>
                </c:pt>
                <c:pt idx="18">
                  <c:v>9.2575138141074724</c:v>
                </c:pt>
                <c:pt idx="19">
                  <c:v>9.123496353546896</c:v>
                </c:pt>
                <c:pt idx="20">
                  <c:v>9.1014055633446027</c:v>
                </c:pt>
                <c:pt idx="21">
                  <c:v>9.0218787186163496</c:v>
                </c:pt>
                <c:pt idx="22">
                  <c:v>9.0984601246509644</c:v>
                </c:pt>
                <c:pt idx="23">
                  <c:v>8.995369770373598</c:v>
                </c:pt>
                <c:pt idx="24">
                  <c:v>8.6993531816628753</c:v>
                </c:pt>
                <c:pt idx="25">
                  <c:v>8.4666635248653925</c:v>
                </c:pt>
                <c:pt idx="26">
                  <c:v>8.3297006256111779</c:v>
                </c:pt>
                <c:pt idx="27">
                  <c:v>8.1912650070101432</c:v>
                </c:pt>
                <c:pt idx="28">
                  <c:v>8.1205744783628067</c:v>
                </c:pt>
                <c:pt idx="29">
                  <c:v>7.9261755245826304</c:v>
                </c:pt>
                <c:pt idx="30">
                  <c:v>7.6758132356233126</c:v>
                </c:pt>
                <c:pt idx="31">
                  <c:v>7.5741956006927662</c:v>
                </c:pt>
                <c:pt idx="32">
                  <c:v>7.460796210987664</c:v>
                </c:pt>
                <c:pt idx="33">
                  <c:v>7.1942340092133312</c:v>
                </c:pt>
                <c:pt idx="34">
                  <c:v>6.9129446139708044</c:v>
                </c:pt>
                <c:pt idx="35">
                  <c:v>6.8216360144679937</c:v>
                </c:pt>
                <c:pt idx="36">
                  <c:v>6.8083815403466188</c:v>
                </c:pt>
                <c:pt idx="37">
                  <c:v>6.8216360144679937</c:v>
                </c:pt>
                <c:pt idx="38">
                  <c:v>6.7362182923524623</c:v>
                </c:pt>
                <c:pt idx="39">
                  <c:v>6.6832003958669599</c:v>
                </c:pt>
                <c:pt idx="40">
                  <c:v>6.6655277637051258</c:v>
                </c:pt>
                <c:pt idx="41">
                  <c:v>6.6242916219941792</c:v>
                </c:pt>
                <c:pt idx="42">
                  <c:v>6.6596368863178474</c:v>
                </c:pt>
              </c:numCache>
            </c:numRef>
          </c:val>
          <c:smooth val="0"/>
          <c:extLst>
            <c:ext xmlns:c16="http://schemas.microsoft.com/office/drawing/2014/chart" uri="{C3380CC4-5D6E-409C-BE32-E72D297353CC}">
              <c16:uniqueId val="{00000000-3075-40D9-9BB9-A9F67B14E6CD}"/>
            </c:ext>
          </c:extLst>
        </c:ser>
        <c:ser>
          <c:idx val="1"/>
          <c:order val="1"/>
          <c:tx>
            <c:strRef>
              <c:f>'Neighbourhood (2)'!$C$3</c:f>
              <c:strCache>
                <c:ptCount val="1"/>
                <c:pt idx="0">
                  <c:v>MSG</c:v>
                </c:pt>
              </c:strCache>
            </c:strRef>
          </c:tx>
          <c:spPr>
            <a:ln w="19050" cap="rnd">
              <a:solidFill>
                <a:schemeClr val="accent1"/>
              </a:solidFill>
              <a:round/>
            </a:ln>
            <a:effectLst/>
          </c:spPr>
          <c:marker>
            <c:symbol val="none"/>
          </c:marker>
          <c:cat>
            <c:numRef>
              <c:f>'Neighbourhood (2)'!$AF$1:$BV$1</c:f>
              <c:numCache>
                <c:formatCode>mmm\ yy</c:formatCode>
                <c:ptCount val="43"/>
                <c:pt idx="0">
                  <c:v>43191</c:v>
                </c:pt>
                <c:pt idx="1">
                  <c:v>43221</c:v>
                </c:pt>
                <c:pt idx="2">
                  <c:v>43252</c:v>
                </c:pt>
                <c:pt idx="3">
                  <c:v>43282</c:v>
                </c:pt>
                <c:pt idx="4">
                  <c:v>43313</c:v>
                </c:pt>
                <c:pt idx="5">
                  <c:v>43344</c:v>
                </c:pt>
                <c:pt idx="6">
                  <c:v>43374</c:v>
                </c:pt>
                <c:pt idx="7">
                  <c:v>43405</c:v>
                </c:pt>
                <c:pt idx="8">
                  <c:v>43435</c:v>
                </c:pt>
                <c:pt idx="9">
                  <c:v>43466</c:v>
                </c:pt>
                <c:pt idx="10">
                  <c:v>43497</c:v>
                </c:pt>
                <c:pt idx="11">
                  <c:v>43525</c:v>
                </c:pt>
                <c:pt idx="12">
                  <c:v>43556</c:v>
                </c:pt>
                <c:pt idx="13">
                  <c:v>43586</c:v>
                </c:pt>
                <c:pt idx="14">
                  <c:v>43617</c:v>
                </c:pt>
                <c:pt idx="15">
                  <c:v>43647</c:v>
                </c:pt>
                <c:pt idx="16">
                  <c:v>43678</c:v>
                </c:pt>
                <c:pt idx="17">
                  <c:v>43709</c:v>
                </c:pt>
                <c:pt idx="18">
                  <c:v>43739</c:v>
                </c:pt>
                <c:pt idx="19">
                  <c:v>43770</c:v>
                </c:pt>
                <c:pt idx="20">
                  <c:v>43800</c:v>
                </c:pt>
                <c:pt idx="21">
                  <c:v>43831</c:v>
                </c:pt>
                <c:pt idx="22">
                  <c:v>43862</c:v>
                </c:pt>
                <c:pt idx="23">
                  <c:v>43891</c:v>
                </c:pt>
                <c:pt idx="24">
                  <c:v>43922</c:v>
                </c:pt>
                <c:pt idx="25">
                  <c:v>43952</c:v>
                </c:pt>
                <c:pt idx="26">
                  <c:v>43983</c:v>
                </c:pt>
                <c:pt idx="27">
                  <c:v>44013</c:v>
                </c:pt>
                <c:pt idx="28">
                  <c:v>44044</c:v>
                </c:pt>
                <c:pt idx="29">
                  <c:v>44075</c:v>
                </c:pt>
                <c:pt idx="30">
                  <c:v>44105</c:v>
                </c:pt>
                <c:pt idx="31">
                  <c:v>44136</c:v>
                </c:pt>
                <c:pt idx="32">
                  <c:v>44166</c:v>
                </c:pt>
                <c:pt idx="33">
                  <c:v>44197</c:v>
                </c:pt>
                <c:pt idx="34">
                  <c:v>44228</c:v>
                </c:pt>
                <c:pt idx="35">
                  <c:v>44256</c:v>
                </c:pt>
                <c:pt idx="36">
                  <c:v>44287</c:v>
                </c:pt>
                <c:pt idx="37">
                  <c:v>44317</c:v>
                </c:pt>
                <c:pt idx="38">
                  <c:v>44348</c:v>
                </c:pt>
                <c:pt idx="39">
                  <c:v>44378</c:v>
                </c:pt>
                <c:pt idx="40">
                  <c:v>44409</c:v>
                </c:pt>
                <c:pt idx="41">
                  <c:v>44440</c:v>
                </c:pt>
                <c:pt idx="42">
                  <c:v>44470</c:v>
                </c:pt>
              </c:numCache>
            </c:numRef>
          </c:cat>
          <c:val>
            <c:numRef>
              <c:f>'Neighbourhood (2)'!$AF$3:$BV$3</c:f>
              <c:numCache>
                <c:formatCode>General</c:formatCode>
                <c:ptCount val="43"/>
                <c:pt idx="0">
                  <c:v>10.370873331772419</c:v>
                </c:pt>
                <c:pt idx="1">
                  <c:v>10.287988761414189</c:v>
                </c:pt>
                <c:pt idx="2">
                  <c:v>10.187778037930228</c:v>
                </c:pt>
                <c:pt idx="3">
                  <c:v>10.053149145399203</c:v>
                </c:pt>
                <c:pt idx="4">
                  <c:v>9.9512994614844299</c:v>
                </c:pt>
                <c:pt idx="5">
                  <c:v>9.9215640365254032</c:v>
                </c:pt>
                <c:pt idx="6">
                  <c:v>9.914305783188949</c:v>
                </c:pt>
                <c:pt idx="7">
                  <c:v>9.8812924373682982</c:v>
                </c:pt>
                <c:pt idx="8">
                  <c:v>9.926949192226644</c:v>
                </c:pt>
                <c:pt idx="9">
                  <c:v>9.8431280730508082</c:v>
                </c:pt>
                <c:pt idx="10">
                  <c:v>9.7885741044251926</c:v>
                </c:pt>
                <c:pt idx="11">
                  <c:v>9.7923202996956213</c:v>
                </c:pt>
                <c:pt idx="12">
                  <c:v>9.7330835869819712</c:v>
                </c:pt>
                <c:pt idx="13">
                  <c:v>9.6846171856708025</c:v>
                </c:pt>
                <c:pt idx="14">
                  <c:v>9.6504331538281427</c:v>
                </c:pt>
                <c:pt idx="15">
                  <c:v>9.634043549520019</c:v>
                </c:pt>
                <c:pt idx="16">
                  <c:v>9.5640365254038873</c:v>
                </c:pt>
                <c:pt idx="17">
                  <c:v>9.4685085460079605</c:v>
                </c:pt>
                <c:pt idx="18">
                  <c:v>9.3624443924139538</c:v>
                </c:pt>
                <c:pt idx="19">
                  <c:v>9.2781549988293133</c:v>
                </c:pt>
                <c:pt idx="20">
                  <c:v>9.0892062748770783</c:v>
                </c:pt>
                <c:pt idx="21">
                  <c:v>9.1048934675719977</c:v>
                </c:pt>
                <c:pt idx="22">
                  <c:v>9.1538281432919693</c:v>
                </c:pt>
                <c:pt idx="23">
                  <c:v>8.9824397096698672</c:v>
                </c:pt>
                <c:pt idx="24">
                  <c:v>8.7218450011706867</c:v>
                </c:pt>
                <c:pt idx="25">
                  <c:v>8.4603137438538987</c:v>
                </c:pt>
                <c:pt idx="26">
                  <c:v>8.2390540856942174</c:v>
                </c:pt>
                <c:pt idx="27">
                  <c:v>8.0454226176539461</c:v>
                </c:pt>
                <c:pt idx="28">
                  <c:v>7.8543666588620935</c:v>
                </c:pt>
                <c:pt idx="29">
                  <c:v>7.6909388901896509</c:v>
                </c:pt>
                <c:pt idx="30">
                  <c:v>7.5181456333411383</c:v>
                </c:pt>
                <c:pt idx="31">
                  <c:v>7.2184500117068602</c:v>
                </c:pt>
                <c:pt idx="32">
                  <c:v>7.0220088972137669</c:v>
                </c:pt>
                <c:pt idx="33">
                  <c:v>6.6267852961835638</c:v>
                </c:pt>
                <c:pt idx="34">
                  <c:v>6.3069538749707332</c:v>
                </c:pt>
                <c:pt idx="35">
                  <c:v>6.1622570826504335</c:v>
                </c:pt>
                <c:pt idx="36">
                  <c:v>6.1329899321002106</c:v>
                </c:pt>
                <c:pt idx="37">
                  <c:v>6.1257316787637555</c:v>
                </c:pt>
                <c:pt idx="38">
                  <c:v>6.1058300163896044</c:v>
                </c:pt>
                <c:pt idx="39">
                  <c:v>6.0201357995785534</c:v>
                </c:pt>
                <c:pt idx="40">
                  <c:v>5.9592601264340903</c:v>
                </c:pt>
                <c:pt idx="41">
                  <c:v>5.9121985483493331</c:v>
                </c:pt>
                <c:pt idx="42">
                  <c:v>5.8567080309061108</c:v>
                </c:pt>
              </c:numCache>
            </c:numRef>
          </c:val>
          <c:smooth val="0"/>
          <c:extLst>
            <c:ext xmlns:c16="http://schemas.microsoft.com/office/drawing/2014/chart" uri="{C3380CC4-5D6E-409C-BE32-E72D297353CC}">
              <c16:uniqueId val="{00000001-3075-40D9-9BB9-A9F67B14E6CD}"/>
            </c:ext>
          </c:extLst>
        </c:ser>
        <c:dLbls>
          <c:showLegendKey val="0"/>
          <c:showVal val="0"/>
          <c:showCatName val="0"/>
          <c:showSerName val="0"/>
          <c:showPercent val="0"/>
          <c:showBubbleSize val="0"/>
        </c:dLbls>
        <c:smooth val="0"/>
        <c:axId val="909998712"/>
        <c:axId val="909990184"/>
      </c:lineChart>
      <c:dateAx>
        <c:axId val="909998712"/>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09990184"/>
        <c:crosses val="autoZero"/>
        <c:auto val="1"/>
        <c:lblOffset val="100"/>
        <c:baseTimeUnit val="months"/>
      </c:dateAx>
      <c:valAx>
        <c:axId val="909990184"/>
        <c:scaling>
          <c:orientation val="minMax"/>
          <c:max val="12"/>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09998712"/>
        <c:crosses val="autoZero"/>
        <c:crossBetween val="between"/>
        <c:majorUnit val="1"/>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00" b="0" i="0" u="none" strike="noStrike" kern="1200" spc="0" baseline="0">
                <a:solidFill>
                  <a:schemeClr val="tx1">
                    <a:lumMod val="65000"/>
                    <a:lumOff val="35000"/>
                  </a:schemeClr>
                </a:solidFill>
                <a:latin typeface="+mn-lt"/>
                <a:ea typeface="+mn-ea"/>
                <a:cs typeface="+mn-cs"/>
              </a:defRPr>
            </a:pPr>
            <a:r>
              <a:rPr lang="en-GB" sz="700" b="0" i="0" baseline="0" dirty="0">
                <a:effectLst/>
              </a:rPr>
              <a:t>Vehicle Offences - 12 Month Rolling Rates per 1000 Population</a:t>
            </a:r>
            <a:endParaRPr lang="en-GB" sz="700" dirty="0">
              <a:effectLst/>
            </a:endParaRPr>
          </a:p>
        </c:rich>
      </c:tx>
      <c:layout/>
      <c:overlay val="0"/>
      <c:spPr>
        <a:noFill/>
        <a:ln>
          <a:noFill/>
        </a:ln>
        <a:effectLst/>
      </c:spPr>
      <c:txPr>
        <a:bodyPr rot="0" spcFirstLastPara="1" vertOverflow="ellipsis" vert="horz" wrap="square" anchor="ctr" anchorCtr="1"/>
        <a:lstStyle/>
        <a:p>
          <a:pPr>
            <a:defRPr sz="7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'Neighbourhood (2)'!$C$6</c:f>
              <c:strCache>
                <c:ptCount val="1"/>
                <c:pt idx="0">
                  <c:v>Avon &amp; Somerset</c:v>
                </c:pt>
              </c:strCache>
            </c:strRef>
          </c:tx>
          <c:spPr>
            <a:ln w="19050" cap="rnd">
              <a:solidFill>
                <a:srgbClr val="FF0000"/>
              </a:solidFill>
              <a:round/>
            </a:ln>
            <a:effectLst/>
          </c:spPr>
          <c:marker>
            <c:symbol val="none"/>
          </c:marker>
          <c:cat>
            <c:numRef>
              <c:f>'Neighbourhood (2)'!$E$5:$BV$5</c:f>
              <c:numCache>
                <c:formatCode>mmm\ yy</c:formatCode>
                <c:ptCount val="7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numCache>
            </c:numRef>
          </c:cat>
          <c:val>
            <c:numRef>
              <c:f>'Neighbourhood (2)'!$E$6:$BV$6</c:f>
              <c:numCache>
                <c:formatCode>General</c:formatCode>
                <c:ptCount val="70"/>
                <c:pt idx="0">
                  <c:v>6.1487258480084002</c:v>
                </c:pt>
                <c:pt idx="1">
                  <c:v>6.2400836328480969</c:v>
                </c:pt>
                <c:pt idx="2">
                  <c:v>6.4100784983093027</c:v>
                </c:pt>
                <c:pt idx="3">
                  <c:v>6.4887155789308135</c:v>
                </c:pt>
                <c:pt idx="4">
                  <c:v>6.5760258669738141</c:v>
                </c:pt>
                <c:pt idx="5">
                  <c:v>6.6477243816581328</c:v>
                </c:pt>
                <c:pt idx="6">
                  <c:v>6.7263614622796428</c:v>
                </c:pt>
                <c:pt idx="7">
                  <c:v>6.7980599769639616</c:v>
                </c:pt>
                <c:pt idx="8">
                  <c:v>6.8206103162598355</c:v>
                </c:pt>
                <c:pt idx="9">
                  <c:v>6.7853392727457758</c:v>
                </c:pt>
                <c:pt idx="10">
                  <c:v>6.8448952970400079</c:v>
                </c:pt>
                <c:pt idx="11">
                  <c:v>6.7200011101705499</c:v>
                </c:pt>
                <c:pt idx="12">
                  <c:v>6.7928560525110671</c:v>
                </c:pt>
                <c:pt idx="13">
                  <c:v>6.8697584916482795</c:v>
                </c:pt>
                <c:pt idx="14">
                  <c:v>7.0796501112483412</c:v>
                </c:pt>
                <c:pt idx="15">
                  <c:v>7.1895107385872157</c:v>
                </c:pt>
                <c:pt idx="16">
                  <c:v>7.1918235938996133</c:v>
                </c:pt>
                <c:pt idx="17">
                  <c:v>7.2403935554599581</c:v>
                </c:pt>
                <c:pt idx="18">
                  <c:v>7.262943894755832</c:v>
                </c:pt>
                <c:pt idx="19">
                  <c:v>7.3132484978004753</c:v>
                </c:pt>
                <c:pt idx="20">
                  <c:v>7.3057317180351831</c:v>
                </c:pt>
                <c:pt idx="21">
                  <c:v>7.4774612249806882</c:v>
                </c:pt>
                <c:pt idx="22">
                  <c:v>7.4618494516220055</c:v>
                </c:pt>
                <c:pt idx="23">
                  <c:v>7.5144669099790455</c:v>
                </c:pt>
                <c:pt idx="24">
                  <c:v>7.4254219804517474</c:v>
                </c:pt>
                <c:pt idx="25">
                  <c:v>7.3236563467062634</c:v>
                </c:pt>
                <c:pt idx="26">
                  <c:v>7.0264544390632011</c:v>
                </c:pt>
                <c:pt idx="27">
                  <c:v>6.8819009820383661</c:v>
                </c:pt>
                <c:pt idx="28">
                  <c:v>6.8263924545408292</c:v>
                </c:pt>
                <c:pt idx="29">
                  <c:v>6.7275178899358412</c:v>
                </c:pt>
                <c:pt idx="30">
                  <c:v>6.569087301036622</c:v>
                </c:pt>
                <c:pt idx="31">
                  <c:v>6.404874573856409</c:v>
                </c:pt>
                <c:pt idx="32">
                  <c:v>6.3696035303423493</c:v>
                </c:pt>
                <c:pt idx="33">
                  <c:v>6.2071254446464339</c:v>
                </c:pt>
                <c:pt idx="34">
                  <c:v>6.1892008159753544</c:v>
                </c:pt>
                <c:pt idx="35">
                  <c:v>6.1267537225406254</c:v>
                </c:pt>
                <c:pt idx="36">
                  <c:v>6.0949519619951618</c:v>
                </c:pt>
                <c:pt idx="37">
                  <c:v>6.0249880887951415</c:v>
                </c:pt>
                <c:pt idx="38">
                  <c:v>6.0822312577769759</c:v>
                </c:pt>
                <c:pt idx="39">
                  <c:v>6.0943737481670626</c:v>
                </c:pt>
                <c:pt idx="40">
                  <c:v>6.0706669812149894</c:v>
                </c:pt>
                <c:pt idx="41">
                  <c:v>6.0666194844182941</c:v>
                </c:pt>
                <c:pt idx="42">
                  <c:v>6.0567898493406052</c:v>
                </c:pt>
                <c:pt idx="43">
                  <c:v>6.0677759120744925</c:v>
                </c:pt>
                <c:pt idx="44">
                  <c:v>6.0764491194959831</c:v>
                </c:pt>
                <c:pt idx="45">
                  <c:v>6.0764491194959831</c:v>
                </c:pt>
                <c:pt idx="46">
                  <c:v>6.0481166419191155</c:v>
                </c:pt>
                <c:pt idx="47">
                  <c:v>6.0492730695753139</c:v>
                </c:pt>
                <c:pt idx="48">
                  <c:v>6.1706979734761758</c:v>
                </c:pt>
                <c:pt idx="49">
                  <c:v>6.2603211168315731</c:v>
                </c:pt>
                <c:pt idx="50">
                  <c:v>6.1400526405869105</c:v>
                </c:pt>
                <c:pt idx="51">
                  <c:v>5.8879514115355978</c:v>
                </c:pt>
                <c:pt idx="52">
                  <c:v>5.6543530249834637</c:v>
                </c:pt>
                <c:pt idx="53">
                  <c:v>5.494187794599946</c:v>
                </c:pt>
                <c:pt idx="54">
                  <c:v>5.4450396192115011</c:v>
                </c:pt>
                <c:pt idx="55">
                  <c:v>5.3779668151519777</c:v>
                </c:pt>
                <c:pt idx="56">
                  <c:v>5.2530726282825198</c:v>
                </c:pt>
                <c:pt idx="57">
                  <c:v>5.1461030700841421</c:v>
                </c:pt>
                <c:pt idx="58">
                  <c:v>5.0952202532113997</c:v>
                </c:pt>
                <c:pt idx="59">
                  <c:v>5.0778738383684194</c:v>
                </c:pt>
                <c:pt idx="60">
                  <c:v>4.8731861432212522</c:v>
                </c:pt>
                <c:pt idx="61">
                  <c:v>4.7014566362757479</c:v>
                </c:pt>
                <c:pt idx="62">
                  <c:v>4.7188030511187282</c:v>
                </c:pt>
                <c:pt idx="63">
                  <c:v>4.8587307975187688</c:v>
                </c:pt>
                <c:pt idx="64">
                  <c:v>5.0674659894626313</c:v>
                </c:pt>
                <c:pt idx="65">
                  <c:v>5.1044716744609895</c:v>
                </c:pt>
                <c:pt idx="66">
                  <c:v>5.0790302660246178</c:v>
                </c:pt>
                <c:pt idx="67">
                  <c:v>5.1293348690692611</c:v>
                </c:pt>
                <c:pt idx="68">
                  <c:v>5.1148795233667776</c:v>
                </c:pt>
                <c:pt idx="69">
                  <c:v>5.0524324299320487</c:v>
                </c:pt>
              </c:numCache>
            </c:numRef>
          </c:val>
          <c:smooth val="0"/>
          <c:extLst>
            <c:ext xmlns:c16="http://schemas.microsoft.com/office/drawing/2014/chart" uri="{C3380CC4-5D6E-409C-BE32-E72D297353CC}">
              <c16:uniqueId val="{00000000-3B7E-4222-B5A8-01CD77A9D37F}"/>
            </c:ext>
          </c:extLst>
        </c:ser>
        <c:ser>
          <c:idx val="1"/>
          <c:order val="1"/>
          <c:tx>
            <c:strRef>
              <c:f>'Neighbourhood (2)'!$C$7</c:f>
              <c:strCache>
                <c:ptCount val="1"/>
                <c:pt idx="0">
                  <c:v>MSG</c:v>
                </c:pt>
              </c:strCache>
            </c:strRef>
          </c:tx>
          <c:spPr>
            <a:ln w="19050" cap="rnd">
              <a:solidFill>
                <a:schemeClr val="accent1"/>
              </a:solidFill>
              <a:round/>
            </a:ln>
            <a:effectLst/>
          </c:spPr>
          <c:marker>
            <c:symbol val="none"/>
          </c:marker>
          <c:cat>
            <c:numRef>
              <c:f>'Neighbourhood (2)'!$E$5:$BV$5</c:f>
              <c:numCache>
                <c:formatCode>mmm\ yy</c:formatCode>
                <c:ptCount val="7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numCache>
            </c:numRef>
          </c:cat>
          <c:val>
            <c:numRef>
              <c:f>'Neighbourhood (2)'!$E$7:$BV$7</c:f>
              <c:numCache>
                <c:formatCode>General</c:formatCode>
                <c:ptCount val="70"/>
                <c:pt idx="0">
                  <c:v>4.9985241213910152</c:v>
                </c:pt>
                <c:pt idx="1">
                  <c:v>4.9982473941518313</c:v>
                </c:pt>
                <c:pt idx="2">
                  <c:v>4.9560926113827142</c:v>
                </c:pt>
                <c:pt idx="3">
                  <c:v>4.953048611751683</c:v>
                </c:pt>
                <c:pt idx="4">
                  <c:v>4.9313716446822253</c:v>
                </c:pt>
                <c:pt idx="5">
                  <c:v>4.8976109215017063</c:v>
                </c:pt>
                <c:pt idx="6">
                  <c:v>4.8985333456323215</c:v>
                </c:pt>
                <c:pt idx="7">
                  <c:v>4.9344156443132556</c:v>
                </c:pt>
                <c:pt idx="8">
                  <c:v>4.9866248501060788</c:v>
                </c:pt>
                <c:pt idx="9">
                  <c:v>5.026842542200904</c:v>
                </c:pt>
                <c:pt idx="10">
                  <c:v>5.1462042247025179</c:v>
                </c:pt>
                <c:pt idx="11">
                  <c:v>5.1932478553638965</c:v>
                </c:pt>
                <c:pt idx="12">
                  <c:v>5.2623374227469792</c:v>
                </c:pt>
                <c:pt idx="13">
                  <c:v>5.3124250530393873</c:v>
                </c:pt>
                <c:pt idx="14">
                  <c:v>5.4403652799557234</c:v>
                </c:pt>
                <c:pt idx="15">
                  <c:v>5.5285490268425423</c:v>
                </c:pt>
                <c:pt idx="16">
                  <c:v>5.6239276819481594</c:v>
                </c:pt>
                <c:pt idx="17">
                  <c:v>5.7185683977492854</c:v>
                </c:pt>
                <c:pt idx="18">
                  <c:v>5.8089659625495802</c:v>
                </c:pt>
                <c:pt idx="19">
                  <c:v>5.8725209851489719</c:v>
                </c:pt>
                <c:pt idx="20">
                  <c:v>5.9670694585370354</c:v>
                </c:pt>
                <c:pt idx="21">
                  <c:v>6.0677981736002211</c:v>
                </c:pt>
                <c:pt idx="22">
                  <c:v>6.0828336869292503</c:v>
                </c:pt>
                <c:pt idx="23">
                  <c:v>6.0878147772345725</c:v>
                </c:pt>
                <c:pt idx="24">
                  <c:v>6.1768287058389451</c:v>
                </c:pt>
                <c:pt idx="25">
                  <c:v>6.2198136703256157</c:v>
                </c:pt>
                <c:pt idx="26">
                  <c:v>6.2322663960889217</c:v>
                </c:pt>
                <c:pt idx="27">
                  <c:v>6.3096577806475418</c:v>
                </c:pt>
                <c:pt idx="28">
                  <c:v>6.3330873535651691</c:v>
                </c:pt>
                <c:pt idx="29">
                  <c:v>6.3566091688958579</c:v>
                </c:pt>
                <c:pt idx="30">
                  <c:v>6.3729360760077487</c:v>
                </c:pt>
                <c:pt idx="31">
                  <c:v>6.3908311041416841</c:v>
                </c:pt>
                <c:pt idx="32">
                  <c:v>6.3692463794852872</c:v>
                </c:pt>
                <c:pt idx="33">
                  <c:v>6.3541186237431972</c:v>
                </c:pt>
                <c:pt idx="34">
                  <c:v>6.3663868646803801</c:v>
                </c:pt>
                <c:pt idx="35">
                  <c:v>6.4104787381237891</c:v>
                </c:pt>
                <c:pt idx="36">
                  <c:v>6.3713679549857023</c:v>
                </c:pt>
                <c:pt idx="37">
                  <c:v>6.3784706207914397</c:v>
                </c:pt>
                <c:pt idx="38">
                  <c:v>6.3919380130984225</c:v>
                </c:pt>
                <c:pt idx="39">
                  <c:v>6.3648187436583337</c:v>
                </c:pt>
                <c:pt idx="40">
                  <c:v>6.4150908587768658</c:v>
                </c:pt>
                <c:pt idx="41">
                  <c:v>6.434461765519786</c:v>
                </c:pt>
                <c:pt idx="42">
                  <c:v>6.4602896411770132</c:v>
                </c:pt>
                <c:pt idx="43">
                  <c:v>6.4582603080896597</c:v>
                </c:pt>
                <c:pt idx="44">
                  <c:v>6.4939581219444698</c:v>
                </c:pt>
                <c:pt idx="45">
                  <c:v>6.4978323032930545</c:v>
                </c:pt>
                <c:pt idx="46">
                  <c:v>6.5022599391200071</c:v>
                </c:pt>
                <c:pt idx="47">
                  <c:v>6.4926667281616091</c:v>
                </c:pt>
                <c:pt idx="48">
                  <c:v>6.5073332718383909</c:v>
                </c:pt>
                <c:pt idx="49">
                  <c:v>6.5111152107739141</c:v>
                </c:pt>
                <c:pt idx="50">
                  <c:v>6.4030993450788669</c:v>
                </c:pt>
                <c:pt idx="51">
                  <c:v>6.1830089475140673</c:v>
                </c:pt>
                <c:pt idx="52">
                  <c:v>5.9006549211327366</c:v>
                </c:pt>
                <c:pt idx="53">
                  <c:v>5.7141407619223319</c:v>
                </c:pt>
                <c:pt idx="54">
                  <c:v>5.5685822341112443</c:v>
                </c:pt>
                <c:pt idx="55">
                  <c:v>5.4321557051932476</c:v>
                </c:pt>
                <c:pt idx="56">
                  <c:v>5.2660271192694399</c:v>
                </c:pt>
                <c:pt idx="57">
                  <c:v>5.1274790148510281</c:v>
                </c:pt>
                <c:pt idx="58">
                  <c:v>4.9621806106447748</c:v>
                </c:pt>
                <c:pt idx="59">
                  <c:v>4.7987270546997509</c:v>
                </c:pt>
                <c:pt idx="60">
                  <c:v>4.5965316852688867</c:v>
                </c:pt>
                <c:pt idx="61">
                  <c:v>4.4638870952864123</c:v>
                </c:pt>
                <c:pt idx="62">
                  <c:v>4.4289272207360941</c:v>
                </c:pt>
                <c:pt idx="63">
                  <c:v>4.4739415183101192</c:v>
                </c:pt>
                <c:pt idx="64">
                  <c:v>4.5666451434369524</c:v>
                </c:pt>
                <c:pt idx="65">
                  <c:v>4.5907204132460109</c:v>
                </c:pt>
                <c:pt idx="66">
                  <c:v>4.566737385850014</c:v>
                </c:pt>
                <c:pt idx="67">
                  <c:v>4.5716262337422746</c:v>
                </c:pt>
                <c:pt idx="68">
                  <c:v>4.5654459920671524</c:v>
                </c:pt>
                <c:pt idx="69">
                  <c:v>4.566276173784706</c:v>
                </c:pt>
              </c:numCache>
            </c:numRef>
          </c:val>
          <c:smooth val="0"/>
          <c:extLst>
            <c:ext xmlns:c16="http://schemas.microsoft.com/office/drawing/2014/chart" uri="{C3380CC4-5D6E-409C-BE32-E72D297353CC}">
              <c16:uniqueId val="{00000001-3B7E-4222-B5A8-01CD77A9D37F}"/>
            </c:ext>
          </c:extLst>
        </c:ser>
        <c:dLbls>
          <c:showLegendKey val="0"/>
          <c:showVal val="0"/>
          <c:showCatName val="0"/>
          <c:showSerName val="0"/>
          <c:showPercent val="0"/>
          <c:showBubbleSize val="0"/>
        </c:dLbls>
        <c:smooth val="0"/>
        <c:axId val="910186656"/>
        <c:axId val="910181736"/>
      </c:lineChart>
      <c:dateAx>
        <c:axId val="910186656"/>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10181736"/>
        <c:crosses val="autoZero"/>
        <c:auto val="1"/>
        <c:lblOffset val="100"/>
        <c:baseTimeUnit val="months"/>
      </c:dateAx>
      <c:valAx>
        <c:axId val="910181736"/>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1018665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00" b="0" i="0" u="none" strike="noStrike" kern="1200" spc="0" baseline="0">
                <a:solidFill>
                  <a:schemeClr val="tx1">
                    <a:lumMod val="65000"/>
                    <a:lumOff val="35000"/>
                  </a:schemeClr>
                </a:solidFill>
                <a:latin typeface="+mn-lt"/>
                <a:ea typeface="+mn-ea"/>
                <a:cs typeface="+mn-cs"/>
              </a:defRPr>
            </a:pPr>
            <a:r>
              <a:rPr lang="en-GB" sz="700" b="0" i="0" baseline="0" dirty="0">
                <a:effectLst/>
              </a:rPr>
              <a:t>Personal Robbery - 12 Month Rolling Rates per 1000 Population</a:t>
            </a:r>
            <a:endParaRPr lang="en-GB" sz="700" dirty="0">
              <a:effectLst/>
            </a:endParaRPr>
          </a:p>
        </c:rich>
      </c:tx>
      <c:layout/>
      <c:overlay val="0"/>
      <c:spPr>
        <a:noFill/>
        <a:ln>
          <a:noFill/>
        </a:ln>
        <a:effectLst/>
      </c:spPr>
      <c:txPr>
        <a:bodyPr rot="0" spcFirstLastPara="1" vertOverflow="ellipsis" vert="horz" wrap="square" anchor="ctr" anchorCtr="1"/>
        <a:lstStyle/>
        <a:p>
          <a:pPr>
            <a:defRPr sz="7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'Neighbourhood (2)'!$C$10</c:f>
              <c:strCache>
                <c:ptCount val="1"/>
                <c:pt idx="0">
                  <c:v>Avon &amp; Somerset</c:v>
                </c:pt>
              </c:strCache>
            </c:strRef>
          </c:tx>
          <c:spPr>
            <a:ln w="19050" cap="rnd">
              <a:solidFill>
                <a:srgbClr val="FF0000"/>
              </a:solidFill>
              <a:round/>
            </a:ln>
            <a:effectLst/>
          </c:spPr>
          <c:marker>
            <c:symbol val="none"/>
          </c:marker>
          <c:cat>
            <c:numRef>
              <c:f>'Neighbourhood (2)'!$E$9:$BV$9</c:f>
              <c:numCache>
                <c:formatCode>mmm\ yy</c:formatCode>
                <c:ptCount val="7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numCache>
            </c:numRef>
          </c:cat>
          <c:val>
            <c:numRef>
              <c:f>'Neighbourhood (2)'!$E$10:$BV$10</c:f>
              <c:numCache>
                <c:formatCode>General</c:formatCode>
                <c:ptCount val="70"/>
                <c:pt idx="0">
                  <c:v>0.52212708677370567</c:v>
                </c:pt>
                <c:pt idx="1">
                  <c:v>0.52559636974230173</c:v>
                </c:pt>
                <c:pt idx="2">
                  <c:v>0.53022208036709639</c:v>
                </c:pt>
                <c:pt idx="3">
                  <c:v>0.53137850802329512</c:v>
                </c:pt>
                <c:pt idx="4">
                  <c:v>0.52733101122659976</c:v>
                </c:pt>
                <c:pt idx="5">
                  <c:v>0.53889528778858653</c:v>
                </c:pt>
                <c:pt idx="6">
                  <c:v>0.57011883450595102</c:v>
                </c:pt>
                <c:pt idx="7">
                  <c:v>0.59266917380182538</c:v>
                </c:pt>
                <c:pt idx="8">
                  <c:v>0.60596809184811018</c:v>
                </c:pt>
                <c:pt idx="9">
                  <c:v>0.60423345036381215</c:v>
                </c:pt>
                <c:pt idx="10">
                  <c:v>0.6071245195043089</c:v>
                </c:pt>
                <c:pt idx="11">
                  <c:v>0.6071245195043089</c:v>
                </c:pt>
                <c:pt idx="12">
                  <c:v>0.62100165137869312</c:v>
                </c:pt>
                <c:pt idx="13">
                  <c:v>0.61695415458199765</c:v>
                </c:pt>
                <c:pt idx="14">
                  <c:v>0.61579772692579904</c:v>
                </c:pt>
                <c:pt idx="15">
                  <c:v>0.63140950028448117</c:v>
                </c:pt>
                <c:pt idx="16">
                  <c:v>0.64355199067456736</c:v>
                </c:pt>
                <c:pt idx="17">
                  <c:v>0.64470841833076609</c:v>
                </c:pt>
                <c:pt idx="18">
                  <c:v>0.64297377684646806</c:v>
                </c:pt>
                <c:pt idx="19">
                  <c:v>0.64875591512746145</c:v>
                </c:pt>
                <c:pt idx="20">
                  <c:v>0.64933412895556086</c:v>
                </c:pt>
                <c:pt idx="21">
                  <c:v>0.65916376403324961</c:v>
                </c:pt>
                <c:pt idx="22">
                  <c:v>0.66783697145473975</c:v>
                </c:pt>
                <c:pt idx="23">
                  <c:v>0.664945902314243</c:v>
                </c:pt>
                <c:pt idx="24">
                  <c:v>0.66957161293903777</c:v>
                </c:pt>
                <c:pt idx="25">
                  <c:v>0.68171410332912397</c:v>
                </c:pt>
                <c:pt idx="26">
                  <c:v>0.68344874481342199</c:v>
                </c:pt>
                <c:pt idx="27">
                  <c:v>0.67708839270432919</c:v>
                </c:pt>
                <c:pt idx="28">
                  <c:v>0.66378947465804439</c:v>
                </c:pt>
                <c:pt idx="29">
                  <c:v>0.67361910973573313</c:v>
                </c:pt>
                <c:pt idx="30">
                  <c:v>0.67997946184482594</c:v>
                </c:pt>
                <c:pt idx="31">
                  <c:v>0.67940124801672663</c:v>
                </c:pt>
                <c:pt idx="32">
                  <c:v>0.68807445543821677</c:v>
                </c:pt>
                <c:pt idx="33">
                  <c:v>0.70889015324979299</c:v>
                </c:pt>
                <c:pt idx="34">
                  <c:v>0.7221890712960779</c:v>
                </c:pt>
                <c:pt idx="35">
                  <c:v>0.74647405207625028</c:v>
                </c:pt>
                <c:pt idx="36">
                  <c:v>0.74647405207625028</c:v>
                </c:pt>
                <c:pt idx="37">
                  <c:v>0.75919475629443578</c:v>
                </c:pt>
                <c:pt idx="38">
                  <c:v>0.78752723387130352</c:v>
                </c:pt>
                <c:pt idx="39">
                  <c:v>0.81296864230767452</c:v>
                </c:pt>
                <c:pt idx="40">
                  <c:v>0.8499743273060324</c:v>
                </c:pt>
                <c:pt idx="41">
                  <c:v>0.86327324535231731</c:v>
                </c:pt>
                <c:pt idx="42">
                  <c:v>0.86789895597711197</c:v>
                </c:pt>
                <c:pt idx="43">
                  <c:v>0.87021181128950942</c:v>
                </c:pt>
                <c:pt idx="44">
                  <c:v>0.87830680488290014</c:v>
                </c:pt>
                <c:pt idx="45">
                  <c:v>0.88408894316389364</c:v>
                </c:pt>
                <c:pt idx="46">
                  <c:v>0.87657216339860211</c:v>
                </c:pt>
                <c:pt idx="47">
                  <c:v>0.86789895597711197</c:v>
                </c:pt>
                <c:pt idx="48">
                  <c:v>0.87946323253909886</c:v>
                </c:pt>
                <c:pt idx="49">
                  <c:v>0.88119787402339689</c:v>
                </c:pt>
                <c:pt idx="50">
                  <c:v>0.86500788683661534</c:v>
                </c:pt>
                <c:pt idx="51">
                  <c:v>0.82626756035395943</c:v>
                </c:pt>
                <c:pt idx="52">
                  <c:v>0.78116688176221072</c:v>
                </c:pt>
                <c:pt idx="53">
                  <c:v>0.76439868074732986</c:v>
                </c:pt>
                <c:pt idx="54">
                  <c:v>0.76208582543493242</c:v>
                </c:pt>
                <c:pt idx="55">
                  <c:v>0.77133724668452197</c:v>
                </c:pt>
                <c:pt idx="56">
                  <c:v>0.76266403926303183</c:v>
                </c:pt>
                <c:pt idx="57">
                  <c:v>0.72797120957707129</c:v>
                </c:pt>
                <c:pt idx="58">
                  <c:v>0.71756336067128312</c:v>
                </c:pt>
                <c:pt idx="59">
                  <c:v>0.70599908410929635</c:v>
                </c:pt>
                <c:pt idx="60">
                  <c:v>0.664945902314243</c:v>
                </c:pt>
                <c:pt idx="61">
                  <c:v>0.62967485880018315</c:v>
                </c:pt>
                <c:pt idx="62">
                  <c:v>0.62273629286299115</c:v>
                </c:pt>
                <c:pt idx="63">
                  <c:v>0.64528663215886539</c:v>
                </c:pt>
                <c:pt idx="64">
                  <c:v>0.66436768848614369</c:v>
                </c:pt>
                <c:pt idx="65">
                  <c:v>0.67246268207953452</c:v>
                </c:pt>
                <c:pt idx="66">
                  <c:v>0.66841518528283905</c:v>
                </c:pt>
                <c:pt idx="67">
                  <c:v>0.664945902314243</c:v>
                </c:pt>
                <c:pt idx="68">
                  <c:v>0.67593196504813058</c:v>
                </c:pt>
                <c:pt idx="69">
                  <c:v>0.6898090969225148</c:v>
                </c:pt>
              </c:numCache>
            </c:numRef>
          </c:val>
          <c:smooth val="0"/>
          <c:extLst>
            <c:ext xmlns:c16="http://schemas.microsoft.com/office/drawing/2014/chart" uri="{C3380CC4-5D6E-409C-BE32-E72D297353CC}">
              <c16:uniqueId val="{00000000-BEF4-4E41-B65A-57CCE56A722E}"/>
            </c:ext>
          </c:extLst>
        </c:ser>
        <c:ser>
          <c:idx val="1"/>
          <c:order val="1"/>
          <c:tx>
            <c:strRef>
              <c:f>'Neighbourhood (2)'!$C$11</c:f>
              <c:strCache>
                <c:ptCount val="1"/>
                <c:pt idx="0">
                  <c:v>MSG</c:v>
                </c:pt>
              </c:strCache>
            </c:strRef>
          </c:tx>
          <c:spPr>
            <a:ln w="19050" cap="rnd">
              <a:solidFill>
                <a:schemeClr val="accent1"/>
              </a:solidFill>
              <a:round/>
            </a:ln>
            <a:effectLst/>
          </c:spPr>
          <c:marker>
            <c:symbol val="none"/>
          </c:marker>
          <c:cat>
            <c:numRef>
              <c:f>'Neighbourhood (2)'!$E$9:$BV$9</c:f>
              <c:numCache>
                <c:formatCode>mmm\ yy</c:formatCode>
                <c:ptCount val="7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numCache>
            </c:numRef>
          </c:cat>
          <c:val>
            <c:numRef>
              <c:f>'Neighbourhood (2)'!$E$11:$BV$11</c:f>
              <c:numCache>
                <c:formatCode>General</c:formatCode>
                <c:ptCount val="70"/>
                <c:pt idx="0">
                  <c:v>0.41389170740706577</c:v>
                </c:pt>
                <c:pt idx="1">
                  <c:v>0.41592104049441936</c:v>
                </c:pt>
                <c:pt idx="2">
                  <c:v>0.41961073701688034</c:v>
                </c:pt>
                <c:pt idx="3">
                  <c:v>0.41914952495157276</c:v>
                </c:pt>
                <c:pt idx="4">
                  <c:v>0.42339267595240293</c:v>
                </c:pt>
                <c:pt idx="5">
                  <c:v>0.42247025182178766</c:v>
                </c:pt>
                <c:pt idx="6">
                  <c:v>0.41702794945115762</c:v>
                </c:pt>
                <c:pt idx="7">
                  <c:v>0.42532976662669497</c:v>
                </c:pt>
                <c:pt idx="8">
                  <c:v>0.43390831104141686</c:v>
                </c:pt>
                <c:pt idx="9">
                  <c:v>0.44719121852227656</c:v>
                </c:pt>
                <c:pt idx="10">
                  <c:v>0.45641545982842913</c:v>
                </c:pt>
                <c:pt idx="11">
                  <c:v>0.46259570150355134</c:v>
                </c:pt>
                <c:pt idx="12">
                  <c:v>0.46490176183008947</c:v>
                </c:pt>
                <c:pt idx="13">
                  <c:v>0.47560188174522644</c:v>
                </c:pt>
                <c:pt idx="14">
                  <c:v>0.49036066783507054</c:v>
                </c:pt>
                <c:pt idx="15">
                  <c:v>0.50844018079512965</c:v>
                </c:pt>
                <c:pt idx="16">
                  <c:v>0.5264274513421271</c:v>
                </c:pt>
                <c:pt idx="17">
                  <c:v>0.5428466008670787</c:v>
                </c:pt>
                <c:pt idx="18">
                  <c:v>0.56369338621898346</c:v>
                </c:pt>
                <c:pt idx="19">
                  <c:v>0.57254865787289</c:v>
                </c:pt>
                <c:pt idx="20">
                  <c:v>0.57835992989576612</c:v>
                </c:pt>
                <c:pt idx="21">
                  <c:v>0.58767641361498013</c:v>
                </c:pt>
                <c:pt idx="22">
                  <c:v>0.60123604833502442</c:v>
                </c:pt>
                <c:pt idx="23">
                  <c:v>0.60677059311871595</c:v>
                </c:pt>
                <c:pt idx="24">
                  <c:v>0.61350428927220735</c:v>
                </c:pt>
                <c:pt idx="25">
                  <c:v>0.61765519785997602</c:v>
                </c:pt>
                <c:pt idx="26">
                  <c:v>0.61885434922977589</c:v>
                </c:pt>
                <c:pt idx="27">
                  <c:v>0.62106816714325241</c:v>
                </c:pt>
                <c:pt idx="28">
                  <c:v>0.62678719675306704</c:v>
                </c:pt>
                <c:pt idx="29">
                  <c:v>0.63573471082003508</c:v>
                </c:pt>
                <c:pt idx="30">
                  <c:v>0.64016234664698823</c:v>
                </c:pt>
                <c:pt idx="31">
                  <c:v>0.64523567936537218</c:v>
                </c:pt>
                <c:pt idx="32">
                  <c:v>0.65584355686744766</c:v>
                </c:pt>
                <c:pt idx="33">
                  <c:v>0.66469882852135409</c:v>
                </c:pt>
                <c:pt idx="34">
                  <c:v>0.67604464532792174</c:v>
                </c:pt>
                <c:pt idx="35">
                  <c:v>0.69015773452633522</c:v>
                </c:pt>
                <c:pt idx="36">
                  <c:v>0.70482427820311777</c:v>
                </c:pt>
                <c:pt idx="37">
                  <c:v>0.72004427635826951</c:v>
                </c:pt>
                <c:pt idx="38">
                  <c:v>0.73923069827506682</c:v>
                </c:pt>
                <c:pt idx="39">
                  <c:v>0.74375057651508159</c:v>
                </c:pt>
                <c:pt idx="40">
                  <c:v>0.75611105986532612</c:v>
                </c:pt>
                <c:pt idx="41">
                  <c:v>0.7533437874734803</c:v>
                </c:pt>
                <c:pt idx="42">
                  <c:v>0.75897057467023332</c:v>
                </c:pt>
                <c:pt idx="43">
                  <c:v>0.76708790701964769</c:v>
                </c:pt>
                <c:pt idx="44">
                  <c:v>0.76745687667189377</c:v>
                </c:pt>
                <c:pt idx="45">
                  <c:v>0.76266027119269442</c:v>
                </c:pt>
                <c:pt idx="46">
                  <c:v>0.76201457430126374</c:v>
                </c:pt>
                <c:pt idx="47">
                  <c:v>0.75767918088737196</c:v>
                </c:pt>
                <c:pt idx="48">
                  <c:v>0.76496633151923255</c:v>
                </c:pt>
                <c:pt idx="49">
                  <c:v>0.76671893736740149</c:v>
                </c:pt>
                <c:pt idx="50">
                  <c:v>0.74873166682040404</c:v>
                </c:pt>
                <c:pt idx="51">
                  <c:v>0.72124342772806938</c:v>
                </c:pt>
                <c:pt idx="52">
                  <c:v>0.68988100728715063</c:v>
                </c:pt>
                <c:pt idx="53">
                  <c:v>0.684161977677336</c:v>
                </c:pt>
                <c:pt idx="54">
                  <c:v>0.67530670602342957</c:v>
                </c:pt>
                <c:pt idx="55">
                  <c:v>0.6646065861082926</c:v>
                </c:pt>
                <c:pt idx="56">
                  <c:v>0.6580573747809243</c:v>
                </c:pt>
                <c:pt idx="57">
                  <c:v>0.65261507241029426</c:v>
                </c:pt>
                <c:pt idx="58">
                  <c:v>0.63545798358085048</c:v>
                </c:pt>
                <c:pt idx="59">
                  <c:v>0.61710174338160684</c:v>
                </c:pt>
                <c:pt idx="60">
                  <c:v>0.58048150539618115</c:v>
                </c:pt>
                <c:pt idx="61">
                  <c:v>0.55529932663038462</c:v>
                </c:pt>
                <c:pt idx="62">
                  <c:v>0.54469144912830925</c:v>
                </c:pt>
                <c:pt idx="63">
                  <c:v>0.55612950834793839</c:v>
                </c:pt>
                <c:pt idx="64">
                  <c:v>0.5590812655659072</c:v>
                </c:pt>
                <c:pt idx="65">
                  <c:v>0.55520708421732312</c:v>
                </c:pt>
                <c:pt idx="66">
                  <c:v>0.5491190849552624</c:v>
                </c:pt>
                <c:pt idx="67">
                  <c:v>0.54229314638870951</c:v>
                </c:pt>
                <c:pt idx="68">
                  <c:v>0.53675860160501798</c:v>
                </c:pt>
                <c:pt idx="69">
                  <c:v>0.53094732958214186</c:v>
                </c:pt>
              </c:numCache>
            </c:numRef>
          </c:val>
          <c:smooth val="0"/>
          <c:extLst>
            <c:ext xmlns:c16="http://schemas.microsoft.com/office/drawing/2014/chart" uri="{C3380CC4-5D6E-409C-BE32-E72D297353CC}">
              <c16:uniqueId val="{00000001-BEF4-4E41-B65A-57CCE56A722E}"/>
            </c:ext>
          </c:extLst>
        </c:ser>
        <c:dLbls>
          <c:showLegendKey val="0"/>
          <c:showVal val="0"/>
          <c:showCatName val="0"/>
          <c:showSerName val="0"/>
          <c:showPercent val="0"/>
          <c:showBubbleSize val="0"/>
        </c:dLbls>
        <c:smooth val="0"/>
        <c:axId val="907316816"/>
        <c:axId val="907313208"/>
      </c:lineChart>
      <c:dateAx>
        <c:axId val="907316816"/>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07313208"/>
        <c:crosses val="autoZero"/>
        <c:auto val="1"/>
        <c:lblOffset val="100"/>
        <c:baseTimeUnit val="months"/>
      </c:dateAx>
      <c:valAx>
        <c:axId val="907313208"/>
        <c:scaling>
          <c:orientation val="minMax"/>
          <c:max val="1"/>
          <c:min val="0.300000000000000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0731681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00" b="0" i="0" u="none" strike="noStrike" kern="1200" spc="0" baseline="0">
                <a:solidFill>
                  <a:schemeClr val="tx1">
                    <a:lumMod val="65000"/>
                    <a:lumOff val="35000"/>
                  </a:schemeClr>
                </a:solidFill>
                <a:latin typeface="+mn-lt"/>
                <a:ea typeface="+mn-ea"/>
                <a:cs typeface="+mn-cs"/>
              </a:defRPr>
            </a:pPr>
            <a:r>
              <a:rPr lang="en-GB" sz="700" b="0" i="0" baseline="0" dirty="0">
                <a:effectLst/>
              </a:rPr>
              <a:t>Theft from the person - 12 Month Rolling Rates per 1000 Population</a:t>
            </a:r>
            <a:endParaRPr lang="en-GB" sz="700" dirty="0">
              <a:effectLst/>
            </a:endParaRPr>
          </a:p>
        </c:rich>
      </c:tx>
      <c:layout/>
      <c:overlay val="0"/>
      <c:spPr>
        <a:noFill/>
        <a:ln>
          <a:noFill/>
        </a:ln>
        <a:effectLst/>
      </c:spPr>
      <c:txPr>
        <a:bodyPr rot="0" spcFirstLastPara="1" vertOverflow="ellipsis" vert="horz" wrap="square" anchor="ctr" anchorCtr="1"/>
        <a:lstStyle/>
        <a:p>
          <a:pPr>
            <a:defRPr sz="7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'Neighbourhood (2)'!$C$14</c:f>
              <c:strCache>
                <c:ptCount val="1"/>
                <c:pt idx="0">
                  <c:v>Avon &amp; Somerset</c:v>
                </c:pt>
              </c:strCache>
            </c:strRef>
          </c:tx>
          <c:spPr>
            <a:ln w="19050" cap="rnd">
              <a:solidFill>
                <a:srgbClr val="FF0000"/>
              </a:solidFill>
              <a:round/>
            </a:ln>
            <a:effectLst/>
          </c:spPr>
          <c:marker>
            <c:symbol val="none"/>
          </c:marker>
          <c:cat>
            <c:numRef>
              <c:f>'Neighbourhood (2)'!$E$13:$BV$13</c:f>
              <c:numCache>
                <c:formatCode>mmm\ yy</c:formatCode>
                <c:ptCount val="7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numCache>
            </c:numRef>
          </c:cat>
          <c:val>
            <c:numRef>
              <c:f>'Neighbourhood (2)'!$E$14:$BV$14</c:f>
              <c:numCache>
                <c:formatCode>General</c:formatCode>
                <c:ptCount val="70"/>
                <c:pt idx="0">
                  <c:v>0.88177608785149619</c:v>
                </c:pt>
                <c:pt idx="1">
                  <c:v>0.89391857824158238</c:v>
                </c:pt>
                <c:pt idx="2">
                  <c:v>0.89680964738207913</c:v>
                </c:pt>
                <c:pt idx="3">
                  <c:v>0.90837392394406591</c:v>
                </c:pt>
                <c:pt idx="4">
                  <c:v>0.90201357183497322</c:v>
                </c:pt>
                <c:pt idx="5">
                  <c:v>0.88929286761678761</c:v>
                </c:pt>
                <c:pt idx="6">
                  <c:v>0.88235430167959561</c:v>
                </c:pt>
                <c:pt idx="7">
                  <c:v>0.87252466660190675</c:v>
                </c:pt>
                <c:pt idx="8">
                  <c:v>0.85806932089942323</c:v>
                </c:pt>
                <c:pt idx="9">
                  <c:v>0.8499743273060324</c:v>
                </c:pt>
                <c:pt idx="10">
                  <c:v>0.84419218902503901</c:v>
                </c:pt>
                <c:pt idx="11">
                  <c:v>0.84419218902503901</c:v>
                </c:pt>
                <c:pt idx="12">
                  <c:v>0.84881789964983378</c:v>
                </c:pt>
                <c:pt idx="13">
                  <c:v>0.82568934652586001</c:v>
                </c:pt>
                <c:pt idx="14">
                  <c:v>0.80256079340188635</c:v>
                </c:pt>
                <c:pt idx="15">
                  <c:v>0.78868366152750224</c:v>
                </c:pt>
                <c:pt idx="16">
                  <c:v>0.78810544769940283</c:v>
                </c:pt>
                <c:pt idx="17">
                  <c:v>0.79677865512089296</c:v>
                </c:pt>
                <c:pt idx="18">
                  <c:v>0.78290152324650875</c:v>
                </c:pt>
                <c:pt idx="19">
                  <c:v>0.77943224027791269</c:v>
                </c:pt>
                <c:pt idx="20">
                  <c:v>0.76671153605972719</c:v>
                </c:pt>
                <c:pt idx="21">
                  <c:v>0.73722263082666073</c:v>
                </c:pt>
                <c:pt idx="22">
                  <c:v>0.70715551176549496</c:v>
                </c:pt>
                <c:pt idx="23">
                  <c:v>0.69559123520350818</c:v>
                </c:pt>
                <c:pt idx="24">
                  <c:v>0.66263304700184567</c:v>
                </c:pt>
                <c:pt idx="25">
                  <c:v>0.65685090872085228</c:v>
                </c:pt>
                <c:pt idx="26">
                  <c:v>0.65685090872085228</c:v>
                </c:pt>
                <c:pt idx="27">
                  <c:v>0.64297377684646806</c:v>
                </c:pt>
                <c:pt idx="28">
                  <c:v>0.62678378965968651</c:v>
                </c:pt>
                <c:pt idx="29">
                  <c:v>0.60770273333240821</c:v>
                </c:pt>
                <c:pt idx="30">
                  <c:v>0.61521951309769962</c:v>
                </c:pt>
                <c:pt idx="31">
                  <c:v>0.61521951309769962</c:v>
                </c:pt>
                <c:pt idx="32">
                  <c:v>0.63140950028448117</c:v>
                </c:pt>
                <c:pt idx="33">
                  <c:v>0.63545699708117664</c:v>
                </c:pt>
                <c:pt idx="34">
                  <c:v>0.63603521090927595</c:v>
                </c:pt>
                <c:pt idx="35">
                  <c:v>0.65395983958035553</c:v>
                </c:pt>
                <c:pt idx="36">
                  <c:v>0.66725875762664044</c:v>
                </c:pt>
                <c:pt idx="37">
                  <c:v>0.68171410332912397</c:v>
                </c:pt>
                <c:pt idx="38">
                  <c:v>0.69616944903160749</c:v>
                </c:pt>
                <c:pt idx="39">
                  <c:v>0.71467229153078649</c:v>
                </c:pt>
                <c:pt idx="40">
                  <c:v>0.71351586387458776</c:v>
                </c:pt>
                <c:pt idx="41">
                  <c:v>0.72912763723327001</c:v>
                </c:pt>
                <c:pt idx="42">
                  <c:v>0.74647405207625028</c:v>
                </c:pt>
                <c:pt idx="43">
                  <c:v>0.75630368715393903</c:v>
                </c:pt>
                <c:pt idx="44">
                  <c:v>0.77075903285642255</c:v>
                </c:pt>
                <c:pt idx="45">
                  <c:v>0.77422831582501861</c:v>
                </c:pt>
                <c:pt idx="46">
                  <c:v>0.7857925923870055</c:v>
                </c:pt>
                <c:pt idx="47">
                  <c:v>0.77307188816882</c:v>
                </c:pt>
                <c:pt idx="48">
                  <c:v>0.79215294449609819</c:v>
                </c:pt>
                <c:pt idx="49">
                  <c:v>0.80082615191758832</c:v>
                </c:pt>
                <c:pt idx="50">
                  <c:v>0.79388758598039622</c:v>
                </c:pt>
                <c:pt idx="51">
                  <c:v>0.74300476910765423</c:v>
                </c:pt>
                <c:pt idx="52">
                  <c:v>0.71929800215558115</c:v>
                </c:pt>
                <c:pt idx="53">
                  <c:v>0.68229231715722327</c:v>
                </c:pt>
                <c:pt idx="54">
                  <c:v>0.639504493877872</c:v>
                </c:pt>
                <c:pt idx="55">
                  <c:v>0.61637594075389834</c:v>
                </c:pt>
                <c:pt idx="56">
                  <c:v>0.59266917380182538</c:v>
                </c:pt>
                <c:pt idx="57">
                  <c:v>0.56780597919355358</c:v>
                </c:pt>
                <c:pt idx="58">
                  <c:v>0.52848743888279837</c:v>
                </c:pt>
                <c:pt idx="59">
                  <c:v>0.50015496130593062</c:v>
                </c:pt>
                <c:pt idx="60">
                  <c:v>0.45621071037038069</c:v>
                </c:pt>
                <c:pt idx="61">
                  <c:v>0.40764074881003598</c:v>
                </c:pt>
                <c:pt idx="62">
                  <c:v>0.38740326482655901</c:v>
                </c:pt>
                <c:pt idx="63">
                  <c:v>0.40821896263813529</c:v>
                </c:pt>
                <c:pt idx="64">
                  <c:v>0.43134751576210895</c:v>
                </c:pt>
                <c:pt idx="65">
                  <c:v>0.4446464338083938</c:v>
                </c:pt>
                <c:pt idx="66">
                  <c:v>0.4538978550579833</c:v>
                </c:pt>
                <c:pt idx="67">
                  <c:v>0.46430570396377147</c:v>
                </c:pt>
                <c:pt idx="68">
                  <c:v>0.47876104966625499</c:v>
                </c:pt>
                <c:pt idx="69">
                  <c:v>0.48859068474394379</c:v>
                </c:pt>
              </c:numCache>
            </c:numRef>
          </c:val>
          <c:smooth val="0"/>
          <c:extLst>
            <c:ext xmlns:c16="http://schemas.microsoft.com/office/drawing/2014/chart" uri="{C3380CC4-5D6E-409C-BE32-E72D297353CC}">
              <c16:uniqueId val="{00000000-A7CA-4946-B6DB-64FA2AA37F78}"/>
            </c:ext>
          </c:extLst>
        </c:ser>
        <c:ser>
          <c:idx val="1"/>
          <c:order val="1"/>
          <c:tx>
            <c:strRef>
              <c:f>'Neighbourhood (2)'!$C$15</c:f>
              <c:strCache>
                <c:ptCount val="1"/>
                <c:pt idx="0">
                  <c:v>MSG</c:v>
                </c:pt>
              </c:strCache>
            </c:strRef>
          </c:tx>
          <c:spPr>
            <a:ln w="19050" cap="rnd">
              <a:solidFill>
                <a:schemeClr val="accent1"/>
              </a:solidFill>
              <a:round/>
            </a:ln>
            <a:effectLst/>
          </c:spPr>
          <c:marker>
            <c:symbol val="none"/>
          </c:marker>
          <c:cat>
            <c:numRef>
              <c:f>'Neighbourhood (2)'!$E$13:$BV$13</c:f>
              <c:numCache>
                <c:formatCode>mmm\ yy</c:formatCode>
                <c:ptCount val="7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numCache>
            </c:numRef>
          </c:cat>
          <c:val>
            <c:numRef>
              <c:f>'Neighbourhood (2)'!$E$15:$BV$15</c:f>
              <c:numCache>
                <c:formatCode>General</c:formatCode>
                <c:ptCount val="70"/>
                <c:pt idx="0">
                  <c:v>0.71976754911908492</c:v>
                </c:pt>
                <c:pt idx="1">
                  <c:v>0.72456415459828427</c:v>
                </c:pt>
                <c:pt idx="2">
                  <c:v>0.73305045659994461</c:v>
                </c:pt>
                <c:pt idx="3">
                  <c:v>0.73830827414445166</c:v>
                </c:pt>
                <c:pt idx="4">
                  <c:v>0.7431048796236509</c:v>
                </c:pt>
                <c:pt idx="5">
                  <c:v>0.74375057651508159</c:v>
                </c:pt>
                <c:pt idx="6">
                  <c:v>0.74476524305875846</c:v>
                </c:pt>
                <c:pt idx="7">
                  <c:v>0.73710912277465179</c:v>
                </c:pt>
                <c:pt idx="8">
                  <c:v>0.72936076007748363</c:v>
                </c:pt>
                <c:pt idx="9">
                  <c:v>0.71856839774928516</c:v>
                </c:pt>
                <c:pt idx="10">
                  <c:v>0.71515542846600866</c:v>
                </c:pt>
                <c:pt idx="11">
                  <c:v>0.70796052024720968</c:v>
                </c:pt>
                <c:pt idx="12">
                  <c:v>0.70860621713864036</c:v>
                </c:pt>
                <c:pt idx="13">
                  <c:v>0.70768379300802509</c:v>
                </c:pt>
                <c:pt idx="14">
                  <c:v>0.70805276266027117</c:v>
                </c:pt>
                <c:pt idx="15">
                  <c:v>0.7039940964855641</c:v>
                </c:pt>
                <c:pt idx="16">
                  <c:v>0.69938197583248773</c:v>
                </c:pt>
                <c:pt idx="17">
                  <c:v>0.69689143067982662</c:v>
                </c:pt>
                <c:pt idx="18">
                  <c:v>0.68978876487408913</c:v>
                </c:pt>
                <c:pt idx="19">
                  <c:v>0.68582234111244356</c:v>
                </c:pt>
                <c:pt idx="20">
                  <c:v>0.68185591735079787</c:v>
                </c:pt>
                <c:pt idx="21">
                  <c:v>0.68978876487408913</c:v>
                </c:pt>
                <c:pt idx="22">
                  <c:v>0.69845955170187257</c:v>
                </c:pt>
                <c:pt idx="23">
                  <c:v>0.71072779263905539</c:v>
                </c:pt>
                <c:pt idx="24">
                  <c:v>0.71248039848722444</c:v>
                </c:pt>
                <c:pt idx="25">
                  <c:v>0.71561664053131635</c:v>
                </c:pt>
                <c:pt idx="26">
                  <c:v>0.72004427635826951</c:v>
                </c:pt>
                <c:pt idx="27">
                  <c:v>0.72391845770685359</c:v>
                </c:pt>
                <c:pt idx="28">
                  <c:v>0.72908403283829903</c:v>
                </c:pt>
                <c:pt idx="29">
                  <c:v>0.73803154690526707</c:v>
                </c:pt>
                <c:pt idx="30">
                  <c:v>0.74771700027672727</c:v>
                </c:pt>
                <c:pt idx="31">
                  <c:v>0.74587215201549673</c:v>
                </c:pt>
                <c:pt idx="32">
                  <c:v>0.74771700027672727</c:v>
                </c:pt>
                <c:pt idx="33">
                  <c:v>0.74762475786366567</c:v>
                </c:pt>
                <c:pt idx="34">
                  <c:v>0.73627894105709801</c:v>
                </c:pt>
                <c:pt idx="35">
                  <c:v>0.73415736555668298</c:v>
                </c:pt>
                <c:pt idx="36">
                  <c:v>0.7398763951664975</c:v>
                </c:pt>
                <c:pt idx="37">
                  <c:v>0.7401531224056821</c:v>
                </c:pt>
                <c:pt idx="38">
                  <c:v>0.74209021307997414</c:v>
                </c:pt>
                <c:pt idx="39">
                  <c:v>0.746794576146112</c:v>
                </c:pt>
                <c:pt idx="40">
                  <c:v>0.75472742366940315</c:v>
                </c:pt>
                <c:pt idx="41">
                  <c:v>0.75555760538695693</c:v>
                </c:pt>
                <c:pt idx="42">
                  <c:v>0.75454293884328016</c:v>
                </c:pt>
                <c:pt idx="43">
                  <c:v>0.75703348399594128</c:v>
                </c:pt>
                <c:pt idx="44">
                  <c:v>0.75869384743104884</c:v>
                </c:pt>
                <c:pt idx="45">
                  <c:v>0.75159118162531136</c:v>
                </c:pt>
                <c:pt idx="46">
                  <c:v>0.75860160501798723</c:v>
                </c:pt>
                <c:pt idx="47">
                  <c:v>0.75131445438612676</c:v>
                </c:pt>
                <c:pt idx="48">
                  <c:v>0.75057651508163459</c:v>
                </c:pt>
                <c:pt idx="49">
                  <c:v>0.75537312056083383</c:v>
                </c:pt>
                <c:pt idx="50">
                  <c:v>0.74181348584078954</c:v>
                </c:pt>
                <c:pt idx="51">
                  <c:v>0.69965870307167233</c:v>
                </c:pt>
                <c:pt idx="52">
                  <c:v>0.6548288903237709</c:v>
                </c:pt>
                <c:pt idx="53">
                  <c:v>0.62143713679549861</c:v>
                </c:pt>
                <c:pt idx="54">
                  <c:v>0.59256526150724098</c:v>
                </c:pt>
                <c:pt idx="55">
                  <c:v>0.57633059680841248</c:v>
                </c:pt>
                <c:pt idx="56">
                  <c:v>0.56313993174061439</c:v>
                </c:pt>
                <c:pt idx="57">
                  <c:v>0.54598284291117061</c:v>
                </c:pt>
                <c:pt idx="58">
                  <c:v>0.50724102942532978</c:v>
                </c:pt>
                <c:pt idx="59">
                  <c:v>0.48104418411585648</c:v>
                </c:pt>
                <c:pt idx="60">
                  <c:v>0.44184115856470807</c:v>
                </c:pt>
                <c:pt idx="61">
                  <c:v>0.40374504197029792</c:v>
                </c:pt>
                <c:pt idx="62">
                  <c:v>0.38252928696614702</c:v>
                </c:pt>
                <c:pt idx="63">
                  <c:v>0.39405958859883777</c:v>
                </c:pt>
                <c:pt idx="64">
                  <c:v>0.41066322294991237</c:v>
                </c:pt>
                <c:pt idx="65">
                  <c:v>0.4291117055622175</c:v>
                </c:pt>
                <c:pt idx="66">
                  <c:v>0.44645327921778433</c:v>
                </c:pt>
                <c:pt idx="67">
                  <c:v>0.45152661193616828</c:v>
                </c:pt>
                <c:pt idx="68">
                  <c:v>0.45853703532884421</c:v>
                </c:pt>
                <c:pt idx="69">
                  <c:v>0.47025182178765795</c:v>
                </c:pt>
              </c:numCache>
            </c:numRef>
          </c:val>
          <c:smooth val="0"/>
          <c:extLst>
            <c:ext xmlns:c16="http://schemas.microsoft.com/office/drawing/2014/chart" uri="{C3380CC4-5D6E-409C-BE32-E72D297353CC}">
              <c16:uniqueId val="{00000001-A7CA-4946-B6DB-64FA2AA37F78}"/>
            </c:ext>
          </c:extLst>
        </c:ser>
        <c:dLbls>
          <c:showLegendKey val="0"/>
          <c:showVal val="0"/>
          <c:showCatName val="0"/>
          <c:showSerName val="0"/>
          <c:showPercent val="0"/>
          <c:showBubbleSize val="0"/>
        </c:dLbls>
        <c:smooth val="0"/>
        <c:axId val="907260400"/>
        <c:axId val="907264992"/>
      </c:lineChart>
      <c:dateAx>
        <c:axId val="907260400"/>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07264992"/>
        <c:crosses val="autoZero"/>
        <c:auto val="1"/>
        <c:lblOffset val="100"/>
        <c:baseTimeUnit val="months"/>
      </c:dateAx>
      <c:valAx>
        <c:axId val="907264992"/>
        <c:scaling>
          <c:orientation val="minMax"/>
          <c:max val="1"/>
          <c:min val="0.300000000000000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07260400"/>
        <c:crosses val="autoZero"/>
        <c:crossBetween val="between"/>
        <c:majorUnit val="0.1"/>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Number of Action Fraud offences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'Cyber Crime'!$B$1</c:f>
              <c:strCache>
                <c:ptCount val="1"/>
                <c:pt idx="0">
                  <c:v>No. of Action Fraud offences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'Cyber Crime'!$A$2:$A$10</c:f>
              <c:numCache>
                <c:formatCode>dd\/mm\/yyyy</c:formatCode>
                <c:ptCount val="9"/>
                <c:pt idx="0">
                  <c:v>44287</c:v>
                </c:pt>
                <c:pt idx="1">
                  <c:v>44317</c:v>
                </c:pt>
                <c:pt idx="2">
                  <c:v>44348</c:v>
                </c:pt>
                <c:pt idx="3">
                  <c:v>44378</c:v>
                </c:pt>
                <c:pt idx="4">
                  <c:v>44409</c:v>
                </c:pt>
                <c:pt idx="5">
                  <c:v>44440</c:v>
                </c:pt>
                <c:pt idx="6">
                  <c:v>44470</c:v>
                </c:pt>
                <c:pt idx="7">
                  <c:v>44501</c:v>
                </c:pt>
                <c:pt idx="8">
                  <c:v>44531</c:v>
                </c:pt>
              </c:numCache>
            </c:numRef>
          </c:cat>
          <c:val>
            <c:numRef>
              <c:f>'Cyber Crime'!$B$2:$B$10</c:f>
              <c:numCache>
                <c:formatCode>#,##0</c:formatCode>
                <c:ptCount val="9"/>
                <c:pt idx="0">
                  <c:v>870</c:v>
                </c:pt>
                <c:pt idx="1">
                  <c:v>832</c:v>
                </c:pt>
                <c:pt idx="2">
                  <c:v>850</c:v>
                </c:pt>
                <c:pt idx="3">
                  <c:v>779</c:v>
                </c:pt>
                <c:pt idx="4">
                  <c:v>634</c:v>
                </c:pt>
                <c:pt idx="5">
                  <c:v>643</c:v>
                </c:pt>
                <c:pt idx="6">
                  <c:v>745</c:v>
                </c:pt>
                <c:pt idx="7">
                  <c:v>818</c:v>
                </c:pt>
                <c:pt idx="8">
                  <c:v>545</c:v>
                </c:pt>
              </c:numCache>
            </c:numRef>
          </c:val>
          <c:extLst>
            <c:ext xmlns:c16="http://schemas.microsoft.com/office/drawing/2014/chart" uri="{C3380CC4-5D6E-409C-BE32-E72D297353CC}">
              <c16:uniqueId val="{00000000-4FD9-41F6-91E5-AD78C4D9DAD5}"/>
            </c:ext>
          </c:extLst>
        </c:ser>
        <c:dLbls>
          <c:showLegendKey val="0"/>
          <c:showVal val="0"/>
          <c:showCatName val="0"/>
          <c:showSerName val="0"/>
          <c:showPercent val="0"/>
          <c:showBubbleSize val="0"/>
        </c:dLbls>
        <c:gapWidth val="219"/>
        <c:overlap val="-27"/>
        <c:axId val="910091536"/>
        <c:axId val="910092848"/>
      </c:barChart>
      <c:dateAx>
        <c:axId val="910091536"/>
        <c:scaling>
          <c:orientation val="minMax"/>
        </c:scaling>
        <c:delete val="0"/>
        <c:axPos val="b"/>
        <c:numFmt formatCode="dd\/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92848"/>
        <c:crosses val="autoZero"/>
        <c:auto val="1"/>
        <c:lblOffset val="100"/>
        <c:baseTimeUnit val="months"/>
      </c:dateAx>
      <c:valAx>
        <c:axId val="91009284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9153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60614B-7642-D248-97B3-008F5035D9E8}" type="datetimeFigureOut">
              <a:rPr lang="en-US" smtClean="0"/>
              <a:t>3/3/2022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E2CFBD-632D-464B-AC81-C0FCDBB6EACD}" type="slidenum">
              <a:rPr lang="en-US" smtClean="0"/>
              <a:t>‹#›</a:t>
            </a:fld>
            <a:endParaRPr lang="en-US" dirty="0"/>
          </a:p>
        </p:txBody>
      </p:sp>
    </p:spTree>
    <p:extLst>
      <p:ext uri="{BB962C8B-B14F-4D97-AF65-F5344CB8AC3E}">
        <p14:creationId xmlns:p14="http://schemas.microsoft.com/office/powerpoint/2010/main" val="3773019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4556D-0B13-DD4F-AB0E-0456BD3C6045}" type="datetimeFigureOut">
              <a:rPr lang="en-US" smtClean="0"/>
              <a:t>3/3/2022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F51D17-73D4-394A-B3F2-69E8E81E344B}" type="slidenum">
              <a:rPr lang="en-US" smtClean="0"/>
              <a:t>‹#›</a:t>
            </a:fld>
            <a:endParaRPr lang="en-US" dirty="0"/>
          </a:p>
        </p:txBody>
      </p:sp>
    </p:spTree>
    <p:extLst>
      <p:ext uri="{BB962C8B-B14F-4D97-AF65-F5344CB8AC3E}">
        <p14:creationId xmlns:p14="http://schemas.microsoft.com/office/powerpoint/2010/main" val="1773092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177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480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74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1716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159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635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3717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8668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8799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9" cy="5142857"/>
          </a:xfrm>
          <a:prstGeom prst="rect">
            <a:avLst/>
          </a:prstGeom>
        </p:spPr>
      </p:pic>
      <p:pic>
        <p:nvPicPr>
          <p:cNvPr id="9" name="Picture 8" descr="A&amp;S_Crest_Colour_Classi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
        <p:nvSpPr>
          <p:cNvPr id="2" name="Title 1"/>
          <p:cNvSpPr>
            <a:spLocks noGrp="1"/>
          </p:cNvSpPr>
          <p:nvPr>
            <p:ph type="ctrTitle"/>
          </p:nvPr>
        </p:nvSpPr>
        <p:spPr>
          <a:xfrm>
            <a:off x="2235771" y="1654243"/>
            <a:ext cx="6361340" cy="518778"/>
          </a:xfrm>
        </p:spPr>
        <p:txBody>
          <a:bodyPr lIns="0" tIns="0" rIns="0" bIns="0" anchor="t" anchorCtr="0">
            <a:normAutofit/>
          </a:bodyPr>
          <a:lstStyle>
            <a:lvl1pPr algn="r">
              <a:defRPr sz="3200" b="1">
                <a:solidFill>
                  <a:srgbClr val="009FD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29935" y="2240389"/>
            <a:ext cx="6467176" cy="518207"/>
          </a:xfrm>
        </p:spPr>
        <p:txBody>
          <a:bodyPr lIns="0" tIns="0" rIns="0" bIns="0" anchor="t" anchorCtr="0">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596041" y="2823040"/>
            <a:ext cx="3001071" cy="273844"/>
          </a:xfrm>
        </p:spPr>
        <p:txBody>
          <a:bodyPr lIns="0" tIns="0" rIns="0" bIns="0" anchor="t" anchorCtr="0"/>
          <a:lstStyle>
            <a:lvl1pPr algn="r">
              <a:defRPr sz="1600">
                <a:solidFill>
                  <a:srgbClr val="000000"/>
                </a:solidFill>
              </a:defRPr>
            </a:lvl1pPr>
          </a:lstStyle>
          <a:p>
            <a:fld id="{2D5285E9-F68A-4F81-BF04-6B3EBD89DF50}" type="datetime3">
              <a:rPr lang="en-GB" smtClean="0"/>
              <a:t>3 March, 2022</a:t>
            </a:fld>
            <a:endParaRPr lang="en-US" dirty="0"/>
          </a:p>
        </p:txBody>
      </p:sp>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6164368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703217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28907246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itle 1"/>
          <p:cNvSpPr>
            <a:spLocks noGrp="1"/>
          </p:cNvSpPr>
          <p:nvPr>
            <p:ph type="title"/>
          </p:nvPr>
        </p:nvSpPr>
        <p:spPr>
          <a:xfrm>
            <a:off x="324907" y="26456"/>
            <a:ext cx="7685499" cy="628366"/>
          </a:xfrm>
        </p:spPr>
        <p:txBody>
          <a:bodyPr lIns="0" tIns="0" rIns="0" bIns="0" anchor="b" anchorCtr="0">
            <a:normAutofit/>
          </a:bodyPr>
          <a:lstStyle>
            <a:lvl1pPr algn="l">
              <a:defRPr sz="2200" b="1">
                <a:solidFill>
                  <a:srgbClr val="009FDF"/>
                </a:solidFill>
              </a:defRPr>
            </a:lvl1pPr>
          </a:lstStyle>
          <a:p>
            <a:r>
              <a:rPr lang="en-US" dirty="0" smtClean="0"/>
              <a:t>Click to edit Master title style</a:t>
            </a:r>
            <a:endParaRPr lang="en-US" dirty="0"/>
          </a:p>
        </p:txBody>
      </p:sp>
      <p:sp>
        <p:nvSpPr>
          <p:cNvPr id="16" name="Content Placeholder 2"/>
          <p:cNvSpPr>
            <a:spLocks noGrp="1"/>
          </p:cNvSpPr>
          <p:nvPr>
            <p:ph idx="1"/>
          </p:nvPr>
        </p:nvSpPr>
        <p:spPr>
          <a:xfrm>
            <a:off x="324905" y="1147239"/>
            <a:ext cx="8490491" cy="3337304"/>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endParaRPr lang="en-US" dirty="0"/>
          </a:p>
        </p:txBody>
      </p:sp>
      <p:sp>
        <p:nvSpPr>
          <p:cNvPr id="17"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cxnSp>
        <p:nvCxnSpPr>
          <p:cNvPr id="19" name="Straight Connector 18"/>
          <p:cNvCxnSpPr/>
          <p:nvPr userDrawn="1"/>
        </p:nvCxnSpPr>
        <p:spPr>
          <a:xfrm>
            <a:off x="324905" y="760652"/>
            <a:ext cx="7812000" cy="0"/>
          </a:xfrm>
          <a:prstGeom prst="line">
            <a:avLst/>
          </a:prstGeom>
          <a:ln w="158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525" y="174674"/>
            <a:ext cx="683928" cy="828000"/>
          </a:xfrm>
          <a:prstGeom prst="rect">
            <a:avLst/>
          </a:prstGeom>
        </p:spPr>
      </p:pic>
    </p:spTree>
    <p:extLst>
      <p:ext uri="{BB962C8B-B14F-4D97-AF65-F5344CB8AC3E}">
        <p14:creationId xmlns:p14="http://schemas.microsoft.com/office/powerpoint/2010/main" val="6294176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Content and Valu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1899" y="1274533"/>
            <a:ext cx="939767" cy="2880000"/>
          </a:xfrm>
          <a:prstGeom prst="rect">
            <a:avLst/>
          </a:prstGeom>
        </p:spPr>
      </p:pic>
      <p:sp>
        <p:nvSpPr>
          <p:cNvPr id="8" name="Title 1"/>
          <p:cNvSpPr>
            <a:spLocks noGrp="1"/>
          </p:cNvSpPr>
          <p:nvPr>
            <p:ph type="title"/>
          </p:nvPr>
        </p:nvSpPr>
        <p:spPr>
          <a:xfrm>
            <a:off x="324907" y="26456"/>
            <a:ext cx="7506903" cy="628366"/>
          </a:xfrm>
        </p:spPr>
        <p:txBody>
          <a:bodyPr lIns="0" tIns="0" rIns="0" bIns="0" anchor="b" anchorCtr="0">
            <a:normAutofit/>
          </a:bodyPr>
          <a:lstStyle>
            <a:lvl1pPr algn="l">
              <a:defRPr sz="2200" b="1">
                <a:solidFill>
                  <a:srgbClr val="009FDF"/>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324905" y="1147239"/>
            <a:ext cx="7176169" cy="3337304"/>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endParaRPr lang="en-US" dirty="0"/>
          </a:p>
        </p:txBody>
      </p:sp>
      <p:sp>
        <p:nvSpPr>
          <p:cNvPr id="10"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cxnSp>
        <p:nvCxnSpPr>
          <p:cNvPr id="12" name="Straight Connector 11"/>
          <p:cNvCxnSpPr/>
          <p:nvPr userDrawn="1"/>
        </p:nvCxnSpPr>
        <p:spPr>
          <a:xfrm>
            <a:off x="324904" y="760652"/>
            <a:ext cx="7596000" cy="0"/>
          </a:xfrm>
          <a:prstGeom prst="line">
            <a:avLst/>
          </a:prstGeom>
          <a:ln w="158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A&amp;S_Crest_Colour_Classi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1564" y="174674"/>
            <a:ext cx="683928" cy="828000"/>
          </a:xfrm>
          <a:prstGeom prst="rect">
            <a:avLst/>
          </a:prstGeom>
        </p:spPr>
      </p:pic>
    </p:spTree>
    <p:extLst>
      <p:ext uri="{BB962C8B-B14F-4D97-AF65-F5344CB8AC3E}">
        <p14:creationId xmlns:p14="http://schemas.microsoft.com/office/powerpoint/2010/main" val="1027910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_Blank">
    <p:spTree>
      <p:nvGrpSpPr>
        <p:cNvPr id="1" name=""/>
        <p:cNvGrpSpPr/>
        <p:nvPr/>
      </p:nvGrpSpPr>
      <p:grpSpPr>
        <a:xfrm>
          <a:off x="0" y="0"/>
          <a:ext cx="0" cy="0"/>
          <a:chOff x="0" y="0"/>
          <a:chExt cx="0" cy="0"/>
        </a:xfrm>
      </p:grpSpPr>
      <p:pic>
        <p:nvPicPr>
          <p:cNvPr id="7" name="Picture 6"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525" y="174674"/>
            <a:ext cx="683928" cy="828000"/>
          </a:xfrm>
          <a:prstGeom prst="rect">
            <a:avLst/>
          </a:prstGeom>
        </p:spPr>
      </p:pic>
      <p:sp>
        <p:nvSpPr>
          <p:cNvPr id="15" name="Title 1"/>
          <p:cNvSpPr>
            <a:spLocks noGrp="1"/>
          </p:cNvSpPr>
          <p:nvPr>
            <p:ph type="title"/>
          </p:nvPr>
        </p:nvSpPr>
        <p:spPr>
          <a:xfrm>
            <a:off x="324907" y="26456"/>
            <a:ext cx="7685499" cy="628366"/>
          </a:xfrm>
        </p:spPr>
        <p:txBody>
          <a:bodyPr lIns="0" tIns="0" rIns="0" bIns="0" anchor="b" anchorCtr="0">
            <a:normAutofit/>
          </a:bodyPr>
          <a:lstStyle>
            <a:lvl1pPr algn="l">
              <a:defRPr sz="2200" b="1">
                <a:solidFill>
                  <a:srgbClr val="009FDF"/>
                </a:solidFill>
              </a:defRPr>
            </a:lvl1pPr>
          </a:lstStyle>
          <a:p>
            <a:r>
              <a:rPr lang="en-US" dirty="0" smtClean="0"/>
              <a:t>Click to edit Master title style</a:t>
            </a:r>
            <a:endParaRPr lang="en-US" dirty="0"/>
          </a:p>
        </p:txBody>
      </p:sp>
      <p:sp>
        <p:nvSpPr>
          <p:cNvPr id="16" name="Content Placeholder 2"/>
          <p:cNvSpPr>
            <a:spLocks noGrp="1"/>
          </p:cNvSpPr>
          <p:nvPr>
            <p:ph idx="1"/>
          </p:nvPr>
        </p:nvSpPr>
        <p:spPr>
          <a:xfrm>
            <a:off x="324904" y="790064"/>
            <a:ext cx="7685501" cy="4189819"/>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endParaRPr lang="en-US" dirty="0"/>
          </a:p>
        </p:txBody>
      </p:sp>
      <p:sp>
        <p:nvSpPr>
          <p:cNvPr id="17" name="Slide Number Placeholder 5"/>
          <p:cNvSpPr>
            <a:spLocks noGrp="1"/>
          </p:cNvSpPr>
          <p:nvPr>
            <p:ph type="sldNum" sz="quarter" idx="12"/>
          </p:nvPr>
        </p:nvSpPr>
        <p:spPr>
          <a:xfrm>
            <a:off x="8109625" y="4706038"/>
            <a:ext cx="881451" cy="273844"/>
          </a:xfrm>
        </p:spPr>
        <p:txBody>
          <a:bodyPr lIns="0" tIns="0" rIns="0" bIns="0" anchor="b" anchorCtr="0"/>
          <a:lstStyle>
            <a:lvl1pPr>
              <a:defRPr sz="900">
                <a:solidFill>
                  <a:schemeClr val="tx1"/>
                </a:solidFil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31793391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descr="PPT Slide Background6_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44645"/>
            <a:ext cx="9144000" cy="798857"/>
          </a:xfrm>
          <a:prstGeom prst="rect">
            <a:avLst/>
          </a:prstGeom>
        </p:spPr>
      </p:pic>
      <p:sp>
        <p:nvSpPr>
          <p:cNvPr id="15" name="Title 1"/>
          <p:cNvSpPr>
            <a:spLocks noGrp="1"/>
          </p:cNvSpPr>
          <p:nvPr>
            <p:ph type="title"/>
          </p:nvPr>
        </p:nvSpPr>
        <p:spPr>
          <a:xfrm>
            <a:off x="324907" y="26456"/>
            <a:ext cx="7685499" cy="628366"/>
          </a:xfrm>
        </p:spPr>
        <p:txBody>
          <a:bodyPr lIns="0" tIns="0" rIns="0" bIns="0" anchor="b" anchorCtr="0">
            <a:normAutofit/>
          </a:bodyPr>
          <a:lstStyle>
            <a:lvl1pPr algn="l">
              <a:defRPr sz="2200" b="1">
                <a:solidFill>
                  <a:srgbClr val="009FDF"/>
                </a:solidFill>
              </a:defRPr>
            </a:lvl1pPr>
          </a:lstStyle>
          <a:p>
            <a:r>
              <a:rPr lang="en-US" dirty="0" smtClean="0"/>
              <a:t>Click to edit Master title style</a:t>
            </a:r>
            <a:endParaRPr lang="en-US" dirty="0"/>
          </a:p>
        </p:txBody>
      </p:sp>
      <p:sp>
        <p:nvSpPr>
          <p:cNvPr id="16" name="Content Placeholder 2"/>
          <p:cNvSpPr>
            <a:spLocks noGrp="1"/>
          </p:cNvSpPr>
          <p:nvPr>
            <p:ph idx="1"/>
          </p:nvPr>
        </p:nvSpPr>
        <p:spPr>
          <a:xfrm>
            <a:off x="324905" y="1147239"/>
            <a:ext cx="8490491" cy="3337304"/>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endParaRPr lang="en-US" dirty="0"/>
          </a:p>
        </p:txBody>
      </p:sp>
      <p:sp>
        <p:nvSpPr>
          <p:cNvPr id="17"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cxnSp>
        <p:nvCxnSpPr>
          <p:cNvPr id="19" name="Straight Connector 18"/>
          <p:cNvCxnSpPr/>
          <p:nvPr userDrawn="1"/>
        </p:nvCxnSpPr>
        <p:spPr>
          <a:xfrm>
            <a:off x="324905" y="760652"/>
            <a:ext cx="7812000" cy="0"/>
          </a:xfrm>
          <a:prstGeom prst="line">
            <a:avLst/>
          </a:prstGeom>
          <a:ln w="158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A&amp;S_Crest_Colour_Classi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4525" y="174674"/>
            <a:ext cx="683928" cy="828000"/>
          </a:xfrm>
          <a:prstGeom prst="rect">
            <a:avLst/>
          </a:prstGeom>
        </p:spPr>
      </p:pic>
    </p:spTree>
    <p:extLst>
      <p:ext uri="{BB962C8B-B14F-4D97-AF65-F5344CB8AC3E}">
        <p14:creationId xmlns:p14="http://schemas.microsoft.com/office/powerpoint/2010/main" val="34288539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Content and Valu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1899" y="1274533"/>
            <a:ext cx="939767" cy="2880000"/>
          </a:xfrm>
          <a:prstGeom prst="rect">
            <a:avLst/>
          </a:prstGeom>
        </p:spPr>
      </p:pic>
      <p:pic>
        <p:nvPicPr>
          <p:cNvPr id="7" name="Picture 6" descr="PPT Slide Background6_foot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44645"/>
            <a:ext cx="9144000" cy="798857"/>
          </a:xfrm>
          <a:prstGeom prst="rect">
            <a:avLst/>
          </a:prstGeom>
        </p:spPr>
      </p:pic>
      <p:sp>
        <p:nvSpPr>
          <p:cNvPr id="8" name="Title 1"/>
          <p:cNvSpPr>
            <a:spLocks noGrp="1"/>
          </p:cNvSpPr>
          <p:nvPr>
            <p:ph type="title"/>
          </p:nvPr>
        </p:nvSpPr>
        <p:spPr>
          <a:xfrm>
            <a:off x="324907" y="26456"/>
            <a:ext cx="7506903" cy="628366"/>
          </a:xfrm>
        </p:spPr>
        <p:txBody>
          <a:bodyPr lIns="0" tIns="0" rIns="0" bIns="0" anchor="b" anchorCtr="0">
            <a:normAutofit/>
          </a:bodyPr>
          <a:lstStyle>
            <a:lvl1pPr algn="l">
              <a:defRPr sz="2200" b="1">
                <a:solidFill>
                  <a:srgbClr val="009FDF"/>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324905" y="1147239"/>
            <a:ext cx="7176169" cy="3337304"/>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endParaRPr lang="en-US" dirty="0"/>
          </a:p>
        </p:txBody>
      </p:sp>
      <p:sp>
        <p:nvSpPr>
          <p:cNvPr id="10"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cxnSp>
        <p:nvCxnSpPr>
          <p:cNvPr id="12" name="Straight Connector 11"/>
          <p:cNvCxnSpPr/>
          <p:nvPr userDrawn="1"/>
        </p:nvCxnSpPr>
        <p:spPr>
          <a:xfrm>
            <a:off x="324904" y="760652"/>
            <a:ext cx="7596000" cy="0"/>
          </a:xfrm>
          <a:prstGeom prst="line">
            <a:avLst/>
          </a:prstGeom>
          <a:ln w="158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A&amp;S_Crest_Colour_Classi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61564" y="174674"/>
            <a:ext cx="683928" cy="828000"/>
          </a:xfrm>
          <a:prstGeom prst="rect">
            <a:avLst/>
          </a:prstGeom>
        </p:spPr>
      </p:pic>
    </p:spTree>
    <p:extLst>
      <p:ext uri="{BB962C8B-B14F-4D97-AF65-F5344CB8AC3E}">
        <p14:creationId xmlns:p14="http://schemas.microsoft.com/office/powerpoint/2010/main" val="14488839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Blank">
    <p:spTree>
      <p:nvGrpSpPr>
        <p:cNvPr id="1" name=""/>
        <p:cNvGrpSpPr/>
        <p:nvPr/>
      </p:nvGrpSpPr>
      <p:grpSpPr>
        <a:xfrm>
          <a:off x="0" y="0"/>
          <a:ext cx="0" cy="0"/>
          <a:chOff x="0" y="0"/>
          <a:chExt cx="0" cy="0"/>
        </a:xfrm>
      </p:grpSpPr>
      <p:pic>
        <p:nvPicPr>
          <p:cNvPr id="7" name="Picture 6"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525" y="174674"/>
            <a:ext cx="683928" cy="828000"/>
          </a:xfrm>
          <a:prstGeom prst="rect">
            <a:avLst/>
          </a:prstGeom>
        </p:spPr>
      </p:pic>
      <p:sp>
        <p:nvSpPr>
          <p:cNvPr id="15" name="Title 1"/>
          <p:cNvSpPr>
            <a:spLocks noGrp="1"/>
          </p:cNvSpPr>
          <p:nvPr>
            <p:ph type="title"/>
          </p:nvPr>
        </p:nvSpPr>
        <p:spPr>
          <a:xfrm>
            <a:off x="324907" y="26456"/>
            <a:ext cx="7685499" cy="628366"/>
          </a:xfrm>
        </p:spPr>
        <p:txBody>
          <a:bodyPr lIns="0" tIns="0" rIns="0" bIns="0" anchor="b" anchorCtr="0">
            <a:normAutofit/>
          </a:bodyPr>
          <a:lstStyle>
            <a:lvl1pPr algn="l">
              <a:defRPr sz="2200" b="1">
                <a:solidFill>
                  <a:srgbClr val="009FDF"/>
                </a:solidFill>
              </a:defRPr>
            </a:lvl1pPr>
          </a:lstStyle>
          <a:p>
            <a:r>
              <a:rPr lang="en-US" dirty="0" smtClean="0"/>
              <a:t>Click to edit Master title style</a:t>
            </a:r>
            <a:endParaRPr lang="en-US" dirty="0"/>
          </a:p>
        </p:txBody>
      </p:sp>
      <p:sp>
        <p:nvSpPr>
          <p:cNvPr id="16" name="Content Placeholder 2"/>
          <p:cNvSpPr>
            <a:spLocks noGrp="1"/>
          </p:cNvSpPr>
          <p:nvPr>
            <p:ph idx="1"/>
          </p:nvPr>
        </p:nvSpPr>
        <p:spPr>
          <a:xfrm>
            <a:off x="324904" y="790064"/>
            <a:ext cx="7685501" cy="4189819"/>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endParaRPr lang="en-US" dirty="0"/>
          </a:p>
        </p:txBody>
      </p:sp>
      <p:sp>
        <p:nvSpPr>
          <p:cNvPr id="17" name="Slide Number Placeholder 5"/>
          <p:cNvSpPr>
            <a:spLocks noGrp="1"/>
          </p:cNvSpPr>
          <p:nvPr>
            <p:ph type="sldNum" sz="quarter" idx="12"/>
          </p:nvPr>
        </p:nvSpPr>
        <p:spPr>
          <a:xfrm>
            <a:off x="8109625" y="4706038"/>
            <a:ext cx="881451" cy="273844"/>
          </a:xfrm>
        </p:spPr>
        <p:txBody>
          <a:bodyPr lIns="0" tIns="0" rIns="0" bIns="0" anchor="b" anchorCtr="0"/>
          <a:lstStyle>
            <a:lvl1pPr>
              <a:defRPr sz="900">
                <a:solidFill>
                  <a:schemeClr val="tx1"/>
                </a:solidFil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16779381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11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40738274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4183079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383219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2100908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1794562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37708461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41361784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3538037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D7FE9DB-283E-4B24-B2E2-DE6EB4EE3B45}" type="datetime3">
              <a:rPr lang="en-GB" smtClean="0"/>
              <a:t>3 March, 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dirty="0"/>
          </a:p>
        </p:txBody>
      </p:sp>
    </p:spTree>
    <p:extLst>
      <p:ext uri="{BB962C8B-B14F-4D97-AF65-F5344CB8AC3E}">
        <p14:creationId xmlns:p14="http://schemas.microsoft.com/office/powerpoint/2010/main" val="1081961709"/>
      </p:ext>
    </p:extLst>
  </p:cSld>
  <p:clrMap bg1="lt1" tx1="dk1" bg2="lt2" tx2="dk2" accent1="accent1" accent2="accent2" accent3="accent3" accent4="accent4" accent5="accent5" accent6="accent6" hlink="hlink" folHlink="folHlink"/>
  <p:sldLayoutIdLst>
    <p:sldLayoutId id="2147493473" r:id="rId1"/>
    <p:sldLayoutId id="2147493503" r:id="rId2"/>
    <p:sldLayoutId id="2147493476" r:id="rId3"/>
    <p:sldLayoutId id="2147493504" r:id="rId4"/>
    <p:sldLayoutId id="2147493501" r:id="rId5"/>
    <p:sldLayoutId id="2147493502" r:id="rId6"/>
    <p:sldLayoutId id="2147493512" r:id="rId7"/>
    <p:sldLayoutId id="2147493513" r:id="rId8"/>
    <p:sldLayoutId id="2147493514" r:id="rId9"/>
    <p:sldLayoutId id="2147493515" r:id="rId10"/>
    <p:sldLayoutId id="2147493516"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200152"/>
            <a:ext cx="8229600" cy="3394075"/>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4767265"/>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B4100A96-FA8A-4DA6-A0CF-5B5A45DD18C1}" type="datetime3">
              <a:rPr lang="en-GB" smtClean="0"/>
              <a:t>3 March, 2022</a:t>
            </a:fld>
            <a:endParaRPr lang="en-US" dirty="0"/>
          </a:p>
        </p:txBody>
      </p:sp>
      <p:sp>
        <p:nvSpPr>
          <p:cNvPr id="5" name="Footer Placeholder 4"/>
          <p:cNvSpPr>
            <a:spLocks noGrp="1"/>
          </p:cNvSpPr>
          <p:nvPr>
            <p:ph type="ftr" sz="quarter" idx="3"/>
          </p:nvPr>
        </p:nvSpPr>
        <p:spPr>
          <a:xfrm>
            <a:off x="3124200" y="4767265"/>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5"/>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3AB589F-4B8A-4C43-B1A7-D2BA4FE7C149}" type="slidenum">
              <a:rPr lang="en-US" smtClean="0"/>
              <a:t>‹#›</a:t>
            </a:fld>
            <a:endParaRPr lang="en-US" dirty="0"/>
          </a:p>
        </p:txBody>
      </p:sp>
    </p:spTree>
    <p:extLst>
      <p:ext uri="{BB962C8B-B14F-4D97-AF65-F5344CB8AC3E}">
        <p14:creationId xmlns:p14="http://schemas.microsoft.com/office/powerpoint/2010/main" val="1742177125"/>
      </p:ext>
    </p:extLst>
  </p:cSld>
  <p:clrMap bg1="lt1" tx1="dk1" bg2="lt2" tx2="dk2" accent1="accent1" accent2="accent2" accent3="accent3" accent4="accent4" accent5="accent5" accent6="accent6" hlink="hlink" folHlink="folHlink"/>
  <p:sldLayoutIdLst>
    <p:sldLayoutId id="2147493518" r:id="rId1"/>
    <p:sldLayoutId id="2147493519" r:id="rId2"/>
    <p:sldLayoutId id="2147493520"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200152"/>
            <a:ext cx="8229600" cy="3394075"/>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4767265"/>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6E76F8D-DA05-D04F-80E2-548D41CFC4B3}" type="datetimeFigureOut">
              <a:rPr lang="en-US" smtClean="0"/>
              <a:t>3/3/2022</a:t>
            </a:fld>
            <a:endParaRPr lang="en-US" dirty="0"/>
          </a:p>
        </p:txBody>
      </p:sp>
      <p:sp>
        <p:nvSpPr>
          <p:cNvPr id="5" name="Footer Placeholder 4"/>
          <p:cNvSpPr>
            <a:spLocks noGrp="1"/>
          </p:cNvSpPr>
          <p:nvPr>
            <p:ph type="ftr" sz="quarter" idx="3"/>
          </p:nvPr>
        </p:nvSpPr>
        <p:spPr>
          <a:xfrm>
            <a:off x="3124200" y="4767265"/>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5"/>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3AB589F-4B8A-4C43-B1A7-D2BA4FE7C149}" type="slidenum">
              <a:rPr lang="en-US" smtClean="0"/>
              <a:t>‹#›</a:t>
            </a:fld>
            <a:endParaRPr lang="en-US" dirty="0"/>
          </a:p>
        </p:txBody>
      </p:sp>
    </p:spTree>
    <p:extLst>
      <p:ext uri="{BB962C8B-B14F-4D97-AF65-F5344CB8AC3E}">
        <p14:creationId xmlns:p14="http://schemas.microsoft.com/office/powerpoint/2010/main" val="701135052"/>
      </p:ext>
    </p:extLst>
  </p:cSld>
  <p:clrMap bg1="lt1" tx1="dk1" bg2="lt2" tx2="dk2" accent1="accent1" accent2="accent2" accent3="accent3" accent4="accent4" accent5="accent5" accent6="accent6" hlink="hlink" folHlink="folHlink"/>
  <p:sldLayoutIdLst>
    <p:sldLayoutId id="2147493522" r:id="rId1"/>
    <p:sldLayoutId id="2147493523" r:id="rId2"/>
    <p:sldLayoutId id="2147493524"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PPT Slid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716"/>
            <a:ext cx="9131808" cy="5129784"/>
          </a:xfrm>
          <a:prstGeom prst="rect">
            <a:avLst/>
          </a:prstGeom>
        </p:spPr>
      </p:pic>
      <p:sp>
        <p:nvSpPr>
          <p:cNvPr id="4" name="TextBox 3">
            <a:extLst>
              <a:ext uri="{FF2B5EF4-FFF2-40B4-BE49-F238E27FC236}">
                <a16:creationId xmlns:a16="http://schemas.microsoft.com/office/drawing/2014/main" id="{19C4695C-DF6A-D542-9DEE-9816EFACB474}"/>
              </a:ext>
            </a:extLst>
          </p:cNvPr>
          <p:cNvSpPr txBox="1"/>
          <p:nvPr userDrawn="1"/>
        </p:nvSpPr>
        <p:spPr>
          <a:xfrm>
            <a:off x="788770" y="4640375"/>
            <a:ext cx="1217220" cy="204568"/>
          </a:xfrm>
          <a:prstGeom prst="rect">
            <a:avLst/>
          </a:prstGeom>
          <a:noFill/>
        </p:spPr>
        <p:txBody>
          <a:bodyPr wrap="square" lIns="0" tIns="27000" rIns="162000" bIns="27000" rtlCol="0">
            <a:spAutoFit/>
          </a:bodyPr>
          <a:lstStyle/>
          <a:p>
            <a:pPr algn="ctr">
              <a:lnSpc>
                <a:spcPct val="130000"/>
              </a:lnSpc>
              <a:spcBef>
                <a:spcPts val="750"/>
              </a:spcBef>
            </a:pPr>
            <a:r>
              <a:rPr lang="en-US" sz="750" dirty="0">
                <a:solidFill>
                  <a:schemeClr val="tx2"/>
                </a:solidFill>
                <a:latin typeface="Montserrat" pitchFamily="2" charset="77"/>
              </a:rPr>
              <a:t>OPENNESS</a:t>
            </a:r>
          </a:p>
        </p:txBody>
      </p:sp>
      <p:sp>
        <p:nvSpPr>
          <p:cNvPr id="5" name="TextBox 4">
            <a:extLst>
              <a:ext uri="{FF2B5EF4-FFF2-40B4-BE49-F238E27FC236}">
                <a16:creationId xmlns:a16="http://schemas.microsoft.com/office/drawing/2014/main" id="{483C0727-1BF6-CE4D-A814-8E1BCAA4AB4B}"/>
              </a:ext>
            </a:extLst>
          </p:cNvPr>
          <p:cNvSpPr txBox="1"/>
          <p:nvPr userDrawn="1"/>
        </p:nvSpPr>
        <p:spPr>
          <a:xfrm>
            <a:off x="4110114" y="4640375"/>
            <a:ext cx="2351295" cy="204568"/>
          </a:xfrm>
          <a:prstGeom prst="rect">
            <a:avLst/>
          </a:prstGeom>
          <a:noFill/>
        </p:spPr>
        <p:txBody>
          <a:bodyPr wrap="square" lIns="0" tIns="27000" rIns="162000" bIns="27000" rtlCol="0">
            <a:spAutoFit/>
          </a:bodyPr>
          <a:lstStyle/>
          <a:p>
            <a:pPr>
              <a:lnSpc>
                <a:spcPct val="130000"/>
              </a:lnSpc>
              <a:spcBef>
                <a:spcPts val="750"/>
              </a:spcBef>
            </a:pPr>
            <a:r>
              <a:rPr lang="en-US" sz="750" dirty="0">
                <a:solidFill>
                  <a:schemeClr val="tx2"/>
                </a:solidFill>
                <a:latin typeface="Montserrat" pitchFamily="2" charset="77"/>
              </a:rPr>
              <a:t>COMPASSION</a:t>
            </a:r>
          </a:p>
        </p:txBody>
      </p:sp>
      <p:sp>
        <p:nvSpPr>
          <p:cNvPr id="6" name="TextBox 5">
            <a:extLst>
              <a:ext uri="{FF2B5EF4-FFF2-40B4-BE49-F238E27FC236}">
                <a16:creationId xmlns:a16="http://schemas.microsoft.com/office/drawing/2014/main" id="{3B752521-48A9-3B4E-81CF-BD70E586B020}"/>
              </a:ext>
            </a:extLst>
          </p:cNvPr>
          <p:cNvSpPr txBox="1"/>
          <p:nvPr userDrawn="1"/>
        </p:nvSpPr>
        <p:spPr>
          <a:xfrm>
            <a:off x="2476210" y="4640375"/>
            <a:ext cx="2351295" cy="204568"/>
          </a:xfrm>
          <a:prstGeom prst="rect">
            <a:avLst/>
          </a:prstGeom>
          <a:noFill/>
        </p:spPr>
        <p:txBody>
          <a:bodyPr wrap="square" lIns="0" tIns="27000" rIns="162000" bIns="27000" rtlCol="0">
            <a:spAutoFit/>
          </a:bodyPr>
          <a:lstStyle/>
          <a:p>
            <a:pPr>
              <a:lnSpc>
                <a:spcPct val="130000"/>
              </a:lnSpc>
              <a:spcBef>
                <a:spcPts val="750"/>
              </a:spcBef>
            </a:pPr>
            <a:r>
              <a:rPr lang="en-US" sz="750" dirty="0">
                <a:solidFill>
                  <a:schemeClr val="tx2"/>
                </a:solidFill>
                <a:latin typeface="Montserrat" pitchFamily="2" charset="77"/>
              </a:rPr>
              <a:t>PARTNERSHIP</a:t>
            </a:r>
          </a:p>
        </p:txBody>
      </p:sp>
      <p:sp>
        <p:nvSpPr>
          <p:cNvPr id="7" name="TextBox 6">
            <a:extLst>
              <a:ext uri="{FF2B5EF4-FFF2-40B4-BE49-F238E27FC236}">
                <a16:creationId xmlns:a16="http://schemas.microsoft.com/office/drawing/2014/main" id="{DD2C186F-2E13-8440-9E28-B9E440996831}"/>
              </a:ext>
            </a:extLst>
          </p:cNvPr>
          <p:cNvSpPr txBox="1"/>
          <p:nvPr userDrawn="1"/>
        </p:nvSpPr>
        <p:spPr>
          <a:xfrm>
            <a:off x="5879566" y="4640375"/>
            <a:ext cx="2351295" cy="204568"/>
          </a:xfrm>
          <a:prstGeom prst="rect">
            <a:avLst/>
          </a:prstGeom>
          <a:noFill/>
        </p:spPr>
        <p:txBody>
          <a:bodyPr wrap="square" lIns="0" tIns="27000" rIns="162000" bIns="27000" rtlCol="0">
            <a:spAutoFit/>
          </a:bodyPr>
          <a:lstStyle/>
          <a:p>
            <a:pPr>
              <a:lnSpc>
                <a:spcPct val="130000"/>
              </a:lnSpc>
              <a:spcBef>
                <a:spcPts val="750"/>
              </a:spcBef>
            </a:pPr>
            <a:r>
              <a:rPr lang="en-US" sz="750" dirty="0">
                <a:solidFill>
                  <a:schemeClr val="tx2"/>
                </a:solidFill>
                <a:latin typeface="Montserrat" pitchFamily="2" charset="77"/>
              </a:rPr>
              <a:t>COURAGE</a:t>
            </a:r>
          </a:p>
        </p:txBody>
      </p:sp>
      <p:pic>
        <p:nvPicPr>
          <p:cNvPr id="8" name="Picture 7">
            <a:extLst>
              <a:ext uri="{FF2B5EF4-FFF2-40B4-BE49-F238E27FC236}">
                <a16:creationId xmlns:a16="http://schemas.microsoft.com/office/drawing/2014/main" id="{2352101E-EBCF-B840-B09A-76D3646074A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89112" y="4056522"/>
            <a:ext cx="778473" cy="583855"/>
          </a:xfrm>
          <a:prstGeom prst="rect">
            <a:avLst/>
          </a:prstGeom>
        </p:spPr>
      </p:pic>
      <p:pic>
        <p:nvPicPr>
          <p:cNvPr id="9" name="Picture 8">
            <a:extLst>
              <a:ext uri="{FF2B5EF4-FFF2-40B4-BE49-F238E27FC236}">
                <a16:creationId xmlns:a16="http://schemas.microsoft.com/office/drawing/2014/main" id="{BF4598F4-FDDC-3F41-B644-A500186ED2E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556693" y="4056522"/>
            <a:ext cx="778473" cy="583855"/>
          </a:xfrm>
          <a:prstGeom prst="rect">
            <a:avLst/>
          </a:prstGeom>
        </p:spPr>
      </p:pic>
      <p:pic>
        <p:nvPicPr>
          <p:cNvPr id="10" name="Picture 9">
            <a:extLst>
              <a:ext uri="{FF2B5EF4-FFF2-40B4-BE49-F238E27FC236}">
                <a16:creationId xmlns:a16="http://schemas.microsoft.com/office/drawing/2014/main" id="{BF4C3FD0-8B36-5542-AD7F-AC11C1D2B94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4172706" y="4056522"/>
            <a:ext cx="778473" cy="583855"/>
          </a:xfrm>
          <a:prstGeom prst="rect">
            <a:avLst/>
          </a:prstGeom>
        </p:spPr>
      </p:pic>
      <p:pic>
        <p:nvPicPr>
          <p:cNvPr id="11" name="Picture 10">
            <a:extLst>
              <a:ext uri="{FF2B5EF4-FFF2-40B4-BE49-F238E27FC236}">
                <a16:creationId xmlns:a16="http://schemas.microsoft.com/office/drawing/2014/main" id="{CDBE716E-D305-1645-A461-632A66F9276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823297" y="4056522"/>
            <a:ext cx="778473" cy="583855"/>
          </a:xfrm>
          <a:prstGeom prst="rect">
            <a:avLst/>
          </a:prstGeom>
        </p:spPr>
      </p:pic>
    </p:spTree>
    <p:extLst>
      <p:ext uri="{BB962C8B-B14F-4D97-AF65-F5344CB8AC3E}">
        <p14:creationId xmlns:p14="http://schemas.microsoft.com/office/powerpoint/2010/main" val="3552976063"/>
      </p:ext>
    </p:extLst>
  </p:cSld>
  <p:clrMap bg1="lt1" tx1="dk1" bg2="lt2" tx2="dk2" accent1="accent1" accent2="accent2" accent3="accent3" accent4="accent4" accent5="accent5" accent6="accent6" hlink="hlink" folHlink="folHlink"/>
  <p:sldLayoutIdLst>
    <p:sldLayoutId id="2147493527" r:id="rId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avonandsomerset-pcc.gov.uk/wp-content/uploads/2022/01/Identifying-Disproportionality-Report.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8" Type="http://schemas.openxmlformats.org/officeDocument/2006/relationships/hyperlink" Target="https://www.counterterrorism.police.uk/what-we-do/prevent/" TargetMode="External"/><Relationship Id="rId3" Type="http://schemas.openxmlformats.org/officeDocument/2006/relationships/hyperlink" Target="https://www.actionfraud.police.uk/what-is-action-fraud" TargetMode="External"/><Relationship Id="rId7" Type="http://schemas.openxmlformats.org/officeDocument/2006/relationships/hyperlink" Target="https://www.gov.uk/government/publications/beating-crime-plan/beating-crime-pla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justiceinspectorates.gov.uk/hmicfrs/police-forces/data/" TargetMode="External"/><Relationship Id="rId5" Type="http://schemas.openxmlformats.org/officeDocument/2006/relationships/hyperlink" Target="https://www.legislation.gov.uk/ukpga/2021/17/part/1/enacted" TargetMode="External"/><Relationship Id="rId10" Type="http://schemas.openxmlformats.org/officeDocument/2006/relationships/image" Target="../media/image10.jpg"/><Relationship Id="rId4" Type="http://schemas.openxmlformats.org/officeDocument/2006/relationships/hyperlink" Target="https://www.cps.gov.uk/about-cps" TargetMode="External"/><Relationship Id="rId9" Type="http://schemas.openxmlformats.org/officeDocument/2006/relationships/hyperlink" Target="https://www.avonandsomerset.police.uk/news/2021/06/avon-and-somerset-police-implements-transformative-approach-to-investigating-rape-and-sexual-offenc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news/1305-million-to-tackle-serious-violence-murder-and-knife-crim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news/1305-million-to-tackle-serious-violence-murder-and-knife-cri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publications/the-code-of-practice-for-victims-of-crime/code-of-practice-for-victims-of-crime-in-england-and-wales-victims-cod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88E988-FB04-AB4E-BE5A-59F242AF7F7A}" type="slidenum">
              <a:rPr lang="en-US" smtClean="0"/>
              <a:pPr/>
              <a:t>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44" y="565948"/>
            <a:ext cx="3079431" cy="1354950"/>
          </a:xfrm>
          <a:prstGeom prst="rect">
            <a:avLst/>
          </a:prstGeom>
        </p:spPr>
      </p:pic>
      <p:sp>
        <p:nvSpPr>
          <p:cNvPr id="6" name="TextBox 5"/>
          <p:cNvSpPr txBox="1"/>
          <p:nvPr/>
        </p:nvSpPr>
        <p:spPr>
          <a:xfrm>
            <a:off x="809144" y="2249034"/>
            <a:ext cx="7560000" cy="1800000"/>
          </a:xfrm>
          <a:prstGeom prst="rect">
            <a:avLst/>
          </a:prstGeom>
          <a:solidFill>
            <a:srgbClr val="00B0F0"/>
          </a:solidFill>
          <a:ln>
            <a:solidFill>
              <a:srgbClr val="00B0F0"/>
            </a:solidFill>
          </a:ln>
        </p:spPr>
        <p:txBody>
          <a:bodyPr wrap="square" rtlCol="0" anchor="ctr">
            <a:spAutoFit/>
          </a:bodyPr>
          <a:lstStyle/>
          <a:p>
            <a:r>
              <a:rPr lang="en-GB" sz="2800" b="1" dirty="0" smtClean="0">
                <a:solidFill>
                  <a:schemeClr val="bg1"/>
                </a:solidFill>
              </a:rPr>
              <a:t>Performance Report</a:t>
            </a:r>
            <a:endParaRPr lang="en-GB" sz="2800" b="1" dirty="0">
              <a:solidFill>
                <a:schemeClr val="bg1"/>
              </a:solidFill>
            </a:endParaRPr>
          </a:p>
          <a:p>
            <a:endParaRPr lang="en-GB" b="1" dirty="0" smtClean="0">
              <a:solidFill>
                <a:schemeClr val="bg1"/>
              </a:solidFill>
            </a:endParaRPr>
          </a:p>
          <a:p>
            <a:r>
              <a:rPr lang="en-GB" b="1" dirty="0" smtClean="0">
                <a:solidFill>
                  <a:schemeClr val="bg1"/>
                </a:solidFill>
              </a:rPr>
              <a:t>Quarter </a:t>
            </a:r>
            <a:r>
              <a:rPr lang="en-GB" b="1" dirty="0" smtClean="0">
                <a:solidFill>
                  <a:schemeClr val="bg1"/>
                </a:solidFill>
              </a:rPr>
              <a:t>ending December </a:t>
            </a:r>
            <a:r>
              <a:rPr lang="en-GB" b="1" dirty="0">
                <a:solidFill>
                  <a:schemeClr val="bg1"/>
                </a:solidFill>
              </a:rPr>
              <a:t>2021</a:t>
            </a:r>
          </a:p>
        </p:txBody>
      </p:sp>
    </p:spTree>
    <p:extLst>
      <p:ext uri="{BB962C8B-B14F-4D97-AF65-F5344CB8AC3E}">
        <p14:creationId xmlns:p14="http://schemas.microsoft.com/office/powerpoint/2010/main" val="364969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54172138"/>
              </p:ext>
            </p:extLst>
          </p:nvPr>
        </p:nvGraphicFramePr>
        <p:xfrm>
          <a:off x="123824" y="499635"/>
          <a:ext cx="5981700" cy="4485977"/>
        </p:xfrm>
        <a:graphic>
          <a:graphicData uri="http://schemas.openxmlformats.org/drawingml/2006/table">
            <a:tbl>
              <a:tblPr firstRow="1" bandRow="1">
                <a:tableStyleId>{073A0DAA-6AF3-43AB-8588-CEC1D06C72B9}</a:tableStyleId>
              </a:tblPr>
              <a:tblGrid>
                <a:gridCol w="2215516">
                  <a:extLst>
                    <a:ext uri="{9D8B030D-6E8A-4147-A177-3AD203B41FA5}">
                      <a16:colId xmlns:a16="http://schemas.microsoft.com/office/drawing/2014/main" val="491306328"/>
                    </a:ext>
                  </a:extLst>
                </a:gridCol>
                <a:gridCol w="1304510">
                  <a:extLst>
                    <a:ext uri="{9D8B030D-6E8A-4147-A177-3AD203B41FA5}">
                      <a16:colId xmlns:a16="http://schemas.microsoft.com/office/drawing/2014/main" val="568197104"/>
                    </a:ext>
                  </a:extLst>
                </a:gridCol>
                <a:gridCol w="2461674">
                  <a:extLst>
                    <a:ext uri="{9D8B030D-6E8A-4147-A177-3AD203B41FA5}">
                      <a16:colId xmlns:a16="http://schemas.microsoft.com/office/drawing/2014/main" val="38739017"/>
                    </a:ext>
                  </a:extLst>
                </a:gridCol>
              </a:tblGrid>
              <a:tr h="275869">
                <a:tc gridSpan="3">
                  <a:txBody>
                    <a:bodyPr/>
                    <a:lstStyle/>
                    <a:p>
                      <a:pPr algn="ctr"/>
                      <a:r>
                        <a:rPr lang="en-GB" sz="1100" dirty="0" smtClean="0"/>
                        <a:t>Measures Summary</a:t>
                      </a:r>
                      <a:endParaRPr lang="en-GB" sz="1100"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323687">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57275">
                <a:tc>
                  <a:txBody>
                    <a:bodyPr/>
                    <a:lstStyle/>
                    <a:p>
                      <a:pPr marL="0" indent="0" algn="ctr">
                        <a:buFont typeface="Arial" panose="020B0604020202020204" pitchFamily="34" charset="0"/>
                        <a:buNone/>
                      </a:pPr>
                      <a:r>
                        <a:rPr lang="en-GB" sz="800" dirty="0" smtClean="0"/>
                        <a:t>Volume of Rape referrals to CPS</a:t>
                      </a: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Moderate Increase</a:t>
                      </a:r>
                      <a:endParaRPr lang="en-GB" sz="800" b="1" dirty="0" smtClean="0">
                        <a:solidFill>
                          <a:schemeClr val="accent3"/>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257275">
                <a:tc>
                  <a:txBody>
                    <a:bodyPr/>
                    <a:lstStyle/>
                    <a:p>
                      <a:pPr marL="0" indent="0" algn="ctr">
                        <a:buFont typeface="Arial" panose="020B0604020202020204" pitchFamily="34" charset="0"/>
                        <a:buNone/>
                      </a:pPr>
                      <a:r>
                        <a:rPr lang="en-GB" sz="800" dirty="0" smtClean="0"/>
                        <a:t>Charge volumes for Rape offences</a:t>
                      </a:r>
                      <a:endParaRPr lang="en-GB" sz="800" dirty="0" smtClean="0">
                        <a:solidFill>
                          <a:schemeClr val="tx1"/>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Moderate Increase</a:t>
                      </a:r>
                      <a:endParaRPr lang="en-GB" sz="800" b="1" dirty="0" smtClean="0">
                        <a:solidFill>
                          <a:schemeClr val="accent3"/>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737001701"/>
                  </a:ext>
                </a:extLst>
              </a:tr>
              <a:tr h="257275">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Charge rate for Rape offences</a:t>
                      </a:r>
                      <a:endParaRPr lang="en-GB" sz="800" dirty="0" smtClean="0">
                        <a:solidFill>
                          <a:schemeClr val="tx1"/>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Stable</a:t>
                      </a:r>
                      <a:endParaRPr lang="en-GB" sz="800" b="1" dirty="0" smtClean="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8th/8 MSG (below MSG average rates)</a:t>
                      </a:r>
                      <a:endParaRPr lang="en-GB" sz="800" b="1" dirty="0" smtClean="0">
                        <a:solidFill>
                          <a:srgbClr val="FF0000"/>
                        </a:solidFill>
                      </a:endParaRPr>
                    </a:p>
                  </a:txBody>
                  <a:tcPr anchor="ctr">
                    <a:solidFill>
                      <a:schemeClr val="accent1">
                        <a:lumMod val="20000"/>
                        <a:lumOff val="80000"/>
                      </a:schemeClr>
                    </a:solidFill>
                  </a:tcPr>
                </a:tc>
                <a:extLst>
                  <a:ext uri="{0D108BD9-81ED-4DB2-BD59-A6C34878D82A}">
                    <a16:rowId xmlns:a16="http://schemas.microsoft.com/office/drawing/2014/main" val="4137419811"/>
                  </a:ext>
                </a:extLst>
              </a:tr>
              <a:tr h="3114596">
                <a:tc gridSpan="3">
                  <a:txBody>
                    <a:bodyPr/>
                    <a:lstStyle/>
                    <a:p>
                      <a:endParaRPr lang="en-GB" dirty="0" smtClean="0"/>
                    </a:p>
                    <a:p>
                      <a:endParaRPr lang="en-GB"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Better Criminal Justice Outcomes for Rape Cases</a:t>
            </a:r>
          </a:p>
        </p:txBody>
      </p:sp>
      <p:graphicFrame>
        <p:nvGraphicFramePr>
          <p:cNvPr id="9" name="Table 8"/>
          <p:cNvGraphicFramePr>
            <a:graphicFrameLocks noGrp="1"/>
          </p:cNvGraphicFramePr>
          <p:nvPr>
            <p:extLst>
              <p:ext uri="{D42A27DB-BD31-4B8C-83A1-F6EECF244321}">
                <p14:modId xmlns:p14="http://schemas.microsoft.com/office/powerpoint/2010/main" val="52113044"/>
              </p:ext>
            </p:extLst>
          </p:nvPr>
        </p:nvGraphicFramePr>
        <p:xfrm>
          <a:off x="6201429" y="499637"/>
          <a:ext cx="2789649" cy="2694007"/>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6719">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427288">
                <a:tc>
                  <a:txBody>
                    <a:bodyPr/>
                    <a:lstStyle/>
                    <a:p>
                      <a:pPr marL="228600" indent="-228600">
                        <a:buFont typeface="+mj-lt"/>
                        <a:buAutoNum type="arabicPeriod"/>
                      </a:pPr>
                      <a:r>
                        <a:rPr lang="en-GB" sz="800" dirty="0" smtClean="0"/>
                        <a:t>Delivery of Project Bluestone, and the recruitment and implementation of specialist teams dedicated to the investigation of rape and serious sexual offences (RASSO). (Project Bluestone proposed the development of a ‘gold standard’ framework for the investigation of RASSO, using specialist investigators to enhance victim contact and disrupt persistent offenders).</a:t>
                      </a:r>
                    </a:p>
                    <a:p>
                      <a:pPr marL="228600" indent="-228600">
                        <a:buFont typeface="+mj-lt"/>
                        <a:buAutoNum type="arabicPeriod"/>
                      </a:pPr>
                      <a:endParaRPr lang="en-GB" sz="800" dirty="0" smtClean="0"/>
                    </a:p>
                    <a:p>
                      <a:pPr marL="228600" indent="-228600">
                        <a:buFont typeface="+mj-lt"/>
                        <a:buAutoNum type="arabicPeriod"/>
                      </a:pPr>
                      <a:r>
                        <a:rPr lang="en-GB" sz="800" dirty="0" smtClean="0"/>
                        <a:t>Development of an improved way of working within the Incident Assessment Unit to ensure that, whenever additional victim-based crimes (including RASSO) are identified, they are correctly recorded at the earliest opportunity.</a:t>
                      </a: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466445558"/>
              </p:ext>
            </p:extLst>
          </p:nvPr>
        </p:nvGraphicFramePr>
        <p:xfrm>
          <a:off x="6201429" y="3211025"/>
          <a:ext cx="2796021" cy="1774589"/>
        </p:xfrm>
        <a:graphic>
          <a:graphicData uri="http://schemas.openxmlformats.org/drawingml/2006/table">
            <a:tbl>
              <a:tblPr firstRow="1" bandRow="1">
                <a:tableStyleId>{073A0DAA-6AF3-43AB-8588-CEC1D06C72B9}</a:tableStyleId>
              </a:tblPr>
              <a:tblGrid>
                <a:gridCol w="2796021">
                  <a:extLst>
                    <a:ext uri="{9D8B030D-6E8A-4147-A177-3AD203B41FA5}">
                      <a16:colId xmlns:a16="http://schemas.microsoft.com/office/drawing/2014/main" val="491306328"/>
                    </a:ext>
                  </a:extLst>
                </a:gridCol>
              </a:tblGrid>
              <a:tr h="262623">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1511966">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There has been a clear</a:t>
                      </a:r>
                      <a:r>
                        <a:rPr lang="en-GB" sz="800" baseline="0" dirty="0" smtClean="0"/>
                        <a:t> recent </a:t>
                      </a:r>
                      <a:r>
                        <a:rPr lang="en-GB" sz="800" dirty="0" smtClean="0"/>
                        <a:t>increase in both CPS pre-charge rape-referrals and police </a:t>
                      </a:r>
                      <a:r>
                        <a:rPr lang="en-GB" sz="800" u="none" dirty="0" smtClean="0"/>
                        <a:t>charges.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u="none"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u="none" dirty="0" smtClean="0"/>
                        <a:t>However the current 12 month charge rate is 3.7% compared to 3.6% in the previous year.</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u="none"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u="none" dirty="0" smtClean="0"/>
                        <a:t>The</a:t>
                      </a:r>
                      <a:r>
                        <a:rPr lang="en-GB" sz="800" u="none" baseline="0" dirty="0" smtClean="0"/>
                        <a:t> number of officers in Bluestone is not at the target numbers and this will take time to reach full establishment.</a:t>
                      </a:r>
                      <a:endParaRPr lang="en-GB" sz="800" u="none"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u="none" dirty="0" smtClean="0"/>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GB" sz="800" dirty="0" smtClean="0">
                        <a:solidFill>
                          <a:schemeClr val="accent4">
                            <a:lumMod val="75000"/>
                          </a:schemeClr>
                        </a:solidFill>
                      </a:endParaRPr>
                    </a:p>
                  </a:txBody>
                  <a:tcPr>
                    <a:noFill/>
                  </a:tcPr>
                </a:tc>
                <a:extLst>
                  <a:ext uri="{0D108BD9-81ED-4DB2-BD59-A6C34878D82A}">
                    <a16:rowId xmlns:a16="http://schemas.microsoft.com/office/drawing/2014/main" val="1936083217"/>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6" name="Chart 15"/>
          <p:cNvGraphicFramePr>
            <a:graphicFrameLocks/>
          </p:cNvGraphicFramePr>
          <p:nvPr>
            <p:extLst>
              <p:ext uri="{D42A27DB-BD31-4B8C-83A1-F6EECF244321}">
                <p14:modId xmlns:p14="http://schemas.microsoft.com/office/powerpoint/2010/main" val="1410521250"/>
              </p:ext>
            </p:extLst>
          </p:nvPr>
        </p:nvGraphicFramePr>
        <p:xfrm>
          <a:off x="234674" y="1983088"/>
          <a:ext cx="5760000" cy="28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011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88E988-FB04-AB4E-BE5A-59F242AF7F7A}" type="slidenum">
              <a:rPr lang="en-US" smtClean="0"/>
              <a:pPr/>
              <a:t>11</a:t>
            </a:fld>
            <a:endParaRPr lang="en-US" dirty="0"/>
          </a:p>
        </p:txBody>
      </p:sp>
      <p:sp>
        <p:nvSpPr>
          <p:cNvPr id="6" name="TextBox 5"/>
          <p:cNvSpPr txBox="1"/>
          <p:nvPr/>
        </p:nvSpPr>
        <p:spPr>
          <a:xfrm>
            <a:off x="792000" y="350062"/>
            <a:ext cx="7560000" cy="2000548"/>
          </a:xfrm>
          <a:prstGeom prst="rect">
            <a:avLst/>
          </a:prstGeom>
          <a:solidFill>
            <a:srgbClr val="00B0F0"/>
          </a:solidFill>
          <a:ln>
            <a:solidFill>
              <a:srgbClr val="00B0F0"/>
            </a:solidFill>
          </a:ln>
        </p:spPr>
        <p:txBody>
          <a:bodyPr wrap="square" rtlCol="0">
            <a:spAutoFit/>
          </a:bodyPr>
          <a:lstStyle/>
          <a:p>
            <a:r>
              <a:rPr lang="en-GB" sz="2800" b="1" dirty="0" smtClean="0">
                <a:solidFill>
                  <a:schemeClr val="bg1"/>
                </a:solidFill>
              </a:rPr>
              <a:t>Avon and Somerset Police and Crime Plan</a:t>
            </a:r>
          </a:p>
          <a:p>
            <a:r>
              <a:rPr lang="en-GB" sz="2800" b="1" dirty="0" smtClean="0">
                <a:solidFill>
                  <a:schemeClr val="bg1"/>
                </a:solidFill>
              </a:rPr>
              <a:t>2021-2025</a:t>
            </a:r>
            <a:endParaRPr lang="en-GB" sz="2800" b="1" dirty="0" smtClean="0">
              <a:solidFill>
                <a:schemeClr val="bg1"/>
              </a:solidFill>
            </a:endParaRPr>
          </a:p>
          <a:p>
            <a:endParaRPr lang="en-GB" b="1" dirty="0">
              <a:solidFill>
                <a:schemeClr val="bg1"/>
              </a:solidFill>
            </a:endParaRPr>
          </a:p>
          <a:p>
            <a:r>
              <a:rPr lang="en-GB" sz="2800" b="1" dirty="0">
                <a:solidFill>
                  <a:schemeClr val="bg1"/>
                </a:solidFill>
              </a:rPr>
              <a:t>Contribution of Avon and Somerset </a:t>
            </a:r>
            <a:r>
              <a:rPr lang="en-GB" sz="2800" b="1" dirty="0" smtClean="0">
                <a:solidFill>
                  <a:schemeClr val="bg1"/>
                </a:solidFill>
              </a:rPr>
              <a:t>Police*</a:t>
            </a:r>
          </a:p>
          <a:p>
            <a:r>
              <a:rPr lang="en-GB" sz="1100" b="1" dirty="0" smtClean="0">
                <a:solidFill>
                  <a:schemeClr val="bg1"/>
                </a:solidFill>
              </a:rPr>
              <a:t>*This is a sample of what the local measures will look like and will be more expansive in future reports.</a:t>
            </a:r>
          </a:p>
          <a:p>
            <a:r>
              <a:rPr lang="en-GB" sz="1100" b="1" dirty="0">
                <a:solidFill>
                  <a:schemeClr val="bg1"/>
                </a:solidFill>
              </a:rPr>
              <a:t>The national measures in the previous section also align with the local plan as shown in the table below.</a:t>
            </a:r>
            <a:endParaRPr lang="en-GB" sz="11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704455031"/>
              </p:ext>
            </p:extLst>
          </p:nvPr>
        </p:nvGraphicFramePr>
        <p:xfrm>
          <a:off x="792000" y="2490848"/>
          <a:ext cx="7560000" cy="2074951"/>
        </p:xfrm>
        <a:graphic>
          <a:graphicData uri="http://schemas.openxmlformats.org/drawingml/2006/table">
            <a:tbl>
              <a:tblPr firstRow="1" bandRow="1">
                <a:tableStyleId>{5C22544A-7EE6-4342-B048-85BDC9FD1C3A}</a:tableStyleId>
              </a:tblPr>
              <a:tblGrid>
                <a:gridCol w="4329822">
                  <a:extLst>
                    <a:ext uri="{9D8B030D-6E8A-4147-A177-3AD203B41FA5}">
                      <a16:colId xmlns:a16="http://schemas.microsoft.com/office/drawing/2014/main" val="2971957400"/>
                    </a:ext>
                  </a:extLst>
                </a:gridCol>
                <a:gridCol w="3230178">
                  <a:extLst>
                    <a:ext uri="{9D8B030D-6E8A-4147-A177-3AD203B41FA5}">
                      <a16:colId xmlns:a16="http://schemas.microsoft.com/office/drawing/2014/main" val="3776664858"/>
                    </a:ext>
                  </a:extLst>
                </a:gridCol>
              </a:tblGrid>
              <a:tr h="3680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smtClean="0">
                          <a:solidFill>
                            <a:schemeClr val="bg1"/>
                          </a:solidFill>
                        </a:rPr>
                        <a:t>National measures</a:t>
                      </a:r>
                    </a:p>
                  </a:txBody>
                  <a:tcPr>
                    <a:solidFill>
                      <a:schemeClr val="accent1"/>
                    </a:solidFill>
                  </a:tcPr>
                </a:tc>
                <a:tc>
                  <a:txBody>
                    <a:bodyPr/>
                    <a:lstStyle/>
                    <a:p>
                      <a:r>
                        <a:rPr lang="en-GB" sz="1000" b="1" dirty="0" smtClean="0">
                          <a:solidFill>
                            <a:schemeClr val="bg1"/>
                          </a:solidFill>
                        </a:rPr>
                        <a:t>Local areas of focus</a:t>
                      </a:r>
                      <a:endParaRPr lang="en-GB" sz="1000" b="1" dirty="0">
                        <a:solidFill>
                          <a:schemeClr val="bg1"/>
                        </a:solidFill>
                      </a:endParaRPr>
                    </a:p>
                  </a:txBody>
                  <a:tcPr>
                    <a:solidFill>
                      <a:schemeClr val="accent1"/>
                    </a:solidFill>
                  </a:tcPr>
                </a:tc>
                <a:extLst>
                  <a:ext uri="{0D108BD9-81ED-4DB2-BD59-A6C34878D82A}">
                    <a16:rowId xmlns:a16="http://schemas.microsoft.com/office/drawing/2014/main" val="3791840248"/>
                  </a:ext>
                </a:extLst>
              </a:tr>
              <a:tr h="173807">
                <a:tc>
                  <a:txBody>
                    <a:bodyPr/>
                    <a:lstStyle/>
                    <a:p>
                      <a:r>
                        <a:rPr lang="en-GB" sz="1000" dirty="0" smtClean="0"/>
                        <a:t>Reduce Murder and Other Homicide</a:t>
                      </a:r>
                    </a:p>
                  </a:txBody>
                  <a:tcPr/>
                </a:tc>
                <a:tc rowSpan="3">
                  <a:txBody>
                    <a:bodyPr/>
                    <a:lstStyle/>
                    <a:p>
                      <a:r>
                        <a:rPr lang="en-GB" sz="1000" dirty="0" smtClean="0"/>
                        <a:t>Drug crime and serious violence</a:t>
                      </a:r>
                      <a:endParaRPr lang="en-GB" sz="1000" dirty="0"/>
                    </a:p>
                  </a:txBody>
                  <a:tcPr anchor="ctr"/>
                </a:tc>
                <a:extLst>
                  <a:ext uri="{0D108BD9-81ED-4DB2-BD59-A6C34878D82A}">
                    <a16:rowId xmlns:a16="http://schemas.microsoft.com/office/drawing/2014/main" val="3629083411"/>
                  </a:ext>
                </a:extLst>
              </a:tr>
              <a:tr h="1273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smtClean="0"/>
                        <a:t>Reduce Serious Violence</a:t>
                      </a:r>
                    </a:p>
                  </a:txBody>
                  <a:tcPr/>
                </a:tc>
                <a:tc vMerge="1">
                  <a:txBody>
                    <a:bodyPr/>
                    <a:lstStyle/>
                    <a:p>
                      <a:endParaRPr lang="en-GB" sz="1000" dirty="0"/>
                    </a:p>
                  </a:txBody>
                  <a:tcPr/>
                </a:tc>
                <a:extLst>
                  <a:ext uri="{0D108BD9-81ED-4DB2-BD59-A6C34878D82A}">
                    <a16:rowId xmlns:a16="http://schemas.microsoft.com/office/drawing/2014/main" val="1763879064"/>
                  </a:ext>
                </a:extLst>
              </a:tr>
              <a:tr h="1597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smtClean="0"/>
                        <a:t>Disrupt Drugs Supply and County Lines</a:t>
                      </a:r>
                    </a:p>
                  </a:txBody>
                  <a:tcPr/>
                </a:tc>
                <a:tc vMerge="1">
                  <a:txBody>
                    <a:bodyPr/>
                    <a:lstStyle/>
                    <a:p>
                      <a:endParaRPr lang="en-GB" sz="1000" dirty="0"/>
                    </a:p>
                  </a:txBody>
                  <a:tcPr/>
                </a:tc>
                <a:extLst>
                  <a:ext uri="{0D108BD9-81ED-4DB2-BD59-A6C34878D82A}">
                    <a16:rowId xmlns:a16="http://schemas.microsoft.com/office/drawing/2014/main" val="3209685921"/>
                  </a:ext>
                </a:extLst>
              </a:tr>
              <a:tr h="126442">
                <a:tc>
                  <a:txBody>
                    <a:bodyPr/>
                    <a:lstStyle/>
                    <a:p>
                      <a:r>
                        <a:rPr lang="en-GB" sz="1000" dirty="0" smtClean="0"/>
                        <a:t>Reduce Neighbourhood Crime</a:t>
                      </a:r>
                      <a:endParaRPr lang="en-GB" sz="1000" dirty="0"/>
                    </a:p>
                  </a:txBody>
                  <a:tcPr/>
                </a:tc>
                <a:tc>
                  <a:txBody>
                    <a:bodyPr/>
                    <a:lstStyle/>
                    <a:p>
                      <a:r>
                        <a:rPr lang="en-GB" sz="1000" dirty="0" smtClean="0"/>
                        <a:t>Neighbourhood crime and anti-social behaviour</a:t>
                      </a:r>
                      <a:endParaRPr lang="en-GB" sz="1000" dirty="0"/>
                    </a:p>
                  </a:txBody>
                  <a:tcPr/>
                </a:tc>
                <a:extLst>
                  <a:ext uri="{0D108BD9-81ED-4DB2-BD59-A6C34878D82A}">
                    <a16:rowId xmlns:a16="http://schemas.microsoft.com/office/drawing/2014/main" val="2676298511"/>
                  </a:ext>
                </a:extLst>
              </a:tr>
              <a:tr h="126004">
                <a:tc>
                  <a:txBody>
                    <a:bodyPr/>
                    <a:lstStyle/>
                    <a:p>
                      <a:r>
                        <a:rPr lang="en-GB" sz="1000" dirty="0" smtClean="0"/>
                        <a:t>Tackle Cybercrime</a:t>
                      </a:r>
                      <a:endParaRPr lang="en-GB" sz="1000" dirty="0"/>
                    </a:p>
                  </a:txBody>
                  <a:tcPr/>
                </a:tc>
                <a:tc>
                  <a:txBody>
                    <a:bodyPr/>
                    <a:lstStyle/>
                    <a:p>
                      <a:r>
                        <a:rPr lang="en-GB" sz="1000" dirty="0" smtClean="0"/>
                        <a:t>Fraud and cybercrime</a:t>
                      </a:r>
                      <a:endParaRPr lang="en-GB" sz="1000" dirty="0"/>
                    </a:p>
                  </a:txBody>
                  <a:tcPr/>
                </a:tc>
                <a:extLst>
                  <a:ext uri="{0D108BD9-81ED-4DB2-BD59-A6C34878D82A}">
                    <a16:rowId xmlns:a16="http://schemas.microsoft.com/office/drawing/2014/main" val="309403187"/>
                  </a:ext>
                </a:extLst>
              </a:tr>
              <a:tr h="118987">
                <a:tc>
                  <a:txBody>
                    <a:bodyPr/>
                    <a:lstStyle/>
                    <a:p>
                      <a:r>
                        <a:rPr lang="en-GB" sz="1000" dirty="0" smtClean="0"/>
                        <a:t>Improve Victim Satisfaction, with a Focus on Victims of Domestic Abuse</a:t>
                      </a:r>
                      <a:endParaRPr lang="en-GB" sz="1000" dirty="0"/>
                    </a:p>
                  </a:txBody>
                  <a:tcPr/>
                </a:tc>
                <a:tc>
                  <a:txBody>
                    <a:bodyPr/>
                    <a:lstStyle/>
                    <a:p>
                      <a:r>
                        <a:rPr lang="en-GB" sz="1000" dirty="0" smtClean="0"/>
                        <a:t>Supporting victims of crime and anti-social behaviour</a:t>
                      </a:r>
                      <a:endParaRPr lang="en-GB" sz="1000" dirty="0"/>
                    </a:p>
                  </a:txBody>
                  <a:tcPr/>
                </a:tc>
                <a:extLst>
                  <a:ext uri="{0D108BD9-81ED-4DB2-BD59-A6C34878D82A}">
                    <a16:rowId xmlns:a16="http://schemas.microsoft.com/office/drawing/2014/main" val="2453732295"/>
                  </a:ext>
                </a:extLst>
              </a:tr>
              <a:tr h="0">
                <a:tc>
                  <a:txBody>
                    <a:bodyPr/>
                    <a:lstStyle/>
                    <a:p>
                      <a:r>
                        <a:rPr lang="en-GB" sz="1000" dirty="0" smtClean="0"/>
                        <a:t>Better Criminal Justice Outcomes for Rape Cases</a:t>
                      </a:r>
                      <a:endParaRPr lang="en-GB" sz="1000" dirty="0"/>
                    </a:p>
                  </a:txBody>
                  <a:tcPr/>
                </a:tc>
                <a:tc>
                  <a:txBody>
                    <a:bodyPr/>
                    <a:lstStyle/>
                    <a:p>
                      <a:r>
                        <a:rPr lang="en-GB" sz="1000" dirty="0" smtClean="0"/>
                        <a:t>Male violence against women and girls</a:t>
                      </a:r>
                      <a:endParaRPr lang="en-GB" sz="1000" dirty="0"/>
                    </a:p>
                  </a:txBody>
                  <a:tcPr/>
                </a:tc>
                <a:extLst>
                  <a:ext uri="{0D108BD9-81ED-4DB2-BD59-A6C34878D82A}">
                    <a16:rowId xmlns:a16="http://schemas.microsoft.com/office/drawing/2014/main" val="485218377"/>
                  </a:ext>
                </a:extLst>
              </a:tr>
            </a:tbl>
          </a:graphicData>
        </a:graphic>
      </p:graphicFrame>
    </p:spTree>
    <p:extLst>
      <p:ext uri="{BB962C8B-B14F-4D97-AF65-F5344CB8AC3E}">
        <p14:creationId xmlns:p14="http://schemas.microsoft.com/office/powerpoint/2010/main" val="369252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45853391"/>
              </p:ext>
            </p:extLst>
          </p:nvPr>
        </p:nvGraphicFramePr>
        <p:xfrm>
          <a:off x="123824" y="499636"/>
          <a:ext cx="5981700" cy="4528687"/>
        </p:xfrm>
        <a:graphic>
          <a:graphicData uri="http://schemas.openxmlformats.org/drawingml/2006/table">
            <a:tbl>
              <a:tblPr firstRow="1" bandRow="1">
                <a:tableStyleId>{073A0DAA-6AF3-43AB-8588-CEC1D06C72B9}</a:tableStyleId>
              </a:tblPr>
              <a:tblGrid>
                <a:gridCol w="2329816">
                  <a:extLst>
                    <a:ext uri="{9D8B030D-6E8A-4147-A177-3AD203B41FA5}">
                      <a16:colId xmlns:a16="http://schemas.microsoft.com/office/drawing/2014/main" val="491306328"/>
                    </a:ext>
                  </a:extLst>
                </a:gridCol>
                <a:gridCol w="1188720">
                  <a:extLst>
                    <a:ext uri="{9D8B030D-6E8A-4147-A177-3AD203B41FA5}">
                      <a16:colId xmlns:a16="http://schemas.microsoft.com/office/drawing/2014/main" val="568197104"/>
                    </a:ext>
                  </a:extLst>
                </a:gridCol>
                <a:gridCol w="2463164">
                  <a:extLst>
                    <a:ext uri="{9D8B030D-6E8A-4147-A177-3AD203B41FA5}">
                      <a16:colId xmlns:a16="http://schemas.microsoft.com/office/drawing/2014/main" val="38739017"/>
                    </a:ext>
                  </a:extLst>
                </a:gridCol>
              </a:tblGrid>
              <a:tr h="260347">
                <a:tc gridSpan="3">
                  <a:txBody>
                    <a:bodyPr/>
                    <a:lstStyle/>
                    <a:p>
                      <a:pPr algn="ctr"/>
                      <a:r>
                        <a:rPr lang="en-GB" sz="1100" b="1" dirty="0" smtClean="0"/>
                        <a:t>Measures Summary</a:t>
                      </a:r>
                      <a:endParaRPr lang="en-GB" sz="1100" b="1"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38950">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38950">
                <a:tc>
                  <a:txBody>
                    <a:bodyPr/>
                    <a:lstStyle/>
                    <a:p>
                      <a:pPr marL="0" indent="0" algn="ctr">
                        <a:buFont typeface="Arial" panose="020B0604020202020204" pitchFamily="34" charset="0"/>
                        <a:buNone/>
                      </a:pPr>
                      <a:r>
                        <a:rPr lang="en-GB" sz="800" baseline="0" dirty="0" smtClean="0"/>
                        <a:t>Disproportionality by ethnicity – Asian</a:t>
                      </a:r>
                      <a:endParaRPr lang="en-GB" sz="800" dirty="0" smtClean="0"/>
                    </a:p>
                  </a:txBody>
                  <a:tcPr marL="36000" marR="36000"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Stable</a:t>
                      </a:r>
                      <a:endParaRPr lang="en-GB" sz="800" b="1" dirty="0" smtClean="0">
                        <a:solidFill>
                          <a:schemeClr val="accent6">
                            <a:lumMod val="75000"/>
                          </a:schemeClr>
                        </a:solidFill>
                      </a:endParaRPr>
                    </a:p>
                  </a:txBody>
                  <a:tcPr marL="90000" marR="90000" anchor="ctr">
                    <a:solidFill>
                      <a:schemeClr val="accent1">
                        <a:lumMod val="20000"/>
                        <a:lumOff val="80000"/>
                      </a:schemeClr>
                    </a:solidFill>
                  </a:tcPr>
                </a:tc>
                <a:tc rowSpan="5">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smtClean="0">
                          <a:solidFill>
                            <a:schemeClr val="tx1"/>
                          </a:solidFill>
                        </a:rPr>
                        <a:t>HMICFRS found that nationally, in 2019/20, Other than White people were 4.1 times more likely to be stopped and searched than White people and for Black people the figure was 8.9.</a:t>
                      </a:r>
                    </a:p>
                  </a:txBody>
                  <a:tcPr marL="90000" marR="90000" anchor="ctr">
                    <a:solidFill>
                      <a:schemeClr val="accent1">
                        <a:lumMod val="20000"/>
                        <a:lumOff val="80000"/>
                      </a:schemeClr>
                    </a:solidFill>
                  </a:tcPr>
                </a:tc>
                <a:extLst>
                  <a:ext uri="{0D108BD9-81ED-4DB2-BD59-A6C34878D82A}">
                    <a16:rowId xmlns:a16="http://schemas.microsoft.com/office/drawing/2014/main" val="1671074921"/>
                  </a:ext>
                </a:extLst>
              </a:tr>
              <a:tr h="238950">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Disproportionality by ethnicity – Black</a:t>
                      </a:r>
                      <a:endParaRPr lang="en-GB" sz="800" dirty="0" smtClean="0"/>
                    </a:p>
                  </a:txBody>
                  <a:tcPr marL="36000" marR="36000"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Reducing</a:t>
                      </a:r>
                      <a:endParaRPr lang="en-GB" sz="800" b="1" dirty="0" smtClean="0">
                        <a:solidFill>
                          <a:schemeClr val="accent6">
                            <a:lumMod val="75000"/>
                          </a:schemeClr>
                        </a:solidFill>
                      </a:endParaRPr>
                    </a:p>
                  </a:txBody>
                  <a:tcPr marL="90000" marR="90000" anchor="ctr">
                    <a:solidFill>
                      <a:schemeClr val="accent1">
                        <a:lumMod val="40000"/>
                        <a:lumOff val="60000"/>
                      </a:schemeClr>
                    </a:solidFill>
                  </a:tcPr>
                </a:tc>
                <a:tc vMerge="1">
                  <a:txBody>
                    <a:bodyPr/>
                    <a:lstStyle/>
                    <a:p>
                      <a:pPr marL="0" indent="0" algn="ctr">
                        <a:buFont typeface="Arial" panose="020B0604020202020204" pitchFamily="34" charset="0"/>
                        <a:buNone/>
                      </a:pPr>
                      <a:endParaRPr lang="en-GB" sz="800" b="1" dirty="0" smtClean="0">
                        <a:solidFill>
                          <a:srgbClr val="0070C0"/>
                        </a:solidFill>
                      </a:endParaRPr>
                    </a:p>
                  </a:txBody>
                  <a:tcPr marL="36000" marR="36000" anchor="ctr">
                    <a:solidFill>
                      <a:schemeClr val="accent1">
                        <a:lumMod val="40000"/>
                        <a:lumOff val="60000"/>
                      </a:schemeClr>
                    </a:solidFill>
                  </a:tcPr>
                </a:tc>
                <a:extLst>
                  <a:ext uri="{0D108BD9-81ED-4DB2-BD59-A6C34878D82A}">
                    <a16:rowId xmlns:a16="http://schemas.microsoft.com/office/drawing/2014/main" val="1737001701"/>
                  </a:ext>
                </a:extLst>
              </a:tr>
              <a:tr h="238950">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Disproportionality by ethnicity – Mixed</a:t>
                      </a:r>
                      <a:endParaRPr lang="en-GB" sz="800" dirty="0" smtClean="0"/>
                    </a:p>
                  </a:txBody>
                  <a:tcPr marL="36000" marR="36000"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Increasing</a:t>
                      </a:r>
                      <a:endParaRPr lang="en-GB" sz="800" b="1" dirty="0" smtClean="0">
                        <a:solidFill>
                          <a:schemeClr val="accent6">
                            <a:lumMod val="75000"/>
                          </a:schemeClr>
                        </a:solidFill>
                      </a:endParaRPr>
                    </a:p>
                  </a:txBody>
                  <a:tcPr marL="90000" marR="90000" anchor="ctr">
                    <a:solidFill>
                      <a:schemeClr val="accent1">
                        <a:lumMod val="20000"/>
                        <a:lumOff val="80000"/>
                      </a:schemeClr>
                    </a:solidFill>
                  </a:tcPr>
                </a:tc>
                <a:tc vMerge="1">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dirty="0" smtClean="0">
                        <a:solidFill>
                          <a:schemeClr val="accent5"/>
                        </a:solidFill>
                      </a:endParaRPr>
                    </a:p>
                  </a:txBody>
                  <a:tcPr marL="36000" marR="36000" anchor="ctr">
                    <a:solidFill>
                      <a:schemeClr val="accent1">
                        <a:lumMod val="20000"/>
                        <a:lumOff val="80000"/>
                      </a:schemeClr>
                    </a:solidFill>
                  </a:tcPr>
                </a:tc>
                <a:extLst>
                  <a:ext uri="{0D108BD9-81ED-4DB2-BD59-A6C34878D82A}">
                    <a16:rowId xmlns:a16="http://schemas.microsoft.com/office/drawing/2014/main" val="1775406330"/>
                  </a:ext>
                </a:extLst>
              </a:tr>
              <a:tr h="238950">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aseline="0" dirty="0" smtClean="0"/>
                        <a:t>Disproportionality by ethnicity – Other</a:t>
                      </a:r>
                      <a:endParaRPr lang="en-GB" sz="800" dirty="0" smtClean="0"/>
                    </a:p>
                  </a:txBody>
                  <a:tcPr marL="36000" marR="36000"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Increasing</a:t>
                      </a:r>
                      <a:endParaRPr lang="en-GB" sz="800" b="1" dirty="0" smtClean="0">
                        <a:solidFill>
                          <a:schemeClr val="accent6">
                            <a:lumMod val="75000"/>
                          </a:schemeClr>
                        </a:solidFill>
                      </a:endParaRPr>
                    </a:p>
                  </a:txBody>
                  <a:tcPr marL="90000" marR="90000" anchor="ctr">
                    <a:solidFill>
                      <a:schemeClr val="accent1">
                        <a:lumMod val="40000"/>
                        <a:lumOff val="60000"/>
                      </a:schemeClr>
                    </a:solidFill>
                  </a:tcPr>
                </a:tc>
                <a:tc vMerge="1">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dirty="0" smtClean="0">
                        <a:solidFill>
                          <a:srgbClr val="0070C0"/>
                        </a:solidFill>
                      </a:endParaRPr>
                    </a:p>
                  </a:txBody>
                  <a:tcPr marL="36000" marR="36000" anchor="ctr">
                    <a:solidFill>
                      <a:schemeClr val="accent1">
                        <a:lumMod val="40000"/>
                        <a:lumOff val="60000"/>
                      </a:schemeClr>
                    </a:solidFill>
                  </a:tcPr>
                </a:tc>
                <a:extLst>
                  <a:ext uri="{0D108BD9-81ED-4DB2-BD59-A6C34878D82A}">
                    <a16:rowId xmlns:a16="http://schemas.microsoft.com/office/drawing/2014/main" val="1492947917"/>
                  </a:ext>
                </a:extLst>
              </a:tr>
              <a:tr h="238950">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dirty="0" smtClean="0">
                          <a:solidFill>
                            <a:schemeClr val="dk1"/>
                          </a:solidFill>
                          <a:latin typeface="+mn-lt"/>
                          <a:ea typeface="+mn-ea"/>
                          <a:cs typeface="+mn-cs"/>
                        </a:rPr>
                        <a:t>Disproportionality by ethnicity – Other than White</a:t>
                      </a:r>
                    </a:p>
                  </a:txBody>
                  <a:tcPr marL="36000" marR="36000"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Stable</a:t>
                      </a:r>
                      <a:endParaRPr lang="en-GB" sz="800" b="1" dirty="0" smtClean="0">
                        <a:solidFill>
                          <a:schemeClr val="accent6">
                            <a:lumMod val="75000"/>
                          </a:schemeClr>
                        </a:solidFill>
                      </a:endParaRPr>
                    </a:p>
                  </a:txBody>
                  <a:tcPr marL="90000" marR="90000" anchor="ctr">
                    <a:solidFill>
                      <a:schemeClr val="accent1">
                        <a:lumMod val="20000"/>
                        <a:lumOff val="80000"/>
                      </a:schemeClr>
                    </a:solidFill>
                  </a:tcPr>
                </a:tc>
                <a:tc vMerge="1">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dirty="0" smtClean="0">
                        <a:solidFill>
                          <a:srgbClr val="0070C0"/>
                        </a:solidFill>
                      </a:endParaRPr>
                    </a:p>
                  </a:txBody>
                  <a:tcPr marL="36000" marR="36000" anchor="ctr">
                    <a:solidFill>
                      <a:schemeClr val="accent1">
                        <a:lumMod val="20000"/>
                        <a:lumOff val="80000"/>
                      </a:schemeClr>
                    </a:solidFill>
                  </a:tcPr>
                </a:tc>
                <a:extLst>
                  <a:ext uri="{0D108BD9-81ED-4DB2-BD59-A6C34878D82A}">
                    <a16:rowId xmlns:a16="http://schemas.microsoft.com/office/drawing/2014/main" val="3568913019"/>
                  </a:ext>
                </a:extLst>
              </a:tr>
              <a:tr h="2830688">
                <a:tc gridSpan="3">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smtClean="0">
                <a:solidFill>
                  <a:schemeClr val="bg1"/>
                </a:solidFill>
              </a:rPr>
              <a:t>Inequality and disproportionality </a:t>
            </a:r>
            <a:r>
              <a:rPr lang="en-GB" sz="1600" dirty="0" smtClean="0">
                <a:solidFill>
                  <a:schemeClr val="bg1"/>
                </a:solidFill>
              </a:rPr>
              <a:t>– </a:t>
            </a:r>
            <a:r>
              <a:rPr lang="en-GB" sz="1600" dirty="0" smtClean="0">
                <a:solidFill>
                  <a:schemeClr val="bg1"/>
                </a:solidFill>
              </a:rPr>
              <a:t>stop </a:t>
            </a:r>
            <a:r>
              <a:rPr lang="en-GB" sz="1600" dirty="0" smtClean="0">
                <a:solidFill>
                  <a:schemeClr val="bg1"/>
                </a:solidFill>
              </a:rPr>
              <a:t>and </a:t>
            </a:r>
            <a:r>
              <a:rPr lang="en-GB" sz="1600" dirty="0" smtClean="0">
                <a:solidFill>
                  <a:schemeClr val="bg1"/>
                </a:solidFill>
              </a:rPr>
              <a:t>search</a:t>
            </a:r>
            <a:endParaRPr lang="en-GB" sz="160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303505000"/>
              </p:ext>
            </p:extLst>
          </p:nvPr>
        </p:nvGraphicFramePr>
        <p:xfrm>
          <a:off x="6201429" y="499637"/>
          <a:ext cx="2789649" cy="2981212"/>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94997">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686215">
                <a:tc>
                  <a:txBody>
                    <a:bodyPr/>
                    <a:lstStyle/>
                    <a:p>
                      <a:pPr marL="228600" indent="-228600">
                        <a:buFont typeface="+mj-lt"/>
                        <a:buAutoNum type="arabicPeriod"/>
                      </a:pPr>
                      <a:r>
                        <a:rPr lang="en-GB" sz="800" dirty="0" smtClean="0"/>
                        <a:t>Recommendations</a:t>
                      </a:r>
                      <a:r>
                        <a:rPr lang="en-GB" sz="800" baseline="0" dirty="0" smtClean="0"/>
                        <a:t> to improve come from both a national Police Plan of Action on Inclusion &amp; Race and the </a:t>
                      </a:r>
                      <a:r>
                        <a:rPr lang="en-GB" sz="800" baseline="0" dirty="0" smtClean="0">
                          <a:hlinkClick r:id="rId3"/>
                        </a:rPr>
                        <a:t>Identifying Disproportionality in the Avon and Somerset Criminal Justice System</a:t>
                      </a:r>
                      <a:r>
                        <a:rPr lang="en-GB" sz="800" dirty="0" smtClean="0"/>
                        <a:t>. The local</a:t>
                      </a:r>
                      <a:r>
                        <a:rPr lang="en-GB" sz="800" baseline="0" dirty="0" smtClean="0"/>
                        <a:t> report has 14 recommendations specifically related to Stop and Search.</a:t>
                      </a:r>
                      <a:endParaRPr lang="en-GB" sz="800" dirty="0" smtClean="0"/>
                    </a:p>
                    <a:p>
                      <a:pPr marL="228600" indent="-228600">
                        <a:buFont typeface="+mj-lt"/>
                        <a:buAutoNum type="arabicPeriod"/>
                      </a:pPr>
                      <a:endParaRPr lang="en-GB" sz="800" dirty="0" smtClean="0"/>
                    </a:p>
                    <a:p>
                      <a:pPr marL="228600" indent="-228600">
                        <a:buFont typeface="+mj-lt"/>
                        <a:buAutoNum type="arabicPeriod"/>
                      </a:pPr>
                      <a:r>
                        <a:rPr lang="en-GB" sz="800" dirty="0" smtClean="0"/>
                        <a:t>An Assistant Chief Constable has been given</a:t>
                      </a:r>
                      <a:r>
                        <a:rPr lang="en-GB" sz="800" baseline="0" dirty="0" smtClean="0"/>
                        <a:t> the strategic lead and</a:t>
                      </a:r>
                      <a:r>
                        <a:rPr lang="en-GB" sz="800" dirty="0" smtClean="0"/>
                        <a:t> a new governance structure will be put in place to oversee implementation of the recommendations</a:t>
                      </a:r>
                      <a:r>
                        <a:rPr lang="en-GB" sz="800" baseline="0" dirty="0" smtClean="0"/>
                        <a:t>.</a:t>
                      </a:r>
                    </a:p>
                    <a:p>
                      <a:pPr marL="228600" indent="-228600">
                        <a:buFont typeface="+mj-lt"/>
                        <a:buAutoNum type="arabicPeriod"/>
                      </a:pPr>
                      <a:endParaRPr lang="en-GB" sz="800" dirty="0" smtClean="0"/>
                    </a:p>
                    <a:p>
                      <a:pPr marL="228600" indent="-228600">
                        <a:buFont typeface="+mj-lt"/>
                        <a:buAutoNum type="arabicPeriod"/>
                      </a:pPr>
                      <a:r>
                        <a:rPr lang="en-GB" sz="800" dirty="0" smtClean="0"/>
                        <a:t>Complete Phase 1 training of Inclusive Policing with Confidence and begin roll out of Phase 2. This is an innovative partnership programme delivered with SARI, Babbassa, WECIL and Diversity Trust. Approximately 2500 frontline officers and staff have been trained.</a:t>
                      </a:r>
                    </a:p>
                    <a:p>
                      <a:pPr marL="228600" indent="-228600">
                        <a:buFont typeface="+mj-lt"/>
                        <a:buAutoNum type="arabicPeriod"/>
                      </a:pPr>
                      <a:endParaRPr lang="en-GB" sz="800" dirty="0" smtClean="0"/>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367636148"/>
              </p:ext>
            </p:extLst>
          </p:nvPr>
        </p:nvGraphicFramePr>
        <p:xfrm>
          <a:off x="6201429" y="3480849"/>
          <a:ext cx="2789649" cy="1611648"/>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301008">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971343">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The disproportionality seen in Avon and Somerset was broadly</a:t>
                      </a:r>
                      <a:r>
                        <a:rPr lang="en-GB" sz="800" baseline="0" dirty="0" smtClean="0"/>
                        <a:t> in line with the national figures in 2019/20.</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baseline="0"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baseline="0" dirty="0" smtClean="0"/>
                        <a:t>Although disproportionality for different ethnicities differs in both overall levels and how those levels are changing it is encouraging to see a combined decrease in disproportionality for Other than White people in the current year.</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GB" sz="800" baseline="0" dirty="0" smtClean="0"/>
                    </a:p>
                  </a:txBody>
                  <a:tcPr>
                    <a:noFill/>
                  </a:tcPr>
                </a:tc>
                <a:extLst>
                  <a:ext uri="{0D108BD9-81ED-4DB2-BD59-A6C34878D82A}">
                    <a16:rowId xmlns:a16="http://schemas.microsoft.com/office/drawing/2014/main" val="1936083217"/>
                  </a:ext>
                </a:extLst>
              </a:tr>
            </a:tbl>
          </a:graphicData>
        </a:graphic>
      </p:graphicFrame>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22" name="Chart 21"/>
          <p:cNvGraphicFramePr>
            <a:graphicFrameLocks/>
          </p:cNvGraphicFramePr>
          <p:nvPr>
            <p:extLst>
              <p:ext uri="{D42A27DB-BD31-4B8C-83A1-F6EECF244321}">
                <p14:modId xmlns:p14="http://schemas.microsoft.com/office/powerpoint/2010/main" val="1084420454"/>
              </p:ext>
            </p:extLst>
          </p:nvPr>
        </p:nvGraphicFramePr>
        <p:xfrm>
          <a:off x="201832" y="2252472"/>
          <a:ext cx="2664000" cy="266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p:cNvGraphicFramePr>
            <a:graphicFrameLocks/>
          </p:cNvGraphicFramePr>
          <p:nvPr>
            <p:extLst>
              <p:ext uri="{D42A27DB-BD31-4B8C-83A1-F6EECF244321}">
                <p14:modId xmlns:p14="http://schemas.microsoft.com/office/powerpoint/2010/main" val="2794554505"/>
              </p:ext>
            </p:extLst>
          </p:nvPr>
        </p:nvGraphicFramePr>
        <p:xfrm>
          <a:off x="2937678" y="2252472"/>
          <a:ext cx="3096000" cy="2664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088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92000" y="74002"/>
            <a:ext cx="2160000"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defRPr/>
            </a:pPr>
            <a:r>
              <a:rPr lang="en-GB" sz="1600" dirty="0">
                <a:solidFill>
                  <a:schemeClr val="bg1"/>
                </a:solidFill>
                <a:latin typeface="Arial"/>
              </a:rPr>
              <a:t>Glossary</a:t>
            </a:r>
          </a:p>
        </p:txBody>
      </p:sp>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6" name="TextBox 5"/>
          <p:cNvSpPr txBox="1"/>
          <p:nvPr/>
        </p:nvSpPr>
        <p:spPr>
          <a:xfrm>
            <a:off x="82550" y="599515"/>
            <a:ext cx="8978900" cy="4108817"/>
          </a:xfrm>
          <a:prstGeom prst="rect">
            <a:avLst/>
          </a:prstGeom>
          <a:noFill/>
        </p:spPr>
        <p:txBody>
          <a:bodyPr wrap="square" rtlCol="0">
            <a:spAutoFit/>
          </a:bodyPr>
          <a:lstStyle/>
          <a:p>
            <a:r>
              <a:rPr lang="en-GB" sz="900" b="1" dirty="0">
                <a:hlinkClick r:id="rId3"/>
              </a:rPr>
              <a:t>Action Fraud</a:t>
            </a:r>
            <a:r>
              <a:rPr lang="en-GB" sz="900" b="1" dirty="0"/>
              <a:t> </a:t>
            </a:r>
            <a:r>
              <a:rPr lang="en-GB" sz="900" dirty="0"/>
              <a:t>– is the UK’s national reporting centre for fraud and cybercrime where victims should report fraud if they have been scammed, defrauded or experienced cyber crime in England, Wales and Northern Ireland.</a:t>
            </a:r>
            <a:endParaRPr lang="en-GB" sz="900" b="1" dirty="0"/>
          </a:p>
          <a:p>
            <a:endParaRPr lang="en-GB" sz="900" b="1" dirty="0" smtClean="0"/>
          </a:p>
          <a:p>
            <a:r>
              <a:rPr lang="en-GB" sz="900" b="1" dirty="0" smtClean="0"/>
              <a:t>ASP </a:t>
            </a:r>
            <a:r>
              <a:rPr lang="en-GB" sz="900" dirty="0"/>
              <a:t>– </a:t>
            </a:r>
            <a:r>
              <a:rPr lang="en-GB" sz="900" dirty="0" smtClean="0"/>
              <a:t>Avon and Somerset Police</a:t>
            </a:r>
            <a:endParaRPr lang="en-GB" sz="900" dirty="0"/>
          </a:p>
          <a:p>
            <a:endParaRPr lang="en-GB" sz="900" b="1" dirty="0"/>
          </a:p>
          <a:p>
            <a:r>
              <a:rPr lang="en-GB" sz="900" b="1" dirty="0" smtClean="0"/>
              <a:t>Cyber </a:t>
            </a:r>
            <a:r>
              <a:rPr lang="en-GB" sz="900" b="1" dirty="0"/>
              <a:t>dependent crime</a:t>
            </a:r>
            <a:r>
              <a:rPr lang="en-GB" sz="900" dirty="0"/>
              <a:t> – </a:t>
            </a:r>
            <a:r>
              <a:rPr lang="en-GB" sz="900" dirty="0" smtClean="0"/>
              <a:t>these </a:t>
            </a:r>
            <a:r>
              <a:rPr lang="en-GB" sz="900" dirty="0"/>
              <a:t>are offences that can only be committed using a computer, computer networks or other form of information communications technology. </a:t>
            </a:r>
          </a:p>
          <a:p>
            <a:endParaRPr lang="en-GB" sz="900" dirty="0"/>
          </a:p>
          <a:p>
            <a:r>
              <a:rPr lang="en-GB" sz="900" b="1" dirty="0" smtClean="0"/>
              <a:t>CPS</a:t>
            </a:r>
            <a:r>
              <a:rPr lang="en-GB" sz="900" dirty="0" smtClean="0"/>
              <a:t> – </a:t>
            </a:r>
            <a:r>
              <a:rPr lang="en-GB" sz="900" dirty="0" smtClean="0">
                <a:hlinkClick r:id="rId4"/>
              </a:rPr>
              <a:t>Crown </a:t>
            </a:r>
            <a:r>
              <a:rPr lang="en-GB" sz="900" dirty="0">
                <a:hlinkClick r:id="rId4"/>
              </a:rPr>
              <a:t>Prosecution Service</a:t>
            </a:r>
            <a:r>
              <a:rPr lang="en-GB" sz="900" dirty="0" smtClean="0"/>
              <a:t>.</a:t>
            </a:r>
          </a:p>
          <a:p>
            <a:endParaRPr lang="en-GB" sz="900" dirty="0"/>
          </a:p>
          <a:p>
            <a:r>
              <a:rPr lang="en-GB" sz="900" b="1" dirty="0"/>
              <a:t>Disproportionality of Stop Search</a:t>
            </a:r>
            <a:r>
              <a:rPr lang="en-GB" sz="900" dirty="0"/>
              <a:t> – this looks at the number of people subject to stop and search, based on the five high level ethnicity groups, as a percentage of the population of the respective groups in Avon and Somerset (based on 2011 Census data). The figure displayed is the ratio of how many times more people were stopped - if they were </a:t>
            </a:r>
            <a:r>
              <a:rPr lang="en-GB" sz="900" dirty="0" smtClean="0"/>
              <a:t>Asian (or Asian British), Black </a:t>
            </a:r>
            <a:r>
              <a:rPr lang="en-GB" sz="900" dirty="0"/>
              <a:t>(or </a:t>
            </a:r>
            <a:r>
              <a:rPr lang="en-GB" sz="900" dirty="0" smtClean="0"/>
              <a:t>Black </a:t>
            </a:r>
            <a:r>
              <a:rPr lang="en-GB" sz="900" dirty="0"/>
              <a:t>British)</a:t>
            </a:r>
            <a:r>
              <a:rPr lang="en-GB" sz="900" dirty="0" smtClean="0"/>
              <a:t>, </a:t>
            </a:r>
            <a:r>
              <a:rPr lang="en-GB" sz="900" dirty="0"/>
              <a:t>Mixed or Other (collectively called Other than White) - compared with if they were White. </a:t>
            </a:r>
            <a:endParaRPr lang="en-GB" sz="900" dirty="0" smtClean="0"/>
          </a:p>
          <a:p>
            <a:endParaRPr lang="en-GB" sz="900" dirty="0"/>
          </a:p>
          <a:p>
            <a:r>
              <a:rPr lang="en-GB" sz="900" b="1" dirty="0" smtClean="0"/>
              <a:t>Domestic abuse</a:t>
            </a:r>
            <a:r>
              <a:rPr lang="en-GB" sz="900" dirty="0"/>
              <a:t> – </a:t>
            </a:r>
            <a:r>
              <a:rPr lang="en-GB" sz="900" dirty="0">
                <a:hlinkClick r:id="rId5"/>
              </a:rPr>
              <a:t>is where a person is abusive towards another, they are personally connected and are 16 years of age or older</a:t>
            </a:r>
            <a:r>
              <a:rPr lang="en-GB" sz="900" dirty="0"/>
              <a:t>.</a:t>
            </a:r>
          </a:p>
          <a:p>
            <a:endParaRPr lang="en-GB" sz="900" dirty="0"/>
          </a:p>
          <a:p>
            <a:r>
              <a:rPr lang="en-GB" sz="900" b="1" dirty="0"/>
              <a:t>MSG</a:t>
            </a:r>
            <a:r>
              <a:rPr lang="en-GB" sz="900" dirty="0"/>
              <a:t> – </a:t>
            </a:r>
            <a:r>
              <a:rPr lang="en-GB" sz="900" dirty="0">
                <a:hlinkClick r:id="rId6"/>
              </a:rPr>
              <a:t>Most similar groups</a:t>
            </a:r>
            <a:r>
              <a:rPr lang="en-GB" sz="900" dirty="0"/>
              <a:t>. These are groups of police </a:t>
            </a:r>
            <a:r>
              <a:rPr lang="en-GB" sz="900" dirty="0" smtClean="0"/>
              <a:t>forces </a:t>
            </a:r>
            <a:r>
              <a:rPr lang="en-GB" sz="900" dirty="0"/>
              <a:t>that have been found to be the most similar to each other based on an analysis of demographic, social and economic characteristics which relate to crime. They are designated by Her Majesty’s Inspectorate of Constabulary Fire &amp; Rescue Service (HMICFRS). The forces ‘most similar’ to Avon &amp; Somerset </a:t>
            </a:r>
            <a:r>
              <a:rPr lang="en-GB" sz="900" dirty="0" smtClean="0"/>
              <a:t>are </a:t>
            </a:r>
            <a:r>
              <a:rPr lang="en-GB" sz="900" dirty="0"/>
              <a:t>Derbyshire, Essex, Hampshire, Hertfordshire, Kent, Staffordshire and Sussex</a:t>
            </a:r>
            <a:r>
              <a:rPr lang="en-GB" sz="900" dirty="0" smtClean="0"/>
              <a:t>.</a:t>
            </a:r>
            <a:endParaRPr lang="en-GB" sz="900" dirty="0"/>
          </a:p>
          <a:p>
            <a:endParaRPr lang="en-GB" sz="900" dirty="0"/>
          </a:p>
          <a:p>
            <a:r>
              <a:rPr lang="en-GB" sz="900" b="1" dirty="0"/>
              <a:t>Neighbourhood Crime </a:t>
            </a:r>
            <a:r>
              <a:rPr lang="en-GB" sz="900" dirty="0"/>
              <a:t>– defined in the national </a:t>
            </a:r>
            <a:r>
              <a:rPr lang="en-GB" sz="900" dirty="0">
                <a:hlinkClick r:id="rId7"/>
              </a:rPr>
              <a:t>Beating Crime Plan 2021</a:t>
            </a:r>
            <a:r>
              <a:rPr lang="en-GB" sz="900" dirty="0"/>
              <a:t> as vehicle-related theft, domestic burglary, theft from the person and robbery of personal property</a:t>
            </a:r>
            <a:r>
              <a:rPr lang="en-GB" sz="900" dirty="0" smtClean="0"/>
              <a:t>.</a:t>
            </a:r>
          </a:p>
          <a:p>
            <a:endParaRPr lang="en-GB" sz="900" dirty="0"/>
          </a:p>
          <a:p>
            <a:r>
              <a:rPr lang="en-GB" sz="900" b="1" dirty="0" smtClean="0"/>
              <a:t>Patrol</a:t>
            </a:r>
            <a:r>
              <a:rPr lang="en-GB" sz="900" dirty="0" smtClean="0"/>
              <a:t> – the department of Avon and Somerset Police which has most uniformed officers; these officers attend more incidents than any other department.</a:t>
            </a:r>
            <a:endParaRPr lang="en-GB" sz="900" dirty="0"/>
          </a:p>
          <a:p>
            <a:endParaRPr lang="en-GB" sz="900" dirty="0"/>
          </a:p>
          <a:p>
            <a:r>
              <a:rPr lang="en-GB" sz="900" b="1" dirty="0">
                <a:hlinkClick r:id="rId8"/>
              </a:rPr>
              <a:t>PREVENT</a:t>
            </a:r>
            <a:r>
              <a:rPr lang="en-GB" sz="900" dirty="0"/>
              <a:t> – is a government-led programme which aims to safeguard vulnerable people from being drawn into terrorism</a:t>
            </a:r>
            <a:r>
              <a:rPr lang="en-GB" sz="900" dirty="0" smtClean="0"/>
              <a:t>.</a:t>
            </a:r>
          </a:p>
          <a:p>
            <a:endParaRPr lang="en-GB" sz="900" dirty="0"/>
          </a:p>
          <a:p>
            <a:r>
              <a:rPr lang="en-GB" sz="900" b="1" dirty="0" smtClean="0">
                <a:hlinkClick r:id="rId9"/>
              </a:rPr>
              <a:t>Project Bluestone</a:t>
            </a:r>
            <a:r>
              <a:rPr lang="en-GB" sz="900" b="1" dirty="0" smtClean="0"/>
              <a:t> </a:t>
            </a:r>
            <a:r>
              <a:rPr lang="en-GB" sz="900" dirty="0"/>
              <a:t>– </a:t>
            </a:r>
            <a:r>
              <a:rPr lang="en-GB" sz="900" dirty="0" smtClean="0"/>
              <a:t>is </a:t>
            </a:r>
            <a:r>
              <a:rPr lang="en-GB" sz="900" dirty="0"/>
              <a:t>the Avon and Somerset Police response to Rape and Serious Sexual Offences. A transformative pathfinder approach being rolled out nationally as part of the cross-governmental improvement plan Operation Soteria</a:t>
            </a:r>
            <a:r>
              <a:rPr lang="en-GB" sz="900" dirty="0" smtClean="0"/>
              <a:t>.</a:t>
            </a:r>
          </a:p>
          <a:p>
            <a:endParaRPr lang="en-GB" sz="900" dirty="0"/>
          </a:p>
          <a:p>
            <a:r>
              <a:rPr lang="en-GB" sz="900" b="1" dirty="0" smtClean="0"/>
              <a:t>Serious violence </a:t>
            </a:r>
            <a:r>
              <a:rPr lang="en-GB" sz="900" dirty="0" smtClean="0"/>
              <a:t>– defined nationally these are offences that result in the death of a person, “endanger life” or “wounding offences”.</a:t>
            </a:r>
            <a:endParaRPr lang="en-GB" sz="900" dirty="0"/>
          </a:p>
        </p:txBody>
      </p:sp>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spTree>
    <p:extLst>
      <p:ext uri="{BB962C8B-B14F-4D97-AF65-F5344CB8AC3E}">
        <p14:creationId xmlns:p14="http://schemas.microsoft.com/office/powerpoint/2010/main" val="251790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88E988-FB04-AB4E-BE5A-59F242AF7F7A}" type="slidenum">
              <a:rPr lang="en-US" smtClean="0"/>
              <a:pPr/>
              <a:t>3</a:t>
            </a:fld>
            <a:endParaRPr lang="en-US" dirty="0"/>
          </a:p>
        </p:txBody>
      </p:sp>
      <p:sp>
        <p:nvSpPr>
          <p:cNvPr id="6" name="TextBox 5"/>
          <p:cNvSpPr txBox="1"/>
          <p:nvPr/>
        </p:nvSpPr>
        <p:spPr>
          <a:xfrm>
            <a:off x="792000" y="1815750"/>
            <a:ext cx="7560000" cy="1512000"/>
          </a:xfrm>
          <a:prstGeom prst="rect">
            <a:avLst/>
          </a:prstGeom>
          <a:solidFill>
            <a:srgbClr val="00B0F0"/>
          </a:solidFill>
          <a:ln>
            <a:solidFill>
              <a:srgbClr val="00B0F0"/>
            </a:solidFill>
          </a:ln>
        </p:spPr>
        <p:txBody>
          <a:bodyPr wrap="square" rtlCol="0">
            <a:spAutoFit/>
          </a:bodyPr>
          <a:lstStyle/>
          <a:p>
            <a:r>
              <a:rPr lang="en-GB" sz="2800" b="1" dirty="0" smtClean="0">
                <a:solidFill>
                  <a:schemeClr val="bg1"/>
                </a:solidFill>
              </a:rPr>
              <a:t>National </a:t>
            </a:r>
            <a:r>
              <a:rPr lang="en-GB" sz="2800" b="1" dirty="0">
                <a:solidFill>
                  <a:schemeClr val="bg1"/>
                </a:solidFill>
              </a:rPr>
              <a:t>Police and Crime </a:t>
            </a:r>
            <a:r>
              <a:rPr lang="en-GB" sz="2800" b="1" dirty="0" smtClean="0">
                <a:solidFill>
                  <a:schemeClr val="bg1"/>
                </a:solidFill>
              </a:rPr>
              <a:t>Measures</a:t>
            </a:r>
          </a:p>
          <a:p>
            <a:r>
              <a:rPr lang="en-GB" b="1" dirty="0" smtClean="0">
                <a:solidFill>
                  <a:schemeClr val="bg1"/>
                </a:solidFill>
              </a:rPr>
              <a:t>(Priorities </a:t>
            </a:r>
            <a:r>
              <a:rPr lang="en-GB" b="1" dirty="0">
                <a:solidFill>
                  <a:schemeClr val="bg1"/>
                </a:solidFill>
              </a:rPr>
              <a:t>for Policing</a:t>
            </a:r>
            <a:r>
              <a:rPr lang="en-GB" b="1" dirty="0" smtClean="0">
                <a:solidFill>
                  <a:schemeClr val="bg1"/>
                </a:solidFill>
              </a:rPr>
              <a:t>)</a:t>
            </a:r>
          </a:p>
          <a:p>
            <a:endParaRPr lang="en-GB" b="1" dirty="0">
              <a:solidFill>
                <a:schemeClr val="bg1"/>
              </a:solidFill>
            </a:endParaRPr>
          </a:p>
          <a:p>
            <a:r>
              <a:rPr lang="en-GB" sz="2800" b="1" dirty="0">
                <a:solidFill>
                  <a:schemeClr val="bg1"/>
                </a:solidFill>
              </a:rPr>
              <a:t>Contribution of Avon and Somerset </a:t>
            </a:r>
            <a:r>
              <a:rPr lang="en-GB" sz="2800" b="1" dirty="0" smtClean="0">
                <a:solidFill>
                  <a:schemeClr val="bg1"/>
                </a:solidFill>
              </a:rPr>
              <a:t>Police</a:t>
            </a:r>
            <a:endParaRPr lang="en-GB" sz="2800" b="1" dirty="0">
              <a:solidFill>
                <a:schemeClr val="bg1"/>
              </a:solidFill>
            </a:endParaRPr>
          </a:p>
        </p:txBody>
      </p:sp>
    </p:spTree>
    <p:extLst>
      <p:ext uri="{BB962C8B-B14F-4D97-AF65-F5344CB8AC3E}">
        <p14:creationId xmlns:p14="http://schemas.microsoft.com/office/powerpoint/2010/main" val="48001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10626805"/>
              </p:ext>
            </p:extLst>
          </p:nvPr>
        </p:nvGraphicFramePr>
        <p:xfrm>
          <a:off x="123824" y="499635"/>
          <a:ext cx="5981700" cy="4515278"/>
        </p:xfrm>
        <a:graphic>
          <a:graphicData uri="http://schemas.openxmlformats.org/drawingml/2006/table">
            <a:tbl>
              <a:tblPr firstRow="1" bandRow="1">
                <a:tableStyleId>{073A0DAA-6AF3-43AB-8588-CEC1D06C72B9}</a:tableStyleId>
              </a:tblPr>
              <a:tblGrid>
                <a:gridCol w="2413636">
                  <a:extLst>
                    <a:ext uri="{9D8B030D-6E8A-4147-A177-3AD203B41FA5}">
                      <a16:colId xmlns:a16="http://schemas.microsoft.com/office/drawing/2014/main" val="491306328"/>
                    </a:ext>
                  </a:extLst>
                </a:gridCol>
                <a:gridCol w="1211580">
                  <a:extLst>
                    <a:ext uri="{9D8B030D-6E8A-4147-A177-3AD203B41FA5}">
                      <a16:colId xmlns:a16="http://schemas.microsoft.com/office/drawing/2014/main" val="568197104"/>
                    </a:ext>
                  </a:extLst>
                </a:gridCol>
                <a:gridCol w="2356484">
                  <a:extLst>
                    <a:ext uri="{9D8B030D-6E8A-4147-A177-3AD203B41FA5}">
                      <a16:colId xmlns:a16="http://schemas.microsoft.com/office/drawing/2014/main" val="38739017"/>
                    </a:ext>
                  </a:extLst>
                </a:gridCol>
              </a:tblGrid>
              <a:tr h="277956">
                <a:tc gridSpan="3">
                  <a:txBody>
                    <a:bodyPr/>
                    <a:lstStyle/>
                    <a:p>
                      <a:pPr algn="ctr"/>
                      <a:r>
                        <a:rPr lang="en-GB" sz="1100" dirty="0" smtClean="0"/>
                        <a:t>Measures Summary</a:t>
                      </a:r>
                      <a:endParaRPr lang="en-GB" sz="1100"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300274">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93810">
                <a:tc>
                  <a:txBody>
                    <a:bodyPr/>
                    <a:lstStyle/>
                    <a:p>
                      <a:pPr algn="ctr"/>
                      <a:r>
                        <a:rPr lang="en-GB" sz="800" dirty="0" smtClean="0"/>
                        <a:t>Police recorded Homicide offences</a:t>
                      </a:r>
                      <a:endParaRPr lang="en-GB" sz="800" dirty="0"/>
                    </a:p>
                  </a:txBody>
                  <a:tcPr anchor="ctr">
                    <a:solidFill>
                      <a:schemeClr val="accent1">
                        <a:lumMod val="20000"/>
                        <a:lumOff val="80000"/>
                      </a:schemeClr>
                    </a:solidFill>
                  </a:tcPr>
                </a:tc>
                <a:tc>
                  <a:txBody>
                    <a:bodyPr/>
                    <a:lstStyle/>
                    <a:p>
                      <a:pPr algn="ctr"/>
                      <a:r>
                        <a:rPr lang="en-GB" sz="800" dirty="0" smtClean="0"/>
                        <a:t>Stable</a:t>
                      </a:r>
                      <a:endParaRPr lang="en-GB" sz="800" b="1" dirty="0">
                        <a:solidFill>
                          <a:schemeClr val="accent6"/>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dirty="0" smtClean="0"/>
                        <a:t>4th/8 MSG (below MSG average rates)</a:t>
                      </a:r>
                      <a:endParaRPr lang="en-GB" sz="800" b="1" dirty="0" smtClean="0">
                        <a:solidFill>
                          <a:srgbClr val="00B050"/>
                        </a:solidFill>
                      </a:endParaRPr>
                    </a:p>
                  </a:txBody>
                  <a:tcPr anchor="ctr">
                    <a:solidFill>
                      <a:schemeClr val="accent1">
                        <a:lumMod val="20000"/>
                        <a:lumOff val="80000"/>
                      </a:schemeClr>
                    </a:solidFill>
                  </a:tcPr>
                </a:tc>
                <a:extLst>
                  <a:ext uri="{0D108BD9-81ED-4DB2-BD59-A6C34878D82A}">
                    <a16:rowId xmlns:a16="http://schemas.microsoft.com/office/drawing/2014/main" val="303597880"/>
                  </a:ext>
                </a:extLst>
              </a:tr>
              <a:tr h="3643238">
                <a:tc gridSpan="3">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Reduce Murder and Other Homicide</a:t>
            </a:r>
          </a:p>
        </p:txBody>
      </p:sp>
      <p:graphicFrame>
        <p:nvGraphicFramePr>
          <p:cNvPr id="9" name="Table 8"/>
          <p:cNvGraphicFramePr>
            <a:graphicFrameLocks noGrp="1"/>
          </p:cNvGraphicFramePr>
          <p:nvPr>
            <p:extLst>
              <p:ext uri="{D42A27DB-BD31-4B8C-83A1-F6EECF244321}">
                <p14:modId xmlns:p14="http://schemas.microsoft.com/office/powerpoint/2010/main" val="214102859"/>
              </p:ext>
            </p:extLst>
          </p:nvPr>
        </p:nvGraphicFramePr>
        <p:xfrm>
          <a:off x="6201429" y="499638"/>
          <a:ext cx="2789649" cy="2549289"/>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8568">
                <a:tc>
                  <a:txBody>
                    <a:bodyPr/>
                    <a:lstStyle/>
                    <a:p>
                      <a:pPr algn="ctr"/>
                      <a:r>
                        <a:rPr lang="en-GB" sz="1100" dirty="0" smtClean="0"/>
                        <a:t>Planned Action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280721">
                <a:tc>
                  <a:txBody>
                    <a:bodyPr/>
                    <a:lstStyle/>
                    <a:p>
                      <a:pPr marL="228600" indent="-228600">
                        <a:buFont typeface="+mj-lt"/>
                        <a:buAutoNum type="arabicPeriod"/>
                      </a:pPr>
                      <a:r>
                        <a:rPr lang="en-GB" sz="800" dirty="0" smtClean="0"/>
                        <a:t>Co-ordinated high intensity policing activity in serious violence hotspots, across the ASP force area, utilising </a:t>
                      </a:r>
                      <a:r>
                        <a:rPr lang="en-GB" sz="800" dirty="0" smtClean="0">
                          <a:hlinkClick r:id="rId3"/>
                        </a:rPr>
                        <a:t>Home Office Grip funding</a:t>
                      </a:r>
                      <a:r>
                        <a:rPr lang="en-GB" sz="800" dirty="0" smtClean="0"/>
                        <a:t>. (Grip funding</a:t>
                      </a:r>
                      <a:r>
                        <a:rPr lang="en-GB" sz="800" baseline="0" dirty="0" smtClean="0"/>
                        <a:t> will support intelligence and analytical capacity, to better identify serious violence hotspots and develop problem-solving approaches for those most at risk of violence). </a:t>
                      </a:r>
                      <a:endParaRPr lang="en-GB" sz="800" dirty="0" smtClean="0"/>
                    </a:p>
                    <a:p>
                      <a:pPr marL="228600" indent="-228600">
                        <a:buFont typeface="+mj-lt"/>
                        <a:buAutoNum type="arabicPeriod"/>
                      </a:pPr>
                      <a:endParaRPr lang="en-GB" sz="800" dirty="0" smtClean="0"/>
                    </a:p>
                    <a:p>
                      <a:pPr marL="228600" indent="-228600">
                        <a:buFont typeface="+mj-lt"/>
                        <a:buAutoNum type="arabicPeriod"/>
                      </a:pPr>
                      <a:r>
                        <a:rPr lang="en-GB" sz="800" dirty="0" smtClean="0"/>
                        <a:t>Embedding of the refreshed response policing model, to ensure that Patrol resources are deployed more effectively across the ASP force area; thereby ensuring that incoming emergency demand, including serious violence demand, is appropriately serviced</a:t>
                      </a:r>
                      <a:r>
                        <a:rPr lang="en-GB" sz="800" baseline="0" dirty="0" smtClean="0"/>
                        <a:t>. </a:t>
                      </a:r>
                      <a:endParaRPr lang="en-GB" sz="1000" dirty="0" smtClean="0"/>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946568375"/>
              </p:ext>
            </p:extLst>
          </p:nvPr>
        </p:nvGraphicFramePr>
        <p:xfrm>
          <a:off x="6201429" y="3048927"/>
          <a:ext cx="2789649" cy="1965987"/>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90948">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1675039">
                <a:tc>
                  <a:txBody>
                    <a:bodyPr/>
                    <a:lstStyle/>
                    <a:p>
                      <a:pPr marL="228600" indent="-228600">
                        <a:buFont typeface="+mj-lt"/>
                        <a:buAutoNum type="arabicPeriod"/>
                      </a:pPr>
                      <a:r>
                        <a:rPr lang="en-GB" sz="800" dirty="0" smtClean="0"/>
                        <a:t>There</a:t>
                      </a:r>
                      <a:r>
                        <a:rPr lang="en-GB" sz="800" baseline="0" dirty="0" smtClean="0"/>
                        <a:t> are very </a:t>
                      </a:r>
                      <a:r>
                        <a:rPr lang="en-GB" sz="800" dirty="0" smtClean="0"/>
                        <a:t>low levels of recorded homicide within the ASP force area.</a:t>
                      </a:r>
                    </a:p>
                    <a:p>
                      <a:pPr marL="228600" indent="-228600">
                        <a:buFont typeface="+mj-lt"/>
                        <a:buAutoNum type="arabicPeriod"/>
                      </a:pPr>
                      <a:endParaRPr lang="en-GB" sz="800" dirty="0" smtClean="0"/>
                    </a:p>
                    <a:p>
                      <a:pPr marL="228600" indent="-228600">
                        <a:buFont typeface="+mj-lt"/>
                        <a:buAutoNum type="arabicPeriod"/>
                      </a:pPr>
                      <a:r>
                        <a:rPr lang="en-GB" sz="800" dirty="0" smtClean="0"/>
                        <a:t>ASP have comparatively lower rates of homicide compared to our m</a:t>
                      </a:r>
                      <a:r>
                        <a:rPr lang="en-GB" sz="800" baseline="0" dirty="0" smtClean="0"/>
                        <a:t>ost similar group (MSG) forces.</a:t>
                      </a:r>
                      <a:endParaRPr lang="en-GB" sz="800" dirty="0" smtClean="0"/>
                    </a:p>
                    <a:p>
                      <a:endParaRPr lang="en-GB" sz="900" dirty="0" smtClean="0"/>
                    </a:p>
                    <a:p>
                      <a:endParaRPr lang="en-GB" sz="900" dirty="0" smtClean="0"/>
                    </a:p>
                  </a:txBody>
                  <a:tcPr>
                    <a:noFill/>
                  </a:tcPr>
                </a:tc>
                <a:extLst>
                  <a:ext uri="{0D108BD9-81ED-4DB2-BD59-A6C34878D82A}">
                    <a16:rowId xmlns:a16="http://schemas.microsoft.com/office/drawing/2014/main" val="1936083217"/>
                  </a:ext>
                </a:extLst>
              </a:tr>
            </a:tbl>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6" name="Chart 15"/>
          <p:cNvGraphicFramePr>
            <a:graphicFrameLocks noChangeAspect="1"/>
          </p:cNvGraphicFramePr>
          <p:nvPr>
            <p:extLst>
              <p:ext uri="{D42A27DB-BD31-4B8C-83A1-F6EECF244321}">
                <p14:modId xmlns:p14="http://schemas.microsoft.com/office/powerpoint/2010/main" val="3868008055"/>
              </p:ext>
            </p:extLst>
          </p:nvPr>
        </p:nvGraphicFramePr>
        <p:xfrm>
          <a:off x="264349" y="1546679"/>
          <a:ext cx="5700649" cy="3348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5094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36207360"/>
              </p:ext>
            </p:extLst>
          </p:nvPr>
        </p:nvGraphicFramePr>
        <p:xfrm>
          <a:off x="123824" y="499632"/>
          <a:ext cx="5981700" cy="4524521"/>
        </p:xfrm>
        <a:graphic>
          <a:graphicData uri="http://schemas.openxmlformats.org/drawingml/2006/table">
            <a:tbl>
              <a:tblPr firstRow="1" bandRow="1">
                <a:tableStyleId>{073A0DAA-6AF3-43AB-8588-CEC1D06C72B9}</a:tableStyleId>
              </a:tblPr>
              <a:tblGrid>
                <a:gridCol w="2421256">
                  <a:extLst>
                    <a:ext uri="{9D8B030D-6E8A-4147-A177-3AD203B41FA5}">
                      <a16:colId xmlns:a16="http://schemas.microsoft.com/office/drawing/2014/main" val="491306328"/>
                    </a:ext>
                  </a:extLst>
                </a:gridCol>
                <a:gridCol w="1203960">
                  <a:extLst>
                    <a:ext uri="{9D8B030D-6E8A-4147-A177-3AD203B41FA5}">
                      <a16:colId xmlns:a16="http://schemas.microsoft.com/office/drawing/2014/main" val="568197104"/>
                    </a:ext>
                  </a:extLst>
                </a:gridCol>
                <a:gridCol w="2356484">
                  <a:extLst>
                    <a:ext uri="{9D8B030D-6E8A-4147-A177-3AD203B41FA5}">
                      <a16:colId xmlns:a16="http://schemas.microsoft.com/office/drawing/2014/main" val="38739017"/>
                    </a:ext>
                  </a:extLst>
                </a:gridCol>
              </a:tblGrid>
              <a:tr h="278408">
                <a:tc gridSpan="3">
                  <a:txBody>
                    <a:bodyPr/>
                    <a:lstStyle/>
                    <a:p>
                      <a:pPr algn="ctr"/>
                      <a:r>
                        <a:rPr lang="en-GB" sz="1100" dirty="0" smtClean="0"/>
                        <a:t>Measures Summary</a:t>
                      </a:r>
                      <a:endParaRPr lang="en-GB" sz="1100"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300899">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94420">
                <a:tc>
                  <a:txBody>
                    <a:bodyPr/>
                    <a:lstStyle/>
                    <a:p>
                      <a:pPr marL="0" indent="0" algn="ctr">
                        <a:buFont typeface="Arial" panose="020B0604020202020204" pitchFamily="34" charset="0"/>
                        <a:buNone/>
                      </a:pPr>
                      <a:r>
                        <a:rPr lang="en-GB" sz="800" dirty="0" smtClean="0"/>
                        <a:t>Police recorded Serious Violence offences</a:t>
                      </a: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dirty="0" smtClean="0"/>
                        <a:t>Stable</a:t>
                      </a:r>
                      <a:endParaRPr lang="en-GB" sz="800" b="1" dirty="0" smtClean="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dirty="0" smtClean="0"/>
                        <a:t>3rd/8 MSG (below MSG average rates)</a:t>
                      </a:r>
                      <a:endParaRPr lang="en-GB" sz="800" b="1" dirty="0" smtClean="0">
                        <a:solidFill>
                          <a:srgbClr val="00B050"/>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3650794">
                <a:tc gridSpan="3">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txBody>
                  <a:tcPr anchor="ct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Reduce Serious Violence</a:t>
            </a:r>
          </a:p>
        </p:txBody>
      </p:sp>
      <p:graphicFrame>
        <p:nvGraphicFramePr>
          <p:cNvPr id="9" name="Table 8"/>
          <p:cNvGraphicFramePr>
            <a:graphicFrameLocks noGrp="1"/>
          </p:cNvGraphicFramePr>
          <p:nvPr>
            <p:extLst>
              <p:ext uri="{D42A27DB-BD31-4B8C-83A1-F6EECF244321}">
                <p14:modId xmlns:p14="http://schemas.microsoft.com/office/powerpoint/2010/main" val="998841971"/>
              </p:ext>
            </p:extLst>
          </p:nvPr>
        </p:nvGraphicFramePr>
        <p:xfrm>
          <a:off x="6201429" y="499637"/>
          <a:ext cx="2789649" cy="3216329"/>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71273">
                <a:tc>
                  <a:txBody>
                    <a:bodyPr/>
                    <a:lstStyle/>
                    <a:p>
                      <a:pPr algn="ctr"/>
                      <a:r>
                        <a:rPr lang="en-GB" sz="1100" dirty="0" smtClean="0"/>
                        <a:t>Planned Action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945056">
                <a:tc>
                  <a:txBody>
                    <a:bodyPr/>
                    <a:lstStyle/>
                    <a:p>
                      <a:pPr marL="228600" indent="-228600">
                        <a:buFont typeface="+mj-lt"/>
                        <a:buAutoNum type="arabicPeriod"/>
                      </a:pPr>
                      <a:r>
                        <a:rPr lang="en-GB" sz="800" dirty="0" smtClean="0"/>
                        <a:t>Co-ordinated high intensity policing activity in serious violence hotspots, across the ASP force area, utilising </a:t>
                      </a:r>
                      <a:r>
                        <a:rPr lang="en-GB" sz="800" dirty="0" smtClean="0">
                          <a:hlinkClick r:id="rId3"/>
                        </a:rPr>
                        <a:t>Home Office Grip funding</a:t>
                      </a:r>
                      <a:r>
                        <a:rPr lang="en-GB" sz="800" dirty="0" smtClean="0"/>
                        <a:t>. (Grip funding</a:t>
                      </a:r>
                      <a:r>
                        <a:rPr lang="en-GB" sz="800" baseline="0" dirty="0" smtClean="0"/>
                        <a:t> will support intelligence and analytical capacity to better identify serious violence hotspots and develop problem-solving approaches for those most at risk of violence). </a:t>
                      </a:r>
                      <a:endParaRPr lang="en-GB" sz="800" dirty="0" smtClean="0"/>
                    </a:p>
                    <a:p>
                      <a:pPr marL="228600" indent="-228600">
                        <a:buFont typeface="+mj-lt"/>
                        <a:buAutoNum type="arabicPeriod"/>
                      </a:pPr>
                      <a:r>
                        <a:rPr lang="en-GB" sz="800" dirty="0" smtClean="0"/>
                        <a:t>Embedding of the refreshed response policing model, to ensure that Patrol resources are deployed more effectively across the ASP force area; thereby ensuring that incoming emergency demand, including serious violence demand, is appropriately serviced.</a:t>
                      </a:r>
                    </a:p>
                    <a:p>
                      <a:pPr marL="228600" indent="-228600">
                        <a:buFont typeface="+mj-lt"/>
                        <a:buAutoNum type="arabicPeriod"/>
                      </a:pPr>
                      <a:r>
                        <a:rPr lang="en-GB" sz="800" dirty="0" smtClean="0"/>
                        <a:t>Enhancement of the Investigations Directorate structure, to ensure that serious violence demand is appropriately allocated to and managed by specialist investigators. The pursuit and prosecution of offenders of serious violence will reduce the likelihood of repeat offending.</a:t>
                      </a:r>
                    </a:p>
                    <a:p>
                      <a:pPr marL="228600" indent="-228600">
                        <a:buFont typeface="+mj-lt"/>
                        <a:buAutoNum type="arabicPeriod"/>
                      </a:pPr>
                      <a:r>
                        <a:rPr lang="en-GB" sz="800" dirty="0" smtClean="0"/>
                        <a:t>Promotion of the PREVENT programme, with the aim of increasing PREVENT referrals across all mainstream policing functions; thereby reducing opportunities for serious violence.</a:t>
                      </a:r>
                      <a:endParaRPr lang="en-GB" sz="1000" dirty="0" smtClean="0"/>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118598007"/>
              </p:ext>
            </p:extLst>
          </p:nvPr>
        </p:nvGraphicFramePr>
        <p:xfrm>
          <a:off x="6201428" y="3715965"/>
          <a:ext cx="2789649" cy="1322685"/>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44582">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1063605">
                <a:tc>
                  <a:txBody>
                    <a:bodyPr/>
                    <a:lstStyle/>
                    <a:p>
                      <a:pPr marL="228600" indent="-228600">
                        <a:buFont typeface="+mj-lt"/>
                        <a:buAutoNum type="arabicPeriod"/>
                      </a:pPr>
                      <a:r>
                        <a:rPr lang="en-GB" sz="800" dirty="0" smtClean="0"/>
                        <a:t>The outlook for </a:t>
                      </a:r>
                      <a:r>
                        <a:rPr lang="en-GB" sz="800" baseline="0" dirty="0" smtClean="0"/>
                        <a:t>serious violence remains stable as we exit the COVID-19 pandemic and restrictions. </a:t>
                      </a:r>
                    </a:p>
                    <a:p>
                      <a:pPr marL="228600" indent="-228600">
                        <a:buFont typeface="+mj-lt"/>
                        <a:buAutoNum type="arabicPeriod"/>
                      </a:pPr>
                      <a:r>
                        <a:rPr lang="en-GB" sz="800" baseline="0" dirty="0" smtClean="0"/>
                        <a:t>A</a:t>
                      </a:r>
                      <a:r>
                        <a:rPr lang="en-GB" sz="800" dirty="0" smtClean="0"/>
                        <a:t>SP benchmark well against our MSG group of forces, based on rates of serious</a:t>
                      </a:r>
                      <a:r>
                        <a:rPr lang="en-GB" sz="800" baseline="0" dirty="0" smtClean="0"/>
                        <a:t> violence </a:t>
                      </a:r>
                      <a:r>
                        <a:rPr lang="en-GB" sz="800" dirty="0" smtClean="0"/>
                        <a:t>per 1000 residents.</a:t>
                      </a:r>
                    </a:p>
                  </a:txBody>
                  <a:tcPr>
                    <a:noFill/>
                  </a:tcPr>
                </a:tc>
                <a:extLst>
                  <a:ext uri="{0D108BD9-81ED-4DB2-BD59-A6C34878D82A}">
                    <a16:rowId xmlns:a16="http://schemas.microsoft.com/office/drawing/2014/main" val="1936083217"/>
                  </a:ext>
                </a:extLst>
              </a:tr>
            </a:tbl>
          </a:graphicData>
        </a:graphic>
      </p:graphicFrame>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2" name="Chart 11"/>
          <p:cNvGraphicFramePr>
            <a:graphicFrameLocks noChangeAspect="1"/>
          </p:cNvGraphicFramePr>
          <p:nvPr>
            <p:extLst>
              <p:ext uri="{D42A27DB-BD31-4B8C-83A1-F6EECF244321}">
                <p14:modId xmlns:p14="http://schemas.microsoft.com/office/powerpoint/2010/main" val="899662918"/>
              </p:ext>
            </p:extLst>
          </p:nvPr>
        </p:nvGraphicFramePr>
        <p:xfrm>
          <a:off x="265154" y="1517182"/>
          <a:ext cx="5699040" cy="3348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9154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8811040"/>
              </p:ext>
            </p:extLst>
          </p:nvPr>
        </p:nvGraphicFramePr>
        <p:xfrm>
          <a:off x="123824" y="499634"/>
          <a:ext cx="5981700" cy="4565021"/>
        </p:xfrm>
        <a:graphic>
          <a:graphicData uri="http://schemas.openxmlformats.org/drawingml/2006/table">
            <a:tbl>
              <a:tblPr firstRow="1" bandRow="1">
                <a:tableStyleId>{073A0DAA-6AF3-43AB-8588-CEC1D06C72B9}</a:tableStyleId>
              </a:tblPr>
              <a:tblGrid>
                <a:gridCol w="2329816">
                  <a:extLst>
                    <a:ext uri="{9D8B030D-6E8A-4147-A177-3AD203B41FA5}">
                      <a16:colId xmlns:a16="http://schemas.microsoft.com/office/drawing/2014/main" val="491306328"/>
                    </a:ext>
                  </a:extLst>
                </a:gridCol>
                <a:gridCol w="1188720">
                  <a:extLst>
                    <a:ext uri="{9D8B030D-6E8A-4147-A177-3AD203B41FA5}">
                      <a16:colId xmlns:a16="http://schemas.microsoft.com/office/drawing/2014/main" val="568197104"/>
                    </a:ext>
                  </a:extLst>
                </a:gridCol>
                <a:gridCol w="2463164">
                  <a:extLst>
                    <a:ext uri="{9D8B030D-6E8A-4147-A177-3AD203B41FA5}">
                      <a16:colId xmlns:a16="http://schemas.microsoft.com/office/drawing/2014/main" val="38739017"/>
                    </a:ext>
                  </a:extLst>
                </a:gridCol>
              </a:tblGrid>
              <a:tr h="276245">
                <a:tc gridSpan="3">
                  <a:txBody>
                    <a:bodyPr/>
                    <a:lstStyle/>
                    <a:p>
                      <a:pPr algn="ctr"/>
                      <a:r>
                        <a:rPr lang="en-GB" sz="1100" dirty="0" smtClean="0"/>
                        <a:t>Measures Summary</a:t>
                      </a:r>
                      <a:endParaRPr lang="en-GB" sz="1100"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74030">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70420">
                <a:tc>
                  <a:txBody>
                    <a:bodyPr/>
                    <a:lstStyle/>
                    <a:p>
                      <a:pPr marL="0" indent="0" algn="ctr">
                        <a:buFont typeface="Arial" panose="020B0604020202020204" pitchFamily="34" charset="0"/>
                        <a:buNone/>
                      </a:pPr>
                      <a:r>
                        <a:rPr lang="en-GB" sz="800" dirty="0" smtClean="0"/>
                        <a:t>Number of</a:t>
                      </a:r>
                      <a:r>
                        <a:rPr lang="en-GB" sz="800" baseline="0" dirty="0" smtClean="0"/>
                        <a:t> all drugs disruptions</a:t>
                      </a:r>
                      <a:endParaRPr lang="en-GB" sz="800" dirty="0" smtClean="0"/>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270420">
                <a:tc>
                  <a:txBody>
                    <a:bodyPr/>
                    <a:lstStyle/>
                    <a:p>
                      <a:pPr marL="0" indent="0" algn="ctr">
                        <a:buFont typeface="Arial" panose="020B0604020202020204" pitchFamily="34" charset="0"/>
                        <a:buNone/>
                      </a:pPr>
                      <a:r>
                        <a:rPr lang="en-GB" sz="800" dirty="0" smtClean="0"/>
                        <a:t>Number of</a:t>
                      </a:r>
                      <a:r>
                        <a:rPr lang="en-GB" sz="800" baseline="0" dirty="0" smtClean="0"/>
                        <a:t> c</a:t>
                      </a:r>
                      <a:r>
                        <a:rPr lang="en-GB" sz="800" dirty="0" smtClean="0"/>
                        <a:t>ounty lines disrupted</a:t>
                      </a:r>
                    </a:p>
                  </a:txBody>
                  <a:tcPr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Reducing</a:t>
                      </a:r>
                      <a:endParaRPr lang="en-GB" sz="800" b="1" dirty="0" smtClean="0">
                        <a:solidFill>
                          <a:schemeClr val="accent6">
                            <a:lumMod val="75000"/>
                          </a:schemeClr>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737001701"/>
                  </a:ext>
                </a:extLst>
              </a:tr>
              <a:tr h="270420">
                <a:tc>
                  <a:txBody>
                    <a:bodyPr/>
                    <a:lstStyle/>
                    <a:p>
                      <a:pPr marL="0" indent="0" algn="ctr">
                        <a:buFont typeface="Arial" panose="020B0604020202020204" pitchFamily="34" charset="0"/>
                        <a:buNone/>
                      </a:pPr>
                      <a:r>
                        <a:rPr lang="en-GB" sz="800" dirty="0" smtClean="0"/>
                        <a:t>Number of drug</a:t>
                      </a:r>
                      <a:r>
                        <a:rPr lang="en-GB" sz="800" baseline="0" dirty="0" smtClean="0"/>
                        <a:t> trafficking offences</a:t>
                      </a:r>
                      <a:endParaRPr lang="en-GB" sz="800" dirty="0" smtClean="0">
                        <a:solidFill>
                          <a:schemeClr val="tx1"/>
                        </a:solidFill>
                      </a:endParaRPr>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Reducing</a:t>
                      </a:r>
                      <a:endParaRPr lang="en-GB" sz="800" b="1" dirty="0" smtClean="0">
                        <a:solidFill>
                          <a:srgbClr val="FF0000"/>
                        </a:solidFill>
                      </a:endParaRPr>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8th/8 MSG (below MSG average rates)</a:t>
                      </a:r>
                      <a:endParaRPr lang="en-GB" sz="800" b="1" dirty="0" smtClean="0">
                        <a:solidFill>
                          <a:srgbClr val="FF0000"/>
                        </a:solidFill>
                      </a:endParaRPr>
                    </a:p>
                  </a:txBody>
                  <a:tcPr anchor="ctr">
                    <a:solidFill>
                      <a:schemeClr val="accent1">
                        <a:lumMod val="20000"/>
                        <a:lumOff val="80000"/>
                      </a:schemeClr>
                    </a:solidFill>
                  </a:tcPr>
                </a:tc>
                <a:extLst>
                  <a:ext uri="{0D108BD9-81ED-4DB2-BD59-A6C34878D82A}">
                    <a16:rowId xmlns:a16="http://schemas.microsoft.com/office/drawing/2014/main" val="1775406330"/>
                  </a:ext>
                </a:extLst>
              </a:tr>
              <a:tr h="3203486">
                <a:tc gridSpan="3">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smtClean="0">
                <a:solidFill>
                  <a:schemeClr val="bg1"/>
                </a:solidFill>
              </a:rPr>
              <a:t>Disrupt </a:t>
            </a:r>
            <a:r>
              <a:rPr lang="en-GB" sz="1600" dirty="0">
                <a:solidFill>
                  <a:schemeClr val="bg1"/>
                </a:solidFill>
              </a:rPr>
              <a:t>Drugs Supply and County Lines</a:t>
            </a:r>
          </a:p>
        </p:txBody>
      </p:sp>
      <p:graphicFrame>
        <p:nvGraphicFramePr>
          <p:cNvPr id="9" name="Table 8"/>
          <p:cNvGraphicFramePr>
            <a:graphicFrameLocks noGrp="1"/>
          </p:cNvGraphicFramePr>
          <p:nvPr>
            <p:extLst>
              <p:ext uri="{D42A27DB-BD31-4B8C-83A1-F6EECF244321}">
                <p14:modId xmlns:p14="http://schemas.microsoft.com/office/powerpoint/2010/main" val="1046501007"/>
              </p:ext>
            </p:extLst>
          </p:nvPr>
        </p:nvGraphicFramePr>
        <p:xfrm>
          <a:off x="6201429" y="499636"/>
          <a:ext cx="2789649" cy="2627194"/>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6718">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360476">
                <a:tc>
                  <a:txBody>
                    <a:bodyPr/>
                    <a:lstStyle/>
                    <a:p>
                      <a:pPr marL="228600" indent="-228600">
                        <a:buFont typeface="+mj-lt"/>
                        <a:buAutoNum type="arabicPeriod"/>
                      </a:pPr>
                      <a:r>
                        <a:rPr kumimoji="0" lang="en-GB" sz="800" b="0" i="0" u="none" strike="noStrike" kern="1200" cap="none" spc="0" normalizeH="0" baseline="0" noProof="0" dirty="0" smtClean="0">
                          <a:ln>
                            <a:noFill/>
                          </a:ln>
                          <a:solidFill>
                            <a:prstClr val="black"/>
                          </a:solidFill>
                          <a:effectLst/>
                          <a:uLnTx/>
                          <a:uFillTx/>
                          <a:latin typeface="+mn-lt"/>
                          <a:ea typeface="+mn-ea"/>
                          <a:cs typeface="+mn-cs"/>
                        </a:rPr>
                        <a:t>Enhancement of the existing proactive capability within Remedy, to ensure that drugs supply and county lines within ASP is effectively disrupted. This will include an increase in policing capacity through police officer uplift.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sz="8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800" b="0" i="0" u="none" strike="noStrike" kern="1200" cap="none" spc="0" normalizeH="0" baseline="0" noProof="0" dirty="0" smtClean="0">
                          <a:ln>
                            <a:noFill/>
                          </a:ln>
                          <a:solidFill>
                            <a:schemeClr val="tx1"/>
                          </a:solidFill>
                          <a:effectLst/>
                          <a:uLnTx/>
                          <a:uFillTx/>
                          <a:latin typeface="+mn-lt"/>
                          <a:ea typeface="+mn-ea"/>
                          <a:cs typeface="+mn-cs"/>
                        </a:rPr>
                        <a:t>Continued proactive policing activity in the way that adults, who are at risk of exploitation through county lines criminality, are identified and safeguarded.</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sz="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solidFill>
                            <a:schemeClr val="tx1"/>
                          </a:solidFill>
                        </a:rPr>
                        <a:t>Operation Scorpion: Co-ordinated regional disruption activity to proactively disrupt county lines criminality; protecting communities from criminals engaged in drugs activity and improving community confidence through multi-agency partnership work.</a:t>
                      </a: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22062156"/>
              </p:ext>
            </p:extLst>
          </p:nvPr>
        </p:nvGraphicFramePr>
        <p:xfrm>
          <a:off x="6201429" y="3137650"/>
          <a:ext cx="2796021" cy="1933730"/>
        </p:xfrm>
        <a:graphic>
          <a:graphicData uri="http://schemas.openxmlformats.org/drawingml/2006/table">
            <a:tbl>
              <a:tblPr firstRow="1" bandRow="1">
                <a:tableStyleId>{073A0DAA-6AF3-43AB-8588-CEC1D06C72B9}</a:tableStyleId>
              </a:tblPr>
              <a:tblGrid>
                <a:gridCol w="2796021">
                  <a:extLst>
                    <a:ext uri="{9D8B030D-6E8A-4147-A177-3AD203B41FA5}">
                      <a16:colId xmlns:a16="http://schemas.microsoft.com/office/drawing/2014/main" val="491306328"/>
                    </a:ext>
                  </a:extLst>
                </a:gridCol>
              </a:tblGrid>
              <a:tr h="272516">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1661214">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solidFill>
                            <a:schemeClr val="tx1"/>
                          </a:solidFill>
                        </a:rPr>
                        <a:t>The force has a lower rate of drug trafficking offences per 1000 residents, compared to our MSG</a:t>
                      </a:r>
                      <a:r>
                        <a:rPr lang="en-GB" sz="800" baseline="0" dirty="0" smtClean="0">
                          <a:solidFill>
                            <a:schemeClr val="tx1"/>
                          </a:solidFill>
                        </a:rPr>
                        <a:t> forces and this gap has been growing since mid 2020.</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baseline="0" dirty="0" smtClean="0">
                        <a:solidFill>
                          <a:schemeClr val="tx1"/>
                        </a:solidFill>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baseline="0" dirty="0" smtClean="0">
                          <a:solidFill>
                            <a:schemeClr val="tx1"/>
                          </a:solidFill>
                        </a:rPr>
                        <a:t>The reason for this difference is being explored. It could indicate less offending but it could also indicate less proactive identification of the offending or something else in between.</a:t>
                      </a:r>
                      <a:endParaRPr lang="en-GB" sz="800" dirty="0" smtClean="0">
                        <a:solidFill>
                          <a:schemeClr val="tx1"/>
                        </a:solidFill>
                      </a:endParaRPr>
                    </a:p>
                  </a:txBody>
                  <a:tcPr>
                    <a:noFill/>
                  </a:tcPr>
                </a:tc>
                <a:extLst>
                  <a:ext uri="{0D108BD9-81ED-4DB2-BD59-A6C34878D82A}">
                    <a16:rowId xmlns:a16="http://schemas.microsoft.com/office/drawing/2014/main" val="1936083217"/>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20" name="Chart 19"/>
          <p:cNvGraphicFramePr>
            <a:graphicFrameLocks/>
          </p:cNvGraphicFramePr>
          <p:nvPr>
            <p:extLst>
              <p:ext uri="{D42A27DB-BD31-4B8C-83A1-F6EECF244321}">
                <p14:modId xmlns:p14="http://schemas.microsoft.com/office/powerpoint/2010/main" val="2310342480"/>
              </p:ext>
            </p:extLst>
          </p:nvPr>
        </p:nvGraphicFramePr>
        <p:xfrm>
          <a:off x="152526" y="1944654"/>
          <a:ext cx="3060000" cy="302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a:graphicFrameLocks/>
          </p:cNvGraphicFramePr>
          <p:nvPr>
            <p:extLst>
              <p:ext uri="{D42A27DB-BD31-4B8C-83A1-F6EECF244321}">
                <p14:modId xmlns:p14="http://schemas.microsoft.com/office/powerpoint/2010/main" val="2428117669"/>
              </p:ext>
            </p:extLst>
          </p:nvPr>
        </p:nvGraphicFramePr>
        <p:xfrm>
          <a:off x="3237025" y="1944654"/>
          <a:ext cx="2844000" cy="302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9116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82846168"/>
              </p:ext>
            </p:extLst>
          </p:nvPr>
        </p:nvGraphicFramePr>
        <p:xfrm>
          <a:off x="123824" y="499635"/>
          <a:ext cx="5981700" cy="4524733"/>
        </p:xfrm>
        <a:graphic>
          <a:graphicData uri="http://schemas.openxmlformats.org/drawingml/2006/table">
            <a:tbl>
              <a:tblPr firstRow="1" bandRow="1">
                <a:tableStyleId>{073A0DAA-6AF3-43AB-8588-CEC1D06C72B9}</a:tableStyleId>
              </a:tblPr>
              <a:tblGrid>
                <a:gridCol w="2329816">
                  <a:extLst>
                    <a:ext uri="{9D8B030D-6E8A-4147-A177-3AD203B41FA5}">
                      <a16:colId xmlns:a16="http://schemas.microsoft.com/office/drawing/2014/main" val="491306328"/>
                    </a:ext>
                  </a:extLst>
                </a:gridCol>
                <a:gridCol w="1188720">
                  <a:extLst>
                    <a:ext uri="{9D8B030D-6E8A-4147-A177-3AD203B41FA5}">
                      <a16:colId xmlns:a16="http://schemas.microsoft.com/office/drawing/2014/main" val="568197104"/>
                    </a:ext>
                  </a:extLst>
                </a:gridCol>
                <a:gridCol w="2463164">
                  <a:extLst>
                    <a:ext uri="{9D8B030D-6E8A-4147-A177-3AD203B41FA5}">
                      <a16:colId xmlns:a16="http://schemas.microsoft.com/office/drawing/2014/main" val="38739017"/>
                    </a:ext>
                  </a:extLst>
                </a:gridCol>
              </a:tblGrid>
              <a:tr h="274862">
                <a:tc gridSpan="3">
                  <a:txBody>
                    <a:bodyPr/>
                    <a:lstStyle/>
                    <a:p>
                      <a:pPr algn="ctr"/>
                      <a:r>
                        <a:rPr lang="en-GB" sz="1100" b="1" dirty="0" smtClean="0"/>
                        <a:t>Measures Summary</a:t>
                      </a:r>
                      <a:endParaRPr lang="en-GB" sz="1100" b="1"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52272">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52272">
                <a:tc>
                  <a:txBody>
                    <a:bodyPr/>
                    <a:lstStyle/>
                    <a:p>
                      <a:pPr marL="0" indent="0" algn="ctr">
                        <a:buFont typeface="Arial" panose="020B0604020202020204" pitchFamily="34" charset="0"/>
                        <a:buNone/>
                      </a:pPr>
                      <a:r>
                        <a:rPr lang="en-GB" sz="800" dirty="0" smtClean="0"/>
                        <a:t>Police recorded residential burglary offences</a:t>
                      </a:r>
                    </a:p>
                  </a:txBody>
                  <a:tcPr marL="90000" marR="90000"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Reducing</a:t>
                      </a:r>
                      <a:endParaRPr lang="en-GB" sz="800" b="1" dirty="0" smtClean="0">
                        <a:solidFill>
                          <a:schemeClr val="accent3"/>
                        </a:solidFill>
                      </a:endParaRPr>
                    </a:p>
                  </a:txBody>
                  <a:tcPr marL="36000" marR="36000"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6th/8 MSG (Similar to MSG average rates)</a:t>
                      </a:r>
                      <a:endParaRPr lang="en-GB" sz="800" b="1" dirty="0" smtClean="0">
                        <a:solidFill>
                          <a:srgbClr val="0070C0"/>
                        </a:solidFill>
                      </a:endParaRPr>
                    </a:p>
                  </a:txBody>
                  <a:tcPr marL="36000" marR="36000" anchor="ctr">
                    <a:solidFill>
                      <a:schemeClr val="accent1">
                        <a:lumMod val="20000"/>
                        <a:lumOff val="80000"/>
                      </a:schemeClr>
                    </a:solidFill>
                  </a:tcPr>
                </a:tc>
                <a:extLst>
                  <a:ext uri="{0D108BD9-81ED-4DB2-BD59-A6C34878D82A}">
                    <a16:rowId xmlns:a16="http://schemas.microsoft.com/office/drawing/2014/main" val="1671074921"/>
                  </a:ext>
                </a:extLst>
              </a:tr>
              <a:tr h="252272">
                <a:tc>
                  <a:txBody>
                    <a:bodyPr/>
                    <a:lstStyle/>
                    <a:p>
                      <a:pPr marL="0" indent="0" algn="ctr">
                        <a:buFont typeface="Arial" panose="020B0604020202020204" pitchFamily="34" charset="0"/>
                        <a:buNone/>
                      </a:pPr>
                      <a:r>
                        <a:rPr lang="en-GB" sz="800" dirty="0" smtClean="0"/>
                        <a:t>Police recorded vehicle crime offences</a:t>
                      </a:r>
                      <a:endParaRPr lang="en-GB" sz="800" dirty="0" smtClean="0">
                        <a:solidFill>
                          <a:schemeClr val="tx1"/>
                        </a:solidFill>
                      </a:endParaRPr>
                    </a:p>
                  </a:txBody>
                  <a:tcPr marL="90000" marR="90000"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marL="36000" marR="36000"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6th/8 MSG (Similar to MSG average rates)</a:t>
                      </a:r>
                      <a:endParaRPr lang="en-GB" sz="800" b="1" dirty="0" smtClean="0">
                        <a:solidFill>
                          <a:srgbClr val="0070C0"/>
                        </a:solidFill>
                      </a:endParaRPr>
                    </a:p>
                  </a:txBody>
                  <a:tcPr marL="36000" marR="36000" anchor="ctr">
                    <a:solidFill>
                      <a:schemeClr val="accent1">
                        <a:lumMod val="40000"/>
                        <a:lumOff val="60000"/>
                      </a:schemeClr>
                    </a:solidFill>
                  </a:tcPr>
                </a:tc>
                <a:extLst>
                  <a:ext uri="{0D108BD9-81ED-4DB2-BD59-A6C34878D82A}">
                    <a16:rowId xmlns:a16="http://schemas.microsoft.com/office/drawing/2014/main" val="1737001701"/>
                  </a:ext>
                </a:extLst>
              </a:tr>
              <a:tr h="252272">
                <a:tc>
                  <a:txBody>
                    <a:bodyPr/>
                    <a:lstStyle/>
                    <a:p>
                      <a:pPr marL="0" indent="0" algn="ctr">
                        <a:buFont typeface="Arial" panose="020B0604020202020204" pitchFamily="34" charset="0"/>
                        <a:buNone/>
                      </a:pPr>
                      <a:r>
                        <a:rPr lang="en-GB" sz="800" dirty="0" smtClean="0"/>
                        <a:t>Police recorded personal robbery offences</a:t>
                      </a:r>
                      <a:endParaRPr lang="en-GB" sz="800" dirty="0" smtClean="0">
                        <a:solidFill>
                          <a:schemeClr val="tx1"/>
                        </a:solidFill>
                      </a:endParaRPr>
                    </a:p>
                  </a:txBody>
                  <a:tcPr marL="90000" marR="90000"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marL="36000" marR="36000"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8th/8 MSG (Higher than MSG average rates)</a:t>
                      </a:r>
                      <a:endParaRPr lang="en-GB" sz="800" b="1" dirty="0" smtClean="0">
                        <a:solidFill>
                          <a:schemeClr val="accent5"/>
                        </a:solidFill>
                      </a:endParaRPr>
                    </a:p>
                  </a:txBody>
                  <a:tcPr marL="36000" marR="36000" anchor="ctr">
                    <a:solidFill>
                      <a:schemeClr val="accent1">
                        <a:lumMod val="20000"/>
                        <a:lumOff val="80000"/>
                      </a:schemeClr>
                    </a:solidFill>
                  </a:tcPr>
                </a:tc>
                <a:extLst>
                  <a:ext uri="{0D108BD9-81ED-4DB2-BD59-A6C34878D82A}">
                    <a16:rowId xmlns:a16="http://schemas.microsoft.com/office/drawing/2014/main" val="1775406330"/>
                  </a:ext>
                </a:extLst>
              </a:tr>
              <a:tr h="252272">
                <a:tc>
                  <a:txBody>
                    <a:bodyPr/>
                    <a:lstStyle/>
                    <a:p>
                      <a:pPr marL="0" indent="0" algn="ctr">
                        <a:buFont typeface="Arial" panose="020B0604020202020204" pitchFamily="34" charset="0"/>
                        <a:buNone/>
                      </a:pPr>
                      <a:r>
                        <a:rPr lang="en-GB" sz="800" dirty="0" smtClean="0"/>
                        <a:t>Police recorded theft from the</a:t>
                      </a:r>
                      <a:r>
                        <a:rPr lang="en-GB" sz="800" baseline="0" dirty="0" smtClean="0"/>
                        <a:t> person offences</a:t>
                      </a:r>
                      <a:endParaRPr lang="en-GB" sz="800" dirty="0" smtClean="0">
                        <a:solidFill>
                          <a:schemeClr val="tx1"/>
                        </a:solidFill>
                      </a:endParaRPr>
                    </a:p>
                  </a:txBody>
                  <a:tcPr marL="90000" marR="90000"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marL="36000" marR="3600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6th/8 MSG (Similar to MSG average rates)</a:t>
                      </a:r>
                      <a:endParaRPr lang="en-GB" sz="800" b="1" dirty="0" smtClean="0">
                        <a:solidFill>
                          <a:srgbClr val="0070C0"/>
                        </a:solidFill>
                      </a:endParaRPr>
                    </a:p>
                  </a:txBody>
                  <a:tcPr marL="36000" marR="36000" anchor="ctr">
                    <a:solidFill>
                      <a:schemeClr val="accent1">
                        <a:lumMod val="40000"/>
                        <a:lumOff val="60000"/>
                      </a:schemeClr>
                    </a:solidFill>
                  </a:tcPr>
                </a:tc>
                <a:extLst>
                  <a:ext uri="{0D108BD9-81ED-4DB2-BD59-A6C34878D82A}">
                    <a16:rowId xmlns:a16="http://schemas.microsoft.com/office/drawing/2014/main" val="1492947917"/>
                  </a:ext>
                </a:extLst>
              </a:tr>
              <a:tr h="2988511">
                <a:tc gridSpan="3">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Reduce Neighbourhood Crime</a:t>
            </a:r>
          </a:p>
        </p:txBody>
      </p:sp>
      <p:graphicFrame>
        <p:nvGraphicFramePr>
          <p:cNvPr id="9" name="Table 8"/>
          <p:cNvGraphicFramePr>
            <a:graphicFrameLocks noGrp="1"/>
          </p:cNvGraphicFramePr>
          <p:nvPr>
            <p:extLst>
              <p:ext uri="{D42A27DB-BD31-4B8C-83A1-F6EECF244321}">
                <p14:modId xmlns:p14="http://schemas.microsoft.com/office/powerpoint/2010/main" val="3710908478"/>
              </p:ext>
            </p:extLst>
          </p:nvPr>
        </p:nvGraphicFramePr>
        <p:xfrm>
          <a:off x="6201429" y="499637"/>
          <a:ext cx="2789649" cy="3162319"/>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6719">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428718">
                <a:tc>
                  <a:txBody>
                    <a:bodyPr/>
                    <a:lstStyle/>
                    <a:p>
                      <a:pPr marL="228600" indent="-228600">
                        <a:buFont typeface="+mj-lt"/>
                        <a:buAutoNum type="arabicPeriod"/>
                      </a:pPr>
                      <a:r>
                        <a:rPr lang="en-GB" sz="800" dirty="0" smtClean="0"/>
                        <a:t>Enhancement of our Integrated Offender Management function, through process improvements and additional recruitment; thereby better managing neighbourhood crime offenders, and reducing reoffending. </a:t>
                      </a:r>
                    </a:p>
                    <a:p>
                      <a:pPr marL="228600" indent="-228600">
                        <a:buFont typeface="+mj-lt"/>
                        <a:buAutoNum type="arabicPeriod"/>
                      </a:pPr>
                      <a:endParaRPr lang="en-GB" sz="800" dirty="0" smtClean="0"/>
                    </a:p>
                    <a:p>
                      <a:pPr marL="228600" indent="-228600">
                        <a:buFont typeface="+mj-lt"/>
                        <a:buAutoNum type="arabicPeriod"/>
                      </a:pPr>
                      <a:r>
                        <a:rPr lang="en-GB" sz="800" dirty="0" smtClean="0"/>
                        <a:t>Enhancement of the existing proactive and reactive capabilities within Remedy, through structural and process improvements, to reduce neighbourhood crime.</a:t>
                      </a:r>
                    </a:p>
                    <a:p>
                      <a:pPr marL="228600" indent="-228600">
                        <a:buFont typeface="+mj-lt"/>
                        <a:buAutoNum type="arabicPeriod"/>
                      </a:pPr>
                      <a:endParaRPr lang="en-GB" sz="800" dirty="0" smtClean="0"/>
                    </a:p>
                    <a:p>
                      <a:pPr marL="228600" indent="-228600">
                        <a:buFont typeface="+mj-lt"/>
                        <a:buAutoNum type="arabicPeriod"/>
                      </a:pPr>
                      <a:r>
                        <a:rPr lang="en-GB" sz="800" dirty="0" smtClean="0"/>
                        <a:t>Focussed improvements in investigative standards, across all policing functions, supported by the development of a new guidance template for supervisors in completing crimes reviews; thereby improving the quality of investigations and increasing positive outcomes for neighbourhood crime.</a:t>
                      </a:r>
                    </a:p>
                    <a:p>
                      <a:pPr marL="228600" indent="-228600">
                        <a:buFont typeface="+mj-lt"/>
                        <a:buAutoNum type="arabicPeriod"/>
                      </a:pPr>
                      <a:endParaRPr lang="en-GB" sz="800" dirty="0" smtClean="0"/>
                    </a:p>
                    <a:p>
                      <a:pPr marL="228600" indent="-228600">
                        <a:buFont typeface="+mj-lt"/>
                        <a:buAutoNum type="arabicPeriod"/>
                      </a:pPr>
                      <a:r>
                        <a:rPr lang="en-GB" sz="800" dirty="0" smtClean="0"/>
                        <a:t>Embedding of improvements in our intelligence and tasking functions and processes, to better identify and respond to emerging trends associated with neighbourhood crime.</a:t>
                      </a: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290506749"/>
              </p:ext>
            </p:extLst>
          </p:nvPr>
        </p:nvGraphicFramePr>
        <p:xfrm>
          <a:off x="6201429" y="3752016"/>
          <a:ext cx="2796021" cy="1272351"/>
        </p:xfrm>
        <a:graphic>
          <a:graphicData uri="http://schemas.openxmlformats.org/drawingml/2006/table">
            <a:tbl>
              <a:tblPr firstRow="1" bandRow="1">
                <a:tableStyleId>{073A0DAA-6AF3-43AB-8588-CEC1D06C72B9}</a:tableStyleId>
              </a:tblPr>
              <a:tblGrid>
                <a:gridCol w="2796021">
                  <a:extLst>
                    <a:ext uri="{9D8B030D-6E8A-4147-A177-3AD203B41FA5}">
                      <a16:colId xmlns:a16="http://schemas.microsoft.com/office/drawing/2014/main" val="491306328"/>
                    </a:ext>
                  </a:extLst>
                </a:gridCol>
              </a:tblGrid>
              <a:tr h="301008">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971343">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Recorded</a:t>
                      </a:r>
                      <a:r>
                        <a:rPr lang="en-GB" sz="800" baseline="0" dirty="0" smtClean="0"/>
                        <a:t> neighbourhood crimes were impacted significantly during the COVID-19 lockdown periods, and as a result saw large reductions. Crimes are anticipated to return to normal levels and therefore the outlook is based on ‘pre-COVID-19’ trends.</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GB" sz="800" baseline="0" dirty="0" smtClean="0"/>
                    </a:p>
                  </a:txBody>
                  <a:tcPr>
                    <a:noFill/>
                  </a:tcPr>
                </a:tc>
                <a:extLst>
                  <a:ext uri="{0D108BD9-81ED-4DB2-BD59-A6C34878D82A}">
                    <a16:rowId xmlns:a16="http://schemas.microsoft.com/office/drawing/2014/main" val="1936083217"/>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2904626480"/>
              </p:ext>
            </p:extLst>
          </p:nvPr>
        </p:nvGraphicFramePr>
        <p:xfrm>
          <a:off x="179250" y="2067553"/>
          <a:ext cx="2880000" cy="14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878647863"/>
              </p:ext>
            </p:extLst>
          </p:nvPr>
        </p:nvGraphicFramePr>
        <p:xfrm>
          <a:off x="3155155" y="2067553"/>
          <a:ext cx="2880000" cy="144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523871124"/>
              </p:ext>
            </p:extLst>
          </p:nvPr>
        </p:nvGraphicFramePr>
        <p:xfrm>
          <a:off x="179250" y="3545960"/>
          <a:ext cx="2880000" cy="144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a:graphicFrameLocks/>
          </p:cNvGraphicFramePr>
          <p:nvPr>
            <p:extLst>
              <p:ext uri="{D42A27DB-BD31-4B8C-83A1-F6EECF244321}">
                <p14:modId xmlns:p14="http://schemas.microsoft.com/office/powerpoint/2010/main" val="2449168238"/>
              </p:ext>
            </p:extLst>
          </p:nvPr>
        </p:nvGraphicFramePr>
        <p:xfrm>
          <a:off x="3155155" y="3545960"/>
          <a:ext cx="2880000" cy="144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0157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09053174"/>
              </p:ext>
            </p:extLst>
          </p:nvPr>
        </p:nvGraphicFramePr>
        <p:xfrm>
          <a:off x="123824" y="499635"/>
          <a:ext cx="5981700" cy="4566953"/>
        </p:xfrm>
        <a:graphic>
          <a:graphicData uri="http://schemas.openxmlformats.org/drawingml/2006/table">
            <a:tbl>
              <a:tblPr firstRow="1" bandRow="1">
                <a:tableStyleId>{073A0DAA-6AF3-43AB-8588-CEC1D06C72B9}</a:tableStyleId>
              </a:tblPr>
              <a:tblGrid>
                <a:gridCol w="2215516">
                  <a:extLst>
                    <a:ext uri="{9D8B030D-6E8A-4147-A177-3AD203B41FA5}">
                      <a16:colId xmlns:a16="http://schemas.microsoft.com/office/drawing/2014/main" val="491306328"/>
                    </a:ext>
                  </a:extLst>
                </a:gridCol>
                <a:gridCol w="1181100">
                  <a:extLst>
                    <a:ext uri="{9D8B030D-6E8A-4147-A177-3AD203B41FA5}">
                      <a16:colId xmlns:a16="http://schemas.microsoft.com/office/drawing/2014/main" val="568197104"/>
                    </a:ext>
                  </a:extLst>
                </a:gridCol>
                <a:gridCol w="2585084">
                  <a:extLst>
                    <a:ext uri="{9D8B030D-6E8A-4147-A177-3AD203B41FA5}">
                      <a16:colId xmlns:a16="http://schemas.microsoft.com/office/drawing/2014/main" val="38739017"/>
                    </a:ext>
                  </a:extLst>
                </a:gridCol>
              </a:tblGrid>
              <a:tr h="273529">
                <a:tc gridSpan="3">
                  <a:txBody>
                    <a:bodyPr/>
                    <a:lstStyle/>
                    <a:p>
                      <a:pPr algn="ctr"/>
                      <a:r>
                        <a:rPr lang="en-GB" sz="1100" dirty="0" smtClean="0"/>
                        <a:t>Measures Summary</a:t>
                      </a:r>
                      <a:endParaRPr lang="en-GB" sz="1100"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39738">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334313">
                <a:tc>
                  <a:txBody>
                    <a:bodyPr/>
                    <a:lstStyle/>
                    <a:p>
                      <a:pPr marL="0" indent="0" algn="ctr">
                        <a:buFont typeface="Arial" panose="020B0604020202020204" pitchFamily="34" charset="0"/>
                        <a:buNone/>
                      </a:pPr>
                      <a:r>
                        <a:rPr lang="en-GB" sz="800" dirty="0" smtClean="0"/>
                        <a:t>Investigate 100% of all cyber dependant crime disseminated to forces</a:t>
                      </a:r>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Stable (100%)</a:t>
                      </a:r>
                      <a:endParaRPr lang="en-GB" sz="800" b="1" dirty="0" smtClean="0">
                        <a:solidFill>
                          <a:srgbClr val="00B050"/>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334313">
                <a:tc>
                  <a:txBody>
                    <a:bodyPr/>
                    <a:lstStyle/>
                    <a:p>
                      <a:pPr marL="0" indent="0" algn="ctr">
                        <a:buFont typeface="Arial" panose="020B0604020202020204" pitchFamily="34" charset="0"/>
                        <a:buNone/>
                      </a:pPr>
                      <a:r>
                        <a:rPr lang="en-GB" sz="800" dirty="0" smtClean="0"/>
                        <a:t>Provide 100% of all cyber dependant crime victims with specialist advice</a:t>
                      </a:r>
                      <a:endParaRPr lang="en-GB" sz="800" dirty="0" smtClean="0">
                        <a:solidFill>
                          <a:schemeClr val="tx1"/>
                        </a:solidFill>
                      </a:endParaRPr>
                    </a:p>
                  </a:txBody>
                  <a:tcPr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Stable (100%)</a:t>
                      </a:r>
                      <a:endParaRPr lang="en-GB" sz="800" b="1" dirty="0" smtClean="0">
                        <a:solidFill>
                          <a:srgbClr val="00B050"/>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737001701"/>
                  </a:ext>
                </a:extLst>
              </a:tr>
              <a:tr h="326468">
                <a:tc>
                  <a:txBody>
                    <a:bodyPr/>
                    <a:lstStyle/>
                    <a:p>
                      <a:pPr marL="0" indent="0" algn="ctr">
                        <a:buFont typeface="Arial" panose="020B0604020202020204" pitchFamily="34" charset="0"/>
                        <a:buNone/>
                      </a:pPr>
                      <a:r>
                        <a:rPr lang="en-GB" sz="800" dirty="0" smtClean="0"/>
                        <a:t>Action Fraud Offences</a:t>
                      </a:r>
                      <a:endParaRPr lang="en-GB" sz="800" dirty="0" smtClean="0">
                        <a:solidFill>
                          <a:schemeClr val="tx1"/>
                        </a:solidFill>
                      </a:endParaRPr>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3278336626"/>
                  </a:ext>
                </a:extLst>
              </a:tr>
              <a:tr h="3056658">
                <a:tc gridSpan="3">
                  <a:txBody>
                    <a:bodyPr/>
                    <a:lstStyle/>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smtClean="0">
                <a:solidFill>
                  <a:schemeClr val="bg1"/>
                </a:solidFill>
              </a:rPr>
              <a:t>Tackle </a:t>
            </a:r>
            <a:r>
              <a:rPr lang="en-GB" sz="1600" dirty="0" smtClean="0">
                <a:solidFill>
                  <a:schemeClr val="bg1"/>
                </a:solidFill>
              </a:rPr>
              <a:t>Cybercrime</a:t>
            </a:r>
            <a:endParaRPr lang="en-GB" sz="160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027767405"/>
              </p:ext>
            </p:extLst>
          </p:nvPr>
        </p:nvGraphicFramePr>
        <p:xfrm>
          <a:off x="6201429" y="499637"/>
          <a:ext cx="2789649" cy="2695435"/>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6719">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428716">
                <a:tc>
                  <a:txBody>
                    <a:bodyPr/>
                    <a:lstStyle/>
                    <a:p>
                      <a:pPr marL="228600" indent="-228600">
                        <a:buFont typeface="+mj-lt"/>
                        <a:buAutoNum type="arabicPeriod"/>
                      </a:pPr>
                      <a:r>
                        <a:rPr lang="en-GB" sz="800" baseline="0" dirty="0" smtClean="0">
                          <a:solidFill>
                            <a:schemeClr val="tx1"/>
                          </a:solidFill>
                        </a:rPr>
                        <a:t>Developing and embedding improvements in the way in which cyber crime is measured and captured, in order to increase insight, awareness and improvement activities associated with cyber crime.</a:t>
                      </a:r>
                    </a:p>
                    <a:p>
                      <a:pPr marL="228600" indent="-228600">
                        <a:buFont typeface="+mj-lt"/>
                        <a:buAutoNum type="arabicPeriod"/>
                      </a:pPr>
                      <a:endParaRPr lang="en-GB" sz="800" baseline="0" dirty="0" smtClean="0">
                        <a:solidFill>
                          <a:schemeClr val="tx1"/>
                        </a:solidFill>
                      </a:endParaRPr>
                    </a:p>
                    <a:p>
                      <a:pPr marL="228600" indent="-228600">
                        <a:buFont typeface="+mj-lt"/>
                        <a:buAutoNum type="arabicPeriod"/>
                      </a:pPr>
                      <a:r>
                        <a:rPr lang="en-GB" sz="800" baseline="0" dirty="0" smtClean="0">
                          <a:solidFill>
                            <a:schemeClr val="tx1"/>
                          </a:solidFill>
                        </a:rPr>
                        <a:t>Promotion of fraud-awareness, linking to national campaigns, to increase public understanding of offending methods and to deliver appropriate crime prevention advice.</a:t>
                      </a: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138306318"/>
              </p:ext>
            </p:extLst>
          </p:nvPr>
        </p:nvGraphicFramePr>
        <p:xfrm>
          <a:off x="6201427" y="3211025"/>
          <a:ext cx="2796022" cy="1838391"/>
        </p:xfrm>
        <a:graphic>
          <a:graphicData uri="http://schemas.openxmlformats.org/drawingml/2006/table">
            <a:tbl>
              <a:tblPr firstRow="1" bandRow="1">
                <a:tableStyleId>{073A0DAA-6AF3-43AB-8588-CEC1D06C72B9}</a:tableStyleId>
              </a:tblPr>
              <a:tblGrid>
                <a:gridCol w="2796022">
                  <a:extLst>
                    <a:ext uri="{9D8B030D-6E8A-4147-A177-3AD203B41FA5}">
                      <a16:colId xmlns:a16="http://schemas.microsoft.com/office/drawing/2014/main" val="491306328"/>
                    </a:ext>
                  </a:extLst>
                </a:gridCol>
              </a:tblGrid>
              <a:tr h="172285">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1579311">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There is no local measurement similar to the national measures, which focus on ‘Confidence in the law enforcement response to cyber crime’ and ‘the percentage of businesses experiencing a cyber breach or attack’. Both of these measures are captured at a national level.</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dirty="0" smtClean="0">
                        <a:solidFill>
                          <a:schemeClr val="accent4">
                            <a:lumMod val="75000"/>
                          </a:schemeClr>
                        </a:solidFill>
                      </a:endParaRPr>
                    </a:p>
                  </a:txBody>
                  <a:tcPr>
                    <a:noFill/>
                  </a:tcPr>
                </a:tc>
                <a:extLst>
                  <a:ext uri="{0D108BD9-81ED-4DB2-BD59-A6C34878D82A}">
                    <a16:rowId xmlns:a16="http://schemas.microsoft.com/office/drawing/2014/main" val="1936083217"/>
                  </a:ext>
                </a:extLst>
              </a:tr>
            </a:tbl>
          </a:graphicData>
        </a:graphic>
      </p:graphicFrame>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6" name="Chart 15"/>
          <p:cNvGraphicFramePr>
            <a:graphicFrameLocks/>
          </p:cNvGraphicFramePr>
          <p:nvPr>
            <p:extLst>
              <p:ext uri="{D42A27DB-BD31-4B8C-83A1-F6EECF244321}">
                <p14:modId xmlns:p14="http://schemas.microsoft.com/office/powerpoint/2010/main" val="399701421"/>
              </p:ext>
            </p:extLst>
          </p:nvPr>
        </p:nvGraphicFramePr>
        <p:xfrm>
          <a:off x="234674" y="2085479"/>
          <a:ext cx="5760000" cy="28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850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30371962"/>
              </p:ext>
            </p:extLst>
          </p:nvPr>
        </p:nvGraphicFramePr>
        <p:xfrm>
          <a:off x="123824" y="499634"/>
          <a:ext cx="5981700" cy="4587176"/>
        </p:xfrm>
        <a:graphic>
          <a:graphicData uri="http://schemas.openxmlformats.org/drawingml/2006/table">
            <a:tbl>
              <a:tblPr firstRow="1" bandRow="1">
                <a:tableStyleId>{073A0DAA-6AF3-43AB-8588-CEC1D06C72B9}</a:tableStyleId>
              </a:tblPr>
              <a:tblGrid>
                <a:gridCol w="2329816">
                  <a:extLst>
                    <a:ext uri="{9D8B030D-6E8A-4147-A177-3AD203B41FA5}">
                      <a16:colId xmlns:a16="http://schemas.microsoft.com/office/drawing/2014/main" val="491306328"/>
                    </a:ext>
                  </a:extLst>
                </a:gridCol>
                <a:gridCol w="1188720">
                  <a:extLst>
                    <a:ext uri="{9D8B030D-6E8A-4147-A177-3AD203B41FA5}">
                      <a16:colId xmlns:a16="http://schemas.microsoft.com/office/drawing/2014/main" val="568197104"/>
                    </a:ext>
                  </a:extLst>
                </a:gridCol>
                <a:gridCol w="2463164">
                  <a:extLst>
                    <a:ext uri="{9D8B030D-6E8A-4147-A177-3AD203B41FA5}">
                      <a16:colId xmlns:a16="http://schemas.microsoft.com/office/drawing/2014/main" val="38739017"/>
                    </a:ext>
                  </a:extLst>
                </a:gridCol>
              </a:tblGrid>
              <a:tr h="275293">
                <a:tc gridSpan="3">
                  <a:txBody>
                    <a:bodyPr/>
                    <a:lstStyle/>
                    <a:p>
                      <a:pPr algn="ctr"/>
                      <a:r>
                        <a:rPr lang="en-GB" sz="1100" dirty="0" smtClean="0"/>
                        <a:t>Measures Summary</a:t>
                      </a:r>
                      <a:endParaRPr lang="en-GB" sz="1100"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59165">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55751">
                <a:tc>
                  <a:txBody>
                    <a:bodyPr/>
                    <a:lstStyle/>
                    <a:p>
                      <a:pPr marL="0" indent="0" algn="ctr">
                        <a:buFont typeface="Arial" panose="020B0604020202020204" pitchFamily="34" charset="0"/>
                        <a:buNone/>
                      </a:pPr>
                      <a:r>
                        <a:rPr lang="en-GB" sz="800" dirty="0" smtClean="0"/>
                        <a:t>Overall victim</a:t>
                      </a:r>
                      <a:r>
                        <a:rPr lang="en-GB" sz="800" baseline="0" dirty="0" smtClean="0"/>
                        <a:t> satisfaction rate</a:t>
                      </a:r>
                      <a:endParaRPr lang="en-GB" sz="800" dirty="0" smtClean="0"/>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255751">
                <a:tc>
                  <a:txBody>
                    <a:bodyPr/>
                    <a:lstStyle/>
                    <a:p>
                      <a:pPr marL="0" indent="0" algn="ctr">
                        <a:buFont typeface="Arial" panose="020B0604020202020204" pitchFamily="34" charset="0"/>
                        <a:buNone/>
                      </a:pPr>
                      <a:r>
                        <a:rPr lang="en-GB" sz="800" dirty="0" smtClean="0"/>
                        <a:t>Hate crime</a:t>
                      </a:r>
                      <a:r>
                        <a:rPr lang="en-GB" sz="800" baseline="0" dirty="0" smtClean="0"/>
                        <a:t> victim satisfaction rate</a:t>
                      </a:r>
                      <a:endParaRPr lang="en-GB" sz="800" dirty="0" smtClean="0">
                        <a:solidFill>
                          <a:schemeClr val="tx1"/>
                        </a:solidFill>
                      </a:endParaRPr>
                    </a:p>
                  </a:txBody>
                  <a:tcPr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5">
                            <a:lumMod val="75000"/>
                          </a:schemeClr>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737001701"/>
                  </a:ext>
                </a:extLst>
              </a:tr>
              <a:tr h="255751">
                <a:tc>
                  <a:txBody>
                    <a:bodyPr/>
                    <a:lstStyle/>
                    <a:p>
                      <a:pPr marL="0" indent="0" algn="ctr">
                        <a:buFont typeface="Arial" panose="020B0604020202020204" pitchFamily="34" charset="0"/>
                        <a:buNone/>
                      </a:pPr>
                      <a:r>
                        <a:rPr lang="en-GB" sz="800" dirty="0" smtClean="0"/>
                        <a:t>Violent crime</a:t>
                      </a:r>
                      <a:r>
                        <a:rPr lang="en-GB" sz="800" baseline="0" dirty="0" smtClean="0"/>
                        <a:t> victim satisfaction</a:t>
                      </a:r>
                      <a:endParaRPr lang="en-GB" sz="800" dirty="0" smtClean="0">
                        <a:solidFill>
                          <a:schemeClr val="tx1"/>
                        </a:solidFill>
                      </a:endParaRPr>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775406330"/>
                  </a:ext>
                </a:extLst>
              </a:tr>
              <a:tr h="255751">
                <a:tc>
                  <a:txBody>
                    <a:bodyPr/>
                    <a:lstStyle/>
                    <a:p>
                      <a:pPr marL="0" indent="0" algn="ctr">
                        <a:buFont typeface="Arial" panose="020B0604020202020204" pitchFamily="34" charset="0"/>
                        <a:buNone/>
                      </a:pPr>
                      <a:r>
                        <a:rPr lang="en-GB" sz="800" dirty="0" smtClean="0"/>
                        <a:t>Burglary victim</a:t>
                      </a:r>
                      <a:r>
                        <a:rPr lang="en-GB" sz="800" baseline="0" dirty="0" smtClean="0"/>
                        <a:t> satisfaction</a:t>
                      </a:r>
                      <a:endParaRPr lang="en-GB" sz="800" dirty="0" smtClean="0">
                        <a:solidFill>
                          <a:schemeClr val="tx1"/>
                        </a:solidFill>
                      </a:endParaRPr>
                    </a:p>
                  </a:txBody>
                  <a:tcPr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492947917"/>
                  </a:ext>
                </a:extLst>
              </a:tr>
              <a:tr h="3029714">
                <a:tc gridSpan="3">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400" dirty="0">
                <a:solidFill>
                  <a:schemeClr val="bg1"/>
                </a:solidFill>
              </a:rPr>
              <a:t>Improve Victim Satisfaction, with a </a:t>
            </a:r>
            <a:r>
              <a:rPr lang="en-GB" sz="1400" dirty="0" smtClean="0">
                <a:solidFill>
                  <a:schemeClr val="bg1"/>
                </a:solidFill>
              </a:rPr>
              <a:t>Focus </a:t>
            </a:r>
            <a:r>
              <a:rPr lang="en-GB" sz="1400" dirty="0">
                <a:solidFill>
                  <a:schemeClr val="bg1"/>
                </a:solidFill>
              </a:rPr>
              <a:t>on </a:t>
            </a:r>
            <a:r>
              <a:rPr lang="en-GB" sz="1400" dirty="0" smtClean="0">
                <a:solidFill>
                  <a:schemeClr val="bg1"/>
                </a:solidFill>
              </a:rPr>
              <a:t>Victims of Domestic Abuse</a:t>
            </a:r>
            <a:endParaRPr lang="en-GB" sz="140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32507888"/>
              </p:ext>
            </p:extLst>
          </p:nvPr>
        </p:nvGraphicFramePr>
        <p:xfrm>
          <a:off x="6201429" y="499636"/>
          <a:ext cx="2789649" cy="3284238"/>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6718">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825619">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Delivery of Project Bluestone, and the implementation of specialist teams dedicated to the investigation of rape and serious sexual offences</a:t>
                      </a:r>
                      <a:r>
                        <a:rPr lang="en-GB" sz="800" baseline="0" dirty="0" smtClean="0"/>
                        <a:t> </a:t>
                      </a:r>
                      <a:r>
                        <a:rPr lang="en-GB" sz="800" dirty="0" smtClean="0"/>
                        <a:t>(RASSO). This will clearly support</a:t>
                      </a:r>
                      <a:r>
                        <a:rPr lang="en-GB" sz="800" baseline="0" dirty="0" smtClean="0"/>
                        <a:t> victims of domestic abuse-related RASSO.</a:t>
                      </a:r>
                      <a:endParaRPr lang="en-GB" sz="800" dirty="0" smtClean="0">
                        <a:solidFill>
                          <a:schemeClr val="accent4">
                            <a:lumMod val="75000"/>
                          </a:schemeClr>
                        </a:solidFill>
                      </a:endParaRPr>
                    </a:p>
                    <a:p>
                      <a:pPr marL="228600" indent="-228600">
                        <a:buFont typeface="+mj-lt"/>
                        <a:buAutoNum type="arabicPeriod"/>
                      </a:pPr>
                      <a:r>
                        <a:rPr lang="en-GB" sz="800" dirty="0" smtClean="0"/>
                        <a:t>Focused activity, by all investigators in ASP, to complete an online training package covering relevant areas of the </a:t>
                      </a:r>
                      <a:r>
                        <a:rPr lang="en-GB" sz="800" dirty="0" smtClean="0">
                          <a:hlinkClick r:id="rId3"/>
                        </a:rPr>
                        <a:t>Victims</a:t>
                      </a:r>
                      <a:r>
                        <a:rPr lang="en-GB" sz="800" baseline="0" dirty="0" smtClean="0">
                          <a:hlinkClick r:id="rId3"/>
                        </a:rPr>
                        <a:t> Code of Practice</a:t>
                      </a:r>
                      <a:r>
                        <a:rPr lang="en-GB" sz="800" baseline="0" dirty="0" smtClean="0"/>
                        <a:t>. </a:t>
                      </a:r>
                      <a:endParaRPr lang="en-GB" sz="800" dirty="0" smtClean="0"/>
                    </a:p>
                    <a:p>
                      <a:pPr marL="228600" indent="-228600">
                        <a:buFont typeface="+mj-lt"/>
                        <a:buAutoNum type="arabicPeriod"/>
                      </a:pPr>
                      <a:r>
                        <a:rPr lang="en-GB" sz="800" dirty="0" smtClean="0"/>
                        <a:t>Focused activity, by all investigators in ASP, to increase compliance with the Victim's Code of Practice,</a:t>
                      </a:r>
                      <a:r>
                        <a:rPr lang="en-GB" sz="800" baseline="0" dirty="0" smtClean="0"/>
                        <a:t> through the delivery of m</a:t>
                      </a:r>
                      <a:r>
                        <a:rPr lang="en-GB" sz="800" dirty="0" smtClean="0"/>
                        <a:t>andatory investigative updates for victims of crime.</a:t>
                      </a:r>
                    </a:p>
                    <a:p>
                      <a:pPr marL="228600" indent="-228600">
                        <a:buFont typeface="+mj-lt"/>
                        <a:buAutoNum type="arabicPeriod"/>
                      </a:pPr>
                      <a:r>
                        <a:rPr lang="en-GB" sz="800" dirty="0" smtClean="0"/>
                        <a:t>Creation of new information packs to ensure that victims of crime are provided with relevant information, guidance and support.</a:t>
                      </a:r>
                    </a:p>
                    <a:p>
                      <a:pPr marL="228600" indent="-228600">
                        <a:buFont typeface="+mj-lt"/>
                        <a:buAutoNum type="arabicPeriod"/>
                      </a:pPr>
                      <a:r>
                        <a:rPr lang="en-GB" sz="800" dirty="0" smtClean="0"/>
                        <a:t>Enhancement of our victim survey provision, to ensure that victim experiences are better captured and responded to.</a:t>
                      </a:r>
                    </a:p>
                    <a:p>
                      <a:pPr marL="228600" indent="-228600">
                        <a:buFont typeface="+mj-lt"/>
                        <a:buAutoNum type="arabicPeriod"/>
                      </a:pPr>
                      <a:r>
                        <a:rPr lang="en-GB" sz="800" dirty="0" smtClean="0"/>
                        <a:t>Development of an improved way of working within the Incident Assessment Unit to ensure that, wherever additional victim-based crimes are identified, they are correctly recorded at the earliest opportunity.</a:t>
                      </a:r>
                    </a:p>
                    <a:p>
                      <a:pPr marL="228600" indent="-228600">
                        <a:buFont typeface="+mj-lt"/>
                        <a:buAutoNum type="arabicPeriod"/>
                      </a:pPr>
                      <a:endParaRPr lang="en-GB" sz="800" dirty="0" smtClean="0">
                        <a:solidFill>
                          <a:schemeClr val="accent4">
                            <a:lumMod val="75000"/>
                          </a:schemeClr>
                        </a:solidFill>
                      </a:endParaRP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189421569"/>
              </p:ext>
            </p:extLst>
          </p:nvPr>
        </p:nvGraphicFramePr>
        <p:xfrm>
          <a:off x="6201429" y="3766323"/>
          <a:ext cx="2796021" cy="1305704"/>
        </p:xfrm>
        <a:graphic>
          <a:graphicData uri="http://schemas.openxmlformats.org/drawingml/2006/table">
            <a:tbl>
              <a:tblPr firstRow="1" bandRow="1">
                <a:tableStyleId>{073A0DAA-6AF3-43AB-8588-CEC1D06C72B9}</a:tableStyleId>
              </a:tblPr>
              <a:tblGrid>
                <a:gridCol w="2796021">
                  <a:extLst>
                    <a:ext uri="{9D8B030D-6E8A-4147-A177-3AD203B41FA5}">
                      <a16:colId xmlns:a16="http://schemas.microsoft.com/office/drawing/2014/main" val="491306328"/>
                    </a:ext>
                  </a:extLst>
                </a:gridCol>
              </a:tblGrid>
              <a:tr h="241529">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1046624">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Overall victim satisfaction is stable in ASP.</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Dwelling burglary victim satisfaction remains strong in ASP.</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There</a:t>
                      </a:r>
                      <a:r>
                        <a:rPr lang="en-GB" sz="800" baseline="0" dirty="0" smtClean="0"/>
                        <a:t> is currently n</a:t>
                      </a:r>
                      <a:r>
                        <a:rPr lang="en-GB" sz="800" dirty="0" smtClean="0"/>
                        <a:t>o robust domestic abuse victim satisfaction survey currently in place, due to the clear challenges in dealing with sensitive and vulnerable victims.</a:t>
                      </a:r>
                      <a:endParaRPr lang="en-GB" sz="800" dirty="0" smtClean="0">
                        <a:solidFill>
                          <a:schemeClr val="accent4">
                            <a:lumMod val="75000"/>
                          </a:schemeClr>
                        </a:solidFill>
                      </a:endParaRPr>
                    </a:p>
                  </a:txBody>
                  <a:tcPr>
                    <a:noFill/>
                  </a:tcPr>
                </a:tc>
                <a:extLst>
                  <a:ext uri="{0D108BD9-81ED-4DB2-BD59-A6C34878D82A}">
                    <a16:rowId xmlns:a16="http://schemas.microsoft.com/office/drawing/2014/main" val="1936083217"/>
                  </a:ext>
                </a:extLst>
              </a:tr>
            </a:tbl>
          </a:graphicData>
        </a:graphic>
      </p:graphicFrame>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7" name="Chart 16"/>
          <p:cNvGraphicFramePr>
            <a:graphicFrameLocks/>
          </p:cNvGraphicFramePr>
          <p:nvPr>
            <p:extLst>
              <p:ext uri="{D42A27DB-BD31-4B8C-83A1-F6EECF244321}">
                <p14:modId xmlns:p14="http://schemas.microsoft.com/office/powerpoint/2010/main" val="2939718368"/>
              </p:ext>
            </p:extLst>
          </p:nvPr>
        </p:nvGraphicFramePr>
        <p:xfrm>
          <a:off x="143249" y="2124242"/>
          <a:ext cx="3132000" cy="28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a:graphicFrameLocks/>
          </p:cNvGraphicFramePr>
          <p:nvPr>
            <p:extLst>
              <p:ext uri="{D42A27DB-BD31-4B8C-83A1-F6EECF244321}">
                <p14:modId xmlns:p14="http://schemas.microsoft.com/office/powerpoint/2010/main" val="1645336365"/>
              </p:ext>
            </p:extLst>
          </p:nvPr>
        </p:nvGraphicFramePr>
        <p:xfrm>
          <a:off x="3294674" y="2124242"/>
          <a:ext cx="2772000" cy="288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5610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ASP 2018 Colour Palette">
      <a:dk1>
        <a:sysClr val="windowText" lastClr="000000"/>
      </a:dk1>
      <a:lt1>
        <a:sysClr val="window" lastClr="FFFFFF"/>
      </a:lt1>
      <a:dk2>
        <a:srgbClr val="141B4D"/>
      </a:dk2>
      <a:lt2>
        <a:srgbClr val="EEECE1"/>
      </a:lt2>
      <a:accent1>
        <a:srgbClr val="009FDF"/>
      </a:accent1>
      <a:accent2>
        <a:srgbClr val="003D97"/>
      </a:accent2>
      <a:accent3>
        <a:srgbClr val="00BF6F"/>
      </a:accent3>
      <a:accent4>
        <a:srgbClr val="9B26A2"/>
      </a:accent4>
      <a:accent5>
        <a:srgbClr val="F9423A"/>
      </a:accent5>
      <a:accent6>
        <a:srgbClr val="F2A9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ASP 2018 Colour Palette">
      <a:dk1>
        <a:sysClr val="windowText" lastClr="000000"/>
      </a:dk1>
      <a:lt1>
        <a:sysClr val="window" lastClr="FFFFFF"/>
      </a:lt1>
      <a:dk2>
        <a:srgbClr val="141B4D"/>
      </a:dk2>
      <a:lt2>
        <a:srgbClr val="EEECE1"/>
      </a:lt2>
      <a:accent1>
        <a:srgbClr val="009FDF"/>
      </a:accent1>
      <a:accent2>
        <a:srgbClr val="003D97"/>
      </a:accent2>
      <a:accent3>
        <a:srgbClr val="00BF6F"/>
      </a:accent3>
      <a:accent4>
        <a:srgbClr val="9B26A2"/>
      </a:accent4>
      <a:accent5>
        <a:srgbClr val="F9423A"/>
      </a:accent5>
      <a:accent6>
        <a:srgbClr val="F2A9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ASP 2018 Colour Palette">
      <a:dk1>
        <a:sysClr val="windowText" lastClr="000000"/>
      </a:dk1>
      <a:lt1>
        <a:sysClr val="window" lastClr="FFFFFF"/>
      </a:lt1>
      <a:dk2>
        <a:srgbClr val="141B4D"/>
      </a:dk2>
      <a:lt2>
        <a:srgbClr val="EEECE1"/>
      </a:lt2>
      <a:accent1>
        <a:srgbClr val="009FDF"/>
      </a:accent1>
      <a:accent2>
        <a:srgbClr val="003D97"/>
      </a:accent2>
      <a:accent3>
        <a:srgbClr val="00BF6F"/>
      </a:accent3>
      <a:accent4>
        <a:srgbClr val="9B26A2"/>
      </a:accent4>
      <a:accent5>
        <a:srgbClr val="F9423A"/>
      </a:accent5>
      <a:accent6>
        <a:srgbClr val="F2A9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105257</TotalTime>
  <Words>2408</Words>
  <Application>Microsoft Office PowerPoint</Application>
  <PresentationFormat>On-screen Show (16:9)</PresentationFormat>
  <Paragraphs>324</Paragraphs>
  <Slides>12</Slides>
  <Notes>9</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vt:i4>
      </vt:variant>
    </vt:vector>
  </HeadingPairs>
  <TitlesOfParts>
    <vt:vector size="19" baseType="lpstr">
      <vt:lpstr>Arial</vt:lpstr>
      <vt:lpstr>Calibri</vt:lpstr>
      <vt:lpstr>Montserrat</vt:lpstr>
      <vt:lpstr>1_Office Theme</vt:lpstr>
      <vt:lpstr>Custom Design</vt:lpstr>
      <vt:lpstr>1_Custom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Ben Valentine (OPCC)</cp:lastModifiedBy>
  <cp:revision>1401</cp:revision>
  <dcterms:created xsi:type="dcterms:W3CDTF">2010-04-12T23:12:02Z</dcterms:created>
  <dcterms:modified xsi:type="dcterms:W3CDTF">2022-03-03T12:03:31Z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