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4.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72" r:id="rId4"/>
    <p:sldMasterId id="2147493517" r:id="rId5"/>
    <p:sldMasterId id="2147493521" r:id="rId6"/>
    <p:sldMasterId id="2147493526" r:id="rId7"/>
  </p:sldMasterIdLst>
  <p:notesMasterIdLst>
    <p:notesMasterId r:id="rId25"/>
  </p:notesMasterIdLst>
  <p:handoutMasterIdLst>
    <p:handoutMasterId r:id="rId26"/>
  </p:handoutMasterIdLst>
  <p:sldIdLst>
    <p:sldId id="458" r:id="rId8"/>
    <p:sldId id="563" r:id="rId9"/>
    <p:sldId id="574" r:id="rId10"/>
    <p:sldId id="572" r:id="rId11"/>
    <p:sldId id="565" r:id="rId12"/>
    <p:sldId id="568" r:id="rId13"/>
    <p:sldId id="566" r:id="rId14"/>
    <p:sldId id="569" r:id="rId15"/>
    <p:sldId id="567" r:id="rId16"/>
    <p:sldId id="570" r:id="rId17"/>
    <p:sldId id="575" r:id="rId18"/>
    <p:sldId id="573" r:id="rId19"/>
    <p:sldId id="576" r:id="rId20"/>
    <p:sldId id="577" r:id="rId21"/>
    <p:sldId id="578" r:id="rId22"/>
    <p:sldId id="579" r:id="rId23"/>
    <p:sldId id="580"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9FDF"/>
    <a:srgbClr val="F2A908"/>
    <a:srgbClr val="ABFFD1"/>
    <a:srgbClr val="F94239"/>
    <a:srgbClr val="FF9966"/>
    <a:srgbClr val="0099CC"/>
    <a:srgbClr val="FF3300"/>
    <a:srgbClr val="FFCC99"/>
    <a:srgbClr val="C9FF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9" autoAdjust="0"/>
    <p:restoredTop sz="93800" autoAdjust="0"/>
  </p:normalViewPr>
  <p:slideViewPr>
    <p:cSldViewPr snapToGrid="0" snapToObjects="1">
      <p:cViewPr varScale="1">
        <p:scale>
          <a:sx n="97" d="100"/>
          <a:sy n="97" d="100"/>
        </p:scale>
        <p:origin x="786" y="78"/>
      </p:cViewPr>
      <p:guideLst/>
    </p:cSldViewPr>
  </p:slideViewPr>
  <p:notesTextViewPr>
    <p:cViewPr>
      <p:scale>
        <a:sx n="3" d="2"/>
        <a:sy n="3" d="2"/>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SIO%20raw%20data%20-%20Apr%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SIO%20raw%20data%20-%20Apr%202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SIO%20raw%20data%20-%20Apr%202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SIO%20raw%20data%20-%20Apr%202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MVAWG%20Crime.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MVAWG%20Crime.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73203\Downloads\4fc38dd2-5aee-4117-9f02-e4efc906ef7c.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73203\Downloads\4fc38dd2-5aee-4117-9f02-e4efc906ef7c.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Rural%20Crime.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Rural%20Crime.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ASB.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SIO%20raw%20data%20-%20Apr%20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ASB.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KSI.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SIO%20raw%20data%20-%20Apr%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SIO%20raw%20data%20-%20Apr%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SIO%20raw%20data%20-%20Apr%20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SIO%20raw%20data%20-%20Apr%202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SIO%20raw%20data%20-%20Apr%202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SIO%20raw%20data%20-%20Apr%202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hqfs04\groupspa$\OFFICE%20OF%20PCC\Governance,%20Performance%20and%20Risk\Performance\Performance%20Data\SIO%20raw%20data%20-%20Apr%202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dirty="0"/>
              <a:t>Homicide - 12 Month Rolling Rates Per 1000 Residents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Homicide!$B$2</c:f>
              <c:strCache>
                <c:ptCount val="1"/>
                <c:pt idx="0">
                  <c:v>Avon &amp; Somerset</c:v>
                </c:pt>
              </c:strCache>
            </c:strRef>
          </c:tx>
          <c:spPr>
            <a:ln w="28575" cap="rnd">
              <a:solidFill>
                <a:srgbClr val="FF0000"/>
              </a:solidFill>
              <a:round/>
            </a:ln>
            <a:effectLst/>
          </c:spPr>
          <c:marker>
            <c:symbol val="none"/>
          </c:marker>
          <c:cat>
            <c:numRef>
              <c:f>Homicide!$D$1:$BX$1</c:f>
              <c:numCache>
                <c:formatCode>mmm\ yy</c:formatCode>
                <c:ptCount val="73"/>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numCache>
            </c:numRef>
          </c:cat>
          <c:val>
            <c:numRef>
              <c:f>Homicide!$D$2:$BX$2</c:f>
              <c:numCache>
                <c:formatCode>General</c:formatCode>
                <c:ptCount val="73"/>
                <c:pt idx="0">
                  <c:v>5.2039244528940759E-3</c:v>
                </c:pt>
                <c:pt idx="1">
                  <c:v>5.2039244528940759E-3</c:v>
                </c:pt>
                <c:pt idx="2">
                  <c:v>4.0474967966953922E-3</c:v>
                </c:pt>
                <c:pt idx="3">
                  <c:v>4.0474967966953922E-3</c:v>
                </c:pt>
                <c:pt idx="4">
                  <c:v>4.0474967966953922E-3</c:v>
                </c:pt>
                <c:pt idx="5">
                  <c:v>4.6257106247947341E-3</c:v>
                </c:pt>
                <c:pt idx="6">
                  <c:v>4.0474967966953922E-3</c:v>
                </c:pt>
                <c:pt idx="7">
                  <c:v>4.0474967966953922E-3</c:v>
                </c:pt>
                <c:pt idx="8">
                  <c:v>4.0474967966953922E-3</c:v>
                </c:pt>
                <c:pt idx="9">
                  <c:v>2.8910691404967089E-3</c:v>
                </c:pt>
                <c:pt idx="10">
                  <c:v>3.4692829685960508E-3</c:v>
                </c:pt>
                <c:pt idx="11">
                  <c:v>4.0474967966953922E-3</c:v>
                </c:pt>
                <c:pt idx="12">
                  <c:v>5.2039244528940759E-3</c:v>
                </c:pt>
                <c:pt idx="13">
                  <c:v>5.7821382809934178E-3</c:v>
                </c:pt>
                <c:pt idx="14">
                  <c:v>5.7821382809934178E-3</c:v>
                </c:pt>
                <c:pt idx="15">
                  <c:v>5.7821382809934178E-3</c:v>
                </c:pt>
                <c:pt idx="16">
                  <c:v>5.2039244528940759E-3</c:v>
                </c:pt>
                <c:pt idx="17">
                  <c:v>5.7821382809934178E-3</c:v>
                </c:pt>
                <c:pt idx="18">
                  <c:v>5.7821382809934178E-3</c:v>
                </c:pt>
                <c:pt idx="19">
                  <c:v>6.9385659371921015E-3</c:v>
                </c:pt>
                <c:pt idx="20">
                  <c:v>7.5167797652914434E-3</c:v>
                </c:pt>
                <c:pt idx="21">
                  <c:v>7.5167797652914434E-3</c:v>
                </c:pt>
                <c:pt idx="22">
                  <c:v>9.2514212495894681E-3</c:v>
                </c:pt>
                <c:pt idx="23">
                  <c:v>9.2514212495894681E-3</c:v>
                </c:pt>
                <c:pt idx="24">
                  <c:v>1.0407848905788152E-2</c:v>
                </c:pt>
                <c:pt idx="25">
                  <c:v>9.82963507768881E-3</c:v>
                </c:pt>
                <c:pt idx="26">
                  <c:v>9.82963507768881E-3</c:v>
                </c:pt>
                <c:pt idx="27">
                  <c:v>1.0407848905788152E-2</c:v>
                </c:pt>
                <c:pt idx="28">
                  <c:v>1.0407848905788152E-2</c:v>
                </c:pt>
                <c:pt idx="29">
                  <c:v>1.0986062733887494E-2</c:v>
                </c:pt>
                <c:pt idx="30">
                  <c:v>1.0986062733887494E-2</c:v>
                </c:pt>
                <c:pt idx="31">
                  <c:v>1.0407848905788152E-2</c:v>
                </c:pt>
                <c:pt idx="32">
                  <c:v>9.82963507768881E-3</c:v>
                </c:pt>
                <c:pt idx="33">
                  <c:v>1.1564276561986836E-2</c:v>
                </c:pt>
                <c:pt idx="34">
                  <c:v>1.0986062733887494E-2</c:v>
                </c:pt>
                <c:pt idx="35">
                  <c:v>1.0407848905788152E-2</c:v>
                </c:pt>
                <c:pt idx="36">
                  <c:v>8.6732074214901263E-3</c:v>
                </c:pt>
                <c:pt idx="37">
                  <c:v>8.6732074214901263E-3</c:v>
                </c:pt>
                <c:pt idx="38">
                  <c:v>9.82963507768881E-3</c:v>
                </c:pt>
                <c:pt idx="39">
                  <c:v>9.82963507768881E-3</c:v>
                </c:pt>
                <c:pt idx="40">
                  <c:v>9.82963507768881E-3</c:v>
                </c:pt>
                <c:pt idx="41">
                  <c:v>9.2514212495894681E-3</c:v>
                </c:pt>
                <c:pt idx="42">
                  <c:v>1.0407848905788152E-2</c:v>
                </c:pt>
                <c:pt idx="43">
                  <c:v>9.82963507768881E-3</c:v>
                </c:pt>
                <c:pt idx="44">
                  <c:v>9.82963507768881E-3</c:v>
                </c:pt>
                <c:pt idx="45">
                  <c:v>9.2514212495894681E-3</c:v>
                </c:pt>
                <c:pt idx="46">
                  <c:v>8.6732074214901263E-3</c:v>
                </c:pt>
                <c:pt idx="47">
                  <c:v>9.2514212495894681E-3</c:v>
                </c:pt>
                <c:pt idx="48">
                  <c:v>9.2514212495894681E-3</c:v>
                </c:pt>
                <c:pt idx="49">
                  <c:v>9.82963507768881E-3</c:v>
                </c:pt>
                <c:pt idx="50">
                  <c:v>9.2514212495894681E-3</c:v>
                </c:pt>
                <c:pt idx="51">
                  <c:v>8.6732074214901263E-3</c:v>
                </c:pt>
                <c:pt idx="52">
                  <c:v>8.6732074214901263E-3</c:v>
                </c:pt>
                <c:pt idx="53">
                  <c:v>8.6732074214901263E-3</c:v>
                </c:pt>
                <c:pt idx="54">
                  <c:v>7.5167797652914434E-3</c:v>
                </c:pt>
                <c:pt idx="55">
                  <c:v>8.6732074214901263E-3</c:v>
                </c:pt>
                <c:pt idx="56">
                  <c:v>8.6732074214901263E-3</c:v>
                </c:pt>
                <c:pt idx="57">
                  <c:v>8.6732074214901263E-3</c:v>
                </c:pt>
                <c:pt idx="58">
                  <c:v>7.5167797652914434E-3</c:v>
                </c:pt>
                <c:pt idx="59">
                  <c:v>7.5167797652914434E-3</c:v>
                </c:pt>
                <c:pt idx="60">
                  <c:v>7.5167797652914434E-3</c:v>
                </c:pt>
                <c:pt idx="61">
                  <c:v>7.5167797652914434E-3</c:v>
                </c:pt>
                <c:pt idx="62">
                  <c:v>6.9385659371921015E-3</c:v>
                </c:pt>
                <c:pt idx="63">
                  <c:v>7.5167797652914434E-3</c:v>
                </c:pt>
                <c:pt idx="64">
                  <c:v>8.0949935933907844E-3</c:v>
                </c:pt>
                <c:pt idx="65">
                  <c:v>6.9385659371921015E-3</c:v>
                </c:pt>
                <c:pt idx="66">
                  <c:v>6.9385659371921015E-3</c:v>
                </c:pt>
                <c:pt idx="67">
                  <c:v>5.7821382809934178E-3</c:v>
                </c:pt>
                <c:pt idx="68">
                  <c:v>7.5167797652914434E-3</c:v>
                </c:pt>
                <c:pt idx="69">
                  <c:v>6.9385659371921015E-3</c:v>
                </c:pt>
                <c:pt idx="70">
                  <c:v>9.82963507768881E-3</c:v>
                </c:pt>
                <c:pt idx="71">
                  <c:v>8.6732074214901263E-3</c:v>
                </c:pt>
                <c:pt idx="72">
                  <c:v>8.0949935933907844E-3</c:v>
                </c:pt>
              </c:numCache>
            </c:numRef>
          </c:val>
          <c:smooth val="0"/>
          <c:extLst>
            <c:ext xmlns:c16="http://schemas.microsoft.com/office/drawing/2014/chart" uri="{C3380CC4-5D6E-409C-BE32-E72D297353CC}">
              <c16:uniqueId val="{00000000-04D3-49BB-B7EC-651DDA5F21A3}"/>
            </c:ext>
          </c:extLst>
        </c:ser>
        <c:ser>
          <c:idx val="1"/>
          <c:order val="1"/>
          <c:tx>
            <c:strRef>
              <c:f>Homicide!$B$3</c:f>
              <c:strCache>
                <c:ptCount val="1"/>
                <c:pt idx="0">
                  <c:v>MSG</c:v>
                </c:pt>
              </c:strCache>
            </c:strRef>
          </c:tx>
          <c:spPr>
            <a:ln w="28575" cap="rnd">
              <a:solidFill>
                <a:schemeClr val="accent1"/>
              </a:solidFill>
              <a:round/>
            </a:ln>
            <a:effectLst/>
          </c:spPr>
          <c:marker>
            <c:symbol val="none"/>
          </c:marker>
          <c:cat>
            <c:numRef>
              <c:f>Homicide!$D$1:$BX$1</c:f>
              <c:numCache>
                <c:formatCode>mmm\ yy</c:formatCode>
                <c:ptCount val="73"/>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numCache>
            </c:numRef>
          </c:cat>
          <c:val>
            <c:numRef>
              <c:f>Homicide!$D$3:$BX$3</c:f>
              <c:numCache>
                <c:formatCode>General</c:formatCode>
                <c:ptCount val="73"/>
                <c:pt idx="0">
                  <c:v>8.2095747624757864E-3</c:v>
                </c:pt>
                <c:pt idx="1">
                  <c:v>9.0397564800295174E-3</c:v>
                </c:pt>
                <c:pt idx="2">
                  <c:v>9.3164837192140949E-3</c:v>
                </c:pt>
                <c:pt idx="3">
                  <c:v>9.5932109583986725E-3</c:v>
                </c:pt>
                <c:pt idx="4">
                  <c:v>9.5009685453371455E-3</c:v>
                </c:pt>
                <c:pt idx="5">
                  <c:v>9.0397564800295174E-3</c:v>
                </c:pt>
                <c:pt idx="6">
                  <c:v>8.5785444147218892E-3</c:v>
                </c:pt>
                <c:pt idx="7">
                  <c:v>8.3940595885988369E-3</c:v>
                </c:pt>
                <c:pt idx="8">
                  <c:v>8.2095747624757864E-3</c:v>
                </c:pt>
                <c:pt idx="9">
                  <c:v>8.0250899363527358E-3</c:v>
                </c:pt>
                <c:pt idx="10">
                  <c:v>7.7483626971681582E-3</c:v>
                </c:pt>
                <c:pt idx="11">
                  <c:v>7.8406051102296835E-3</c:v>
                </c:pt>
                <c:pt idx="12">
                  <c:v>8.3018171755373116E-3</c:v>
                </c:pt>
                <c:pt idx="13">
                  <c:v>7.4716354579835807E-3</c:v>
                </c:pt>
                <c:pt idx="14">
                  <c:v>7.3793930449220554E-3</c:v>
                </c:pt>
                <c:pt idx="15">
                  <c:v>7.0104233926759525E-3</c:v>
                </c:pt>
                <c:pt idx="16">
                  <c:v>6.8259385665529011E-3</c:v>
                </c:pt>
                <c:pt idx="17">
                  <c:v>6.4569689143067982E-3</c:v>
                </c:pt>
                <c:pt idx="18">
                  <c:v>6.8259385665529011E-3</c:v>
                </c:pt>
                <c:pt idx="19">
                  <c:v>7.5638778710451068E-3</c:v>
                </c:pt>
                <c:pt idx="20">
                  <c:v>8.3018171755373116E-3</c:v>
                </c:pt>
                <c:pt idx="21">
                  <c:v>8.9475140669679921E-3</c:v>
                </c:pt>
                <c:pt idx="22">
                  <c:v>9.4087261322756202E-3</c:v>
                </c:pt>
                <c:pt idx="23">
                  <c:v>9.6854533714601978E-3</c:v>
                </c:pt>
                <c:pt idx="24">
                  <c:v>9.4087261322756202E-3</c:v>
                </c:pt>
                <c:pt idx="25">
                  <c:v>9.5932109583986725E-3</c:v>
                </c:pt>
                <c:pt idx="26">
                  <c:v>1.0331150262890876E-2</c:v>
                </c:pt>
                <c:pt idx="27">
                  <c:v>1.0515635089013929E-2</c:v>
                </c:pt>
                <c:pt idx="28">
                  <c:v>1.0146665436767826E-2</c:v>
                </c:pt>
                <c:pt idx="29">
                  <c:v>1.0423392675952403E-2</c:v>
                </c:pt>
                <c:pt idx="30">
                  <c:v>1.0700119915136979E-2</c:v>
                </c:pt>
                <c:pt idx="31">
                  <c:v>1.0146665436767826E-2</c:v>
                </c:pt>
                <c:pt idx="32">
                  <c:v>9.6854533714601978E-3</c:v>
                </c:pt>
                <c:pt idx="33">
                  <c:v>9.3164837192140949E-3</c:v>
                </c:pt>
                <c:pt idx="34">
                  <c:v>8.9475140669679921E-3</c:v>
                </c:pt>
                <c:pt idx="35">
                  <c:v>9.5009685453371455E-3</c:v>
                </c:pt>
                <c:pt idx="36">
                  <c:v>9.3164837192140949E-3</c:v>
                </c:pt>
                <c:pt idx="37">
                  <c:v>9.5932109583986725E-3</c:v>
                </c:pt>
                <c:pt idx="38">
                  <c:v>7.9328475232912088E-3</c:v>
                </c:pt>
                <c:pt idx="39">
                  <c:v>8.1173323494142611E-3</c:v>
                </c:pt>
                <c:pt idx="40">
                  <c:v>8.3018171755373116E-3</c:v>
                </c:pt>
                <c:pt idx="41">
                  <c:v>8.3018171755373116E-3</c:v>
                </c:pt>
                <c:pt idx="42">
                  <c:v>7.7483626971681582E-3</c:v>
                </c:pt>
                <c:pt idx="43">
                  <c:v>7.5638778710451068E-3</c:v>
                </c:pt>
                <c:pt idx="44">
                  <c:v>7.3793930449220554E-3</c:v>
                </c:pt>
                <c:pt idx="45">
                  <c:v>1.1438059219629185E-2</c:v>
                </c:pt>
                <c:pt idx="46">
                  <c:v>1.1622544045752237E-2</c:v>
                </c:pt>
                <c:pt idx="47">
                  <c:v>1.2175998524121391E-2</c:v>
                </c:pt>
                <c:pt idx="48">
                  <c:v>1.2637210589429019E-2</c:v>
                </c:pt>
                <c:pt idx="49">
                  <c:v>1.2729453002490546E-2</c:v>
                </c:pt>
                <c:pt idx="50">
                  <c:v>1.346739230698275E-2</c:v>
                </c:pt>
                <c:pt idx="51">
                  <c:v>1.3282907480859699E-2</c:v>
                </c:pt>
                <c:pt idx="52">
                  <c:v>1.3651877133105802E-2</c:v>
                </c:pt>
                <c:pt idx="53">
                  <c:v>1.3006180241675122E-2</c:v>
                </c:pt>
                <c:pt idx="54">
                  <c:v>1.3006180241675122E-2</c:v>
                </c:pt>
                <c:pt idx="55">
                  <c:v>1.3190665067798174E-2</c:v>
                </c:pt>
                <c:pt idx="56">
                  <c:v>1.3282907480859699E-2</c:v>
                </c:pt>
                <c:pt idx="57">
                  <c:v>9.2242413061525697E-3</c:v>
                </c:pt>
                <c:pt idx="58">
                  <c:v>8.7630292408449398E-3</c:v>
                </c:pt>
                <c:pt idx="59">
                  <c:v>7.9328475232912088E-3</c:v>
                </c:pt>
                <c:pt idx="60">
                  <c:v>7.8406051102296835E-3</c:v>
                </c:pt>
                <c:pt idx="61">
                  <c:v>7.2871506318605292E-3</c:v>
                </c:pt>
                <c:pt idx="62">
                  <c:v>6.7336961534913749E-3</c:v>
                </c:pt>
                <c:pt idx="63">
                  <c:v>7.0104233926759525E-3</c:v>
                </c:pt>
                <c:pt idx="64">
                  <c:v>6.4569689143067982E-3</c:v>
                </c:pt>
                <c:pt idx="65">
                  <c:v>7.1026658057374778E-3</c:v>
                </c:pt>
                <c:pt idx="66">
                  <c:v>7.0104233926759525E-3</c:v>
                </c:pt>
                <c:pt idx="67">
                  <c:v>6.8259385665529011E-3</c:v>
                </c:pt>
                <c:pt idx="68">
                  <c:v>7.6561202841066321E-3</c:v>
                </c:pt>
                <c:pt idx="69">
                  <c:v>8.1173323494142611E-3</c:v>
                </c:pt>
                <c:pt idx="70">
                  <c:v>8.6707868277834145E-3</c:v>
                </c:pt>
                <c:pt idx="71">
                  <c:v>8.2095747624757864E-3</c:v>
                </c:pt>
                <c:pt idx="72">
                  <c:v>8.7630292408449398E-3</c:v>
                </c:pt>
              </c:numCache>
            </c:numRef>
          </c:val>
          <c:smooth val="0"/>
          <c:extLst>
            <c:ext xmlns:c16="http://schemas.microsoft.com/office/drawing/2014/chart" uri="{C3380CC4-5D6E-409C-BE32-E72D297353CC}">
              <c16:uniqueId val="{00000001-04D3-49BB-B7EC-651DDA5F21A3}"/>
            </c:ext>
          </c:extLst>
        </c:ser>
        <c:ser>
          <c:idx val="2"/>
          <c:order val="2"/>
          <c:tx>
            <c:strRef>
              <c:f>Homicide!$B$4</c:f>
              <c:strCache>
                <c:ptCount val="1"/>
                <c:pt idx="0">
                  <c:v>National</c:v>
                </c:pt>
              </c:strCache>
            </c:strRef>
          </c:tx>
          <c:spPr>
            <a:ln w="28575" cap="rnd">
              <a:solidFill>
                <a:schemeClr val="accent3"/>
              </a:solidFill>
              <a:round/>
            </a:ln>
            <a:effectLst/>
          </c:spPr>
          <c:marker>
            <c:symbol val="none"/>
          </c:marker>
          <c:cat>
            <c:numRef>
              <c:f>Homicide!$D$1:$BX$1</c:f>
              <c:numCache>
                <c:formatCode>mmm\ yy</c:formatCode>
                <c:ptCount val="73"/>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numCache>
            </c:numRef>
          </c:cat>
          <c:val>
            <c:numRef>
              <c:f>Homicide!$D$4:$BX$4</c:f>
              <c:numCache>
                <c:formatCode>General</c:formatCode>
                <c:ptCount val="73"/>
                <c:pt idx="0">
                  <c:v>9.4106262111995024E-3</c:v>
                </c:pt>
                <c:pt idx="1">
                  <c:v>9.5445853031738727E-3</c:v>
                </c:pt>
                <c:pt idx="2">
                  <c:v>9.6283097356578539E-3</c:v>
                </c:pt>
                <c:pt idx="3">
                  <c:v>1.1503737023299036E-2</c:v>
                </c:pt>
                <c:pt idx="4">
                  <c:v>1.1805144980241369E-2</c:v>
                </c:pt>
                <c:pt idx="5">
                  <c:v>1.143675747731185E-2</c:v>
                </c:pt>
                <c:pt idx="6">
                  <c:v>1.1386522817821461E-2</c:v>
                </c:pt>
                <c:pt idx="7">
                  <c:v>1.1537226796292628E-2</c:v>
                </c:pt>
                <c:pt idx="8">
                  <c:v>1.1537226796292628E-2</c:v>
                </c:pt>
                <c:pt idx="9">
                  <c:v>1.1604206342279813E-2</c:v>
                </c:pt>
                <c:pt idx="10">
                  <c:v>1.1219073952853499E-2</c:v>
                </c:pt>
                <c:pt idx="11">
                  <c:v>1.1403267704318258E-2</c:v>
                </c:pt>
                <c:pt idx="12">
                  <c:v>1.1721420547757388E-2</c:v>
                </c:pt>
                <c:pt idx="13">
                  <c:v>1.162095122877661E-2</c:v>
                </c:pt>
                <c:pt idx="14">
                  <c:v>1.188886941272535E-2</c:v>
                </c:pt>
                <c:pt idx="15">
                  <c:v>1.0197635876548927E-2</c:v>
                </c:pt>
                <c:pt idx="16">
                  <c:v>1.0164146103555335E-2</c:v>
                </c:pt>
                <c:pt idx="17">
                  <c:v>1.0750217130943204E-2</c:v>
                </c:pt>
                <c:pt idx="18">
                  <c:v>1.1001390428395147E-2</c:v>
                </c:pt>
                <c:pt idx="19">
                  <c:v>1.1135349520369518E-2</c:v>
                </c:pt>
                <c:pt idx="20">
                  <c:v>1.1235818839350296E-2</c:v>
                </c:pt>
                <c:pt idx="21">
                  <c:v>1.1403267704318258E-2</c:v>
                </c:pt>
                <c:pt idx="22">
                  <c:v>1.1520481909795832E-2</c:v>
                </c:pt>
                <c:pt idx="23">
                  <c:v>1.1570716569286221E-2</c:v>
                </c:pt>
                <c:pt idx="24">
                  <c:v>1.1805144980241369E-2</c:v>
                </c:pt>
                <c:pt idx="25">
                  <c:v>1.188886941272535E-2</c:v>
                </c:pt>
                <c:pt idx="26">
                  <c:v>1.1955848958712535E-2</c:v>
                </c:pt>
                <c:pt idx="27">
                  <c:v>1.2089808050686905E-2</c:v>
                </c:pt>
                <c:pt idx="28">
                  <c:v>1.2106552937183702E-2</c:v>
                </c:pt>
                <c:pt idx="29">
                  <c:v>1.1872124526228553E-2</c:v>
                </c:pt>
                <c:pt idx="30">
                  <c:v>1.2140042710177294E-2</c:v>
                </c:pt>
                <c:pt idx="31">
                  <c:v>1.1989338731706127E-2</c:v>
                </c:pt>
                <c:pt idx="32">
                  <c:v>1.2022828504699721E-2</c:v>
                </c:pt>
                <c:pt idx="33">
                  <c:v>1.1972593845209331E-2</c:v>
                </c:pt>
                <c:pt idx="34">
                  <c:v>1.2039573391196516E-2</c:v>
                </c:pt>
                <c:pt idx="35">
                  <c:v>1.2073063164190108E-2</c:v>
                </c:pt>
                <c:pt idx="36">
                  <c:v>1.1486992136802239E-2</c:v>
                </c:pt>
                <c:pt idx="37">
                  <c:v>1.1654441001770202E-2</c:v>
                </c:pt>
                <c:pt idx="38">
                  <c:v>1.1336288158331072E-2</c:v>
                </c:pt>
                <c:pt idx="39">
                  <c:v>1.1386522817821461E-2</c:v>
                </c:pt>
                <c:pt idx="40">
                  <c:v>1.1353033044827869E-2</c:v>
                </c:pt>
                <c:pt idx="41">
                  <c:v>1.1135349520369518E-2</c:v>
                </c:pt>
                <c:pt idx="42">
                  <c:v>1.0967900655401555E-2</c:v>
                </c:pt>
                <c:pt idx="43">
                  <c:v>1.0951155768904758E-2</c:v>
                </c:pt>
                <c:pt idx="44">
                  <c:v>1.0934410882407963E-2</c:v>
                </c:pt>
                <c:pt idx="45">
                  <c:v>1.1671185888266999E-2</c:v>
                </c:pt>
                <c:pt idx="46">
                  <c:v>1.1570716569286221E-2</c:v>
                </c:pt>
                <c:pt idx="47">
                  <c:v>1.1821889866738164E-2</c:v>
                </c:pt>
                <c:pt idx="48">
                  <c:v>1.2173532483170886E-2</c:v>
                </c:pt>
                <c:pt idx="49">
                  <c:v>1.1805144980241369E-2</c:v>
                </c:pt>
                <c:pt idx="50">
                  <c:v>1.1872124526228553E-2</c:v>
                </c:pt>
                <c:pt idx="51">
                  <c:v>1.1637696115273407E-2</c:v>
                </c:pt>
                <c:pt idx="52">
                  <c:v>1.1637696115273407E-2</c:v>
                </c:pt>
                <c:pt idx="53">
                  <c:v>1.1604206342279813E-2</c:v>
                </c:pt>
                <c:pt idx="54">
                  <c:v>1.1486992136802239E-2</c:v>
                </c:pt>
                <c:pt idx="55">
                  <c:v>1.1403267704318258E-2</c:v>
                </c:pt>
                <c:pt idx="56">
                  <c:v>1.1269308612343888E-2</c:v>
                </c:pt>
                <c:pt idx="57">
                  <c:v>1.0582768265975241E-2</c:v>
                </c:pt>
                <c:pt idx="58">
                  <c:v>1.036508474151689E-2</c:v>
                </c:pt>
                <c:pt idx="59">
                  <c:v>1.0063676784574557E-2</c:v>
                </c:pt>
                <c:pt idx="60">
                  <c:v>9.678544395148243E-3</c:v>
                </c:pt>
                <c:pt idx="61">
                  <c:v>9.7287790546386321E-3</c:v>
                </c:pt>
                <c:pt idx="62">
                  <c:v>9.611564849161057E-3</c:v>
                </c:pt>
                <c:pt idx="63">
                  <c:v>1.0113911444064946E-2</c:v>
                </c:pt>
                <c:pt idx="64">
                  <c:v>1.0063676784574557E-2</c:v>
                </c:pt>
                <c:pt idx="65">
                  <c:v>1.0147401217058538E-2</c:v>
                </c:pt>
                <c:pt idx="66">
                  <c:v>1.0314850082026501E-2</c:v>
                </c:pt>
                <c:pt idx="67">
                  <c:v>1.0616258038968833E-2</c:v>
                </c:pt>
                <c:pt idx="68">
                  <c:v>1.0900921109414371E-2</c:v>
                </c:pt>
                <c:pt idx="69">
                  <c:v>1.1118604633872721E-2</c:v>
                </c:pt>
                <c:pt idx="70">
                  <c:v>1.1671185888266999E-2</c:v>
                </c:pt>
                <c:pt idx="71">
                  <c:v>1.1537226796292628E-2</c:v>
                </c:pt>
                <c:pt idx="72">
                  <c:v>1.1838634753234961E-2</c:v>
                </c:pt>
              </c:numCache>
            </c:numRef>
          </c:val>
          <c:smooth val="0"/>
          <c:extLst>
            <c:ext xmlns:c16="http://schemas.microsoft.com/office/drawing/2014/chart" uri="{C3380CC4-5D6E-409C-BE32-E72D297353CC}">
              <c16:uniqueId val="{00000002-04D3-49BB-B7EC-651DDA5F21A3}"/>
            </c:ext>
          </c:extLst>
        </c:ser>
        <c:dLbls>
          <c:showLegendKey val="0"/>
          <c:showVal val="0"/>
          <c:showCatName val="0"/>
          <c:showSerName val="0"/>
          <c:showPercent val="0"/>
          <c:showBubbleSize val="0"/>
        </c:dLbls>
        <c:smooth val="0"/>
        <c:axId val="581889744"/>
        <c:axId val="581895976"/>
      </c:lineChart>
      <c:dateAx>
        <c:axId val="581889744"/>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1895976"/>
        <c:crosses val="autoZero"/>
        <c:auto val="1"/>
        <c:lblOffset val="100"/>
        <c:baseTimeUnit val="months"/>
      </c:dateAx>
      <c:valAx>
        <c:axId val="5818959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1889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dirty="0"/>
              <a:t>Victim Satisfaction Rates - </a:t>
            </a:r>
          </a:p>
          <a:p>
            <a:pPr>
              <a:defRPr sz="1000"/>
            </a:pPr>
            <a:r>
              <a:rPr lang="en-GB" sz="1000" dirty="0"/>
              <a:t>Whole Experience and Follow Up</a:t>
            </a:r>
          </a:p>
        </c:rich>
      </c:tx>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Satisfaction!$B$14</c:f>
              <c:strCache>
                <c:ptCount val="1"/>
                <c:pt idx="0">
                  <c:v>Whole Experience</c:v>
                </c:pt>
              </c:strCache>
            </c:strRef>
          </c:tx>
          <c:spPr>
            <a:ln w="28575" cap="rnd">
              <a:solidFill>
                <a:schemeClr val="accent1"/>
              </a:solidFill>
              <a:round/>
            </a:ln>
            <a:effectLst/>
          </c:spPr>
          <c:marker>
            <c:symbol val="none"/>
          </c:marker>
          <c:cat>
            <c:numRef>
              <c:f>Satisfaction!$A$15:$A$50</c:f>
              <c:numCache>
                <c:formatCode>mmm\ yy</c:formatCode>
                <c:ptCount val="36"/>
                <c:pt idx="0">
                  <c:v>43525</c:v>
                </c:pt>
                <c:pt idx="1">
                  <c:v>43556</c:v>
                </c:pt>
                <c:pt idx="2">
                  <c:v>43586</c:v>
                </c:pt>
                <c:pt idx="3">
                  <c:v>43617</c:v>
                </c:pt>
                <c:pt idx="4">
                  <c:v>43647</c:v>
                </c:pt>
                <c:pt idx="5">
                  <c:v>43678</c:v>
                </c:pt>
                <c:pt idx="6">
                  <c:v>43709</c:v>
                </c:pt>
                <c:pt idx="7">
                  <c:v>43739</c:v>
                </c:pt>
                <c:pt idx="8">
                  <c:v>43770</c:v>
                </c:pt>
                <c:pt idx="9">
                  <c:v>43800</c:v>
                </c:pt>
                <c:pt idx="10">
                  <c:v>43831</c:v>
                </c:pt>
                <c:pt idx="11">
                  <c:v>43862</c:v>
                </c:pt>
                <c:pt idx="12">
                  <c:v>43891</c:v>
                </c:pt>
                <c:pt idx="13">
                  <c:v>43922</c:v>
                </c:pt>
                <c:pt idx="14">
                  <c:v>43952</c:v>
                </c:pt>
                <c:pt idx="15">
                  <c:v>43983</c:v>
                </c:pt>
                <c:pt idx="16">
                  <c:v>44013</c:v>
                </c:pt>
                <c:pt idx="17">
                  <c:v>44044</c:v>
                </c:pt>
                <c:pt idx="18">
                  <c:v>44075</c:v>
                </c:pt>
                <c:pt idx="19">
                  <c:v>44105</c:v>
                </c:pt>
                <c:pt idx="20">
                  <c:v>44136</c:v>
                </c:pt>
                <c:pt idx="21">
                  <c:v>44166</c:v>
                </c:pt>
                <c:pt idx="22">
                  <c:v>44197</c:v>
                </c:pt>
                <c:pt idx="23">
                  <c:v>44228</c:v>
                </c:pt>
                <c:pt idx="24">
                  <c:v>44256</c:v>
                </c:pt>
                <c:pt idx="25">
                  <c:v>44287</c:v>
                </c:pt>
                <c:pt idx="26">
                  <c:v>44317</c:v>
                </c:pt>
                <c:pt idx="27">
                  <c:v>44348</c:v>
                </c:pt>
                <c:pt idx="28">
                  <c:v>44378</c:v>
                </c:pt>
                <c:pt idx="29">
                  <c:v>44409</c:v>
                </c:pt>
                <c:pt idx="30">
                  <c:v>44440</c:v>
                </c:pt>
                <c:pt idx="31">
                  <c:v>44470</c:v>
                </c:pt>
                <c:pt idx="32">
                  <c:v>44501</c:v>
                </c:pt>
                <c:pt idx="33">
                  <c:v>44531</c:v>
                </c:pt>
                <c:pt idx="34">
                  <c:v>44562</c:v>
                </c:pt>
                <c:pt idx="35">
                  <c:v>44593</c:v>
                </c:pt>
              </c:numCache>
            </c:numRef>
          </c:cat>
          <c:val>
            <c:numRef>
              <c:f>Satisfaction!$B$15:$B$50</c:f>
              <c:numCache>
                <c:formatCode>0.0%</c:formatCode>
                <c:ptCount val="36"/>
                <c:pt idx="0">
                  <c:v>0.76867295141406822</c:v>
                </c:pt>
                <c:pt idx="1">
                  <c:v>0.77301387137452715</c:v>
                </c:pt>
                <c:pt idx="2">
                  <c:v>0.7669632925472748</c:v>
                </c:pt>
                <c:pt idx="3">
                  <c:v>0.77138569284642322</c:v>
                </c:pt>
                <c:pt idx="4">
                  <c:v>0.75920036347114939</c:v>
                </c:pt>
                <c:pt idx="5">
                  <c:v>0.75614839516465193</c:v>
                </c:pt>
                <c:pt idx="6">
                  <c:v>0.75164920450135819</c:v>
                </c:pt>
                <c:pt idx="7">
                  <c:v>0.74919871794871795</c:v>
                </c:pt>
                <c:pt idx="8">
                  <c:v>0.75205930807248766</c:v>
                </c:pt>
                <c:pt idx="9">
                  <c:v>0.75177304964539005</c:v>
                </c:pt>
                <c:pt idx="10">
                  <c:v>0.7550761421319796</c:v>
                </c:pt>
                <c:pt idx="11">
                  <c:v>0.75127986348122866</c:v>
                </c:pt>
                <c:pt idx="12">
                  <c:v>0.74645466265577998</c:v>
                </c:pt>
                <c:pt idx="13">
                  <c:v>0.74632670700086434</c:v>
                </c:pt>
                <c:pt idx="14">
                  <c:v>0.75171526586620929</c:v>
                </c:pt>
                <c:pt idx="15">
                  <c:v>0.74989144594007817</c:v>
                </c:pt>
                <c:pt idx="16">
                  <c:v>0.7550931946250542</c:v>
                </c:pt>
                <c:pt idx="17">
                  <c:v>0.75774526678141141</c:v>
                </c:pt>
                <c:pt idx="18">
                  <c:v>0.75804429586293354</c:v>
                </c:pt>
                <c:pt idx="19">
                  <c:v>0.76460972619534129</c:v>
                </c:pt>
                <c:pt idx="20">
                  <c:v>0.76816889971579372</c:v>
                </c:pt>
                <c:pt idx="21">
                  <c:v>0.76585163696643188</c:v>
                </c:pt>
                <c:pt idx="22">
                  <c:v>0.76490344248530651</c:v>
                </c:pt>
                <c:pt idx="23">
                  <c:v>0.7643040136635354</c:v>
                </c:pt>
                <c:pt idx="24">
                  <c:v>0.76380368098159512</c:v>
                </c:pt>
                <c:pt idx="25">
                  <c:v>0.75793291024478693</c:v>
                </c:pt>
                <c:pt idx="26">
                  <c:v>0.74905660377358485</c:v>
                </c:pt>
                <c:pt idx="27">
                  <c:v>0.74689589302769821</c:v>
                </c:pt>
                <c:pt idx="28">
                  <c:v>0.74802371541501977</c:v>
                </c:pt>
                <c:pt idx="29">
                  <c:v>0.74721377912867282</c:v>
                </c:pt>
                <c:pt idx="30">
                  <c:v>0.75450689289501593</c:v>
                </c:pt>
                <c:pt idx="31">
                  <c:v>0.74821330401319408</c:v>
                </c:pt>
                <c:pt idx="32">
                  <c:v>0.7381221719457014</c:v>
                </c:pt>
                <c:pt idx="33">
                  <c:v>0.73648648648648651</c:v>
                </c:pt>
                <c:pt idx="34">
                  <c:v>0.72862029646522231</c:v>
                </c:pt>
                <c:pt idx="35">
                  <c:v>0.73085846867749416</c:v>
                </c:pt>
              </c:numCache>
            </c:numRef>
          </c:val>
          <c:smooth val="0"/>
          <c:extLst>
            <c:ext xmlns:c16="http://schemas.microsoft.com/office/drawing/2014/chart" uri="{C3380CC4-5D6E-409C-BE32-E72D297353CC}">
              <c16:uniqueId val="{00000000-592F-4E87-BE59-6888EB38802A}"/>
            </c:ext>
          </c:extLst>
        </c:ser>
        <c:dLbls>
          <c:showLegendKey val="0"/>
          <c:showVal val="0"/>
          <c:showCatName val="0"/>
          <c:showSerName val="0"/>
          <c:showPercent val="0"/>
          <c:showBubbleSize val="0"/>
        </c:dLbls>
        <c:marker val="1"/>
        <c:smooth val="0"/>
        <c:axId val="910009536"/>
        <c:axId val="910006912"/>
      </c:lineChart>
      <c:lineChart>
        <c:grouping val="standard"/>
        <c:varyColors val="0"/>
        <c:ser>
          <c:idx val="1"/>
          <c:order val="1"/>
          <c:tx>
            <c:strRef>
              <c:f>Satisfaction!$C$14</c:f>
              <c:strCache>
                <c:ptCount val="1"/>
                <c:pt idx="0">
                  <c:v>Follow up</c:v>
                </c:pt>
              </c:strCache>
            </c:strRef>
          </c:tx>
          <c:spPr>
            <a:ln w="28575" cap="rnd">
              <a:solidFill>
                <a:schemeClr val="accent2"/>
              </a:solidFill>
              <a:round/>
            </a:ln>
            <a:effectLst/>
          </c:spPr>
          <c:marker>
            <c:symbol val="none"/>
          </c:marker>
          <c:cat>
            <c:numRef>
              <c:f>Satisfaction!$A$15:$A$50</c:f>
              <c:numCache>
                <c:formatCode>mmm\ yy</c:formatCode>
                <c:ptCount val="36"/>
                <c:pt idx="0">
                  <c:v>43525</c:v>
                </c:pt>
                <c:pt idx="1">
                  <c:v>43556</c:v>
                </c:pt>
                <c:pt idx="2">
                  <c:v>43586</c:v>
                </c:pt>
                <c:pt idx="3">
                  <c:v>43617</c:v>
                </c:pt>
                <c:pt idx="4">
                  <c:v>43647</c:v>
                </c:pt>
                <c:pt idx="5">
                  <c:v>43678</c:v>
                </c:pt>
                <c:pt idx="6">
                  <c:v>43709</c:v>
                </c:pt>
                <c:pt idx="7">
                  <c:v>43739</c:v>
                </c:pt>
                <c:pt idx="8">
                  <c:v>43770</c:v>
                </c:pt>
                <c:pt idx="9">
                  <c:v>43800</c:v>
                </c:pt>
                <c:pt idx="10">
                  <c:v>43831</c:v>
                </c:pt>
                <c:pt idx="11">
                  <c:v>43862</c:v>
                </c:pt>
                <c:pt idx="12">
                  <c:v>43891</c:v>
                </c:pt>
                <c:pt idx="13">
                  <c:v>43922</c:v>
                </c:pt>
                <c:pt idx="14">
                  <c:v>43952</c:v>
                </c:pt>
                <c:pt idx="15">
                  <c:v>43983</c:v>
                </c:pt>
                <c:pt idx="16">
                  <c:v>44013</c:v>
                </c:pt>
                <c:pt idx="17">
                  <c:v>44044</c:v>
                </c:pt>
                <c:pt idx="18">
                  <c:v>44075</c:v>
                </c:pt>
                <c:pt idx="19">
                  <c:v>44105</c:v>
                </c:pt>
                <c:pt idx="20">
                  <c:v>44136</c:v>
                </c:pt>
                <c:pt idx="21">
                  <c:v>44166</c:v>
                </c:pt>
                <c:pt idx="22">
                  <c:v>44197</c:v>
                </c:pt>
                <c:pt idx="23">
                  <c:v>44228</c:v>
                </c:pt>
                <c:pt idx="24">
                  <c:v>44256</c:v>
                </c:pt>
                <c:pt idx="25">
                  <c:v>44287</c:v>
                </c:pt>
                <c:pt idx="26">
                  <c:v>44317</c:v>
                </c:pt>
                <c:pt idx="27">
                  <c:v>44348</c:v>
                </c:pt>
                <c:pt idx="28">
                  <c:v>44378</c:v>
                </c:pt>
                <c:pt idx="29">
                  <c:v>44409</c:v>
                </c:pt>
                <c:pt idx="30">
                  <c:v>44440</c:v>
                </c:pt>
                <c:pt idx="31">
                  <c:v>44470</c:v>
                </c:pt>
                <c:pt idx="32">
                  <c:v>44501</c:v>
                </c:pt>
                <c:pt idx="33">
                  <c:v>44531</c:v>
                </c:pt>
                <c:pt idx="34">
                  <c:v>44562</c:v>
                </c:pt>
                <c:pt idx="35">
                  <c:v>44593</c:v>
                </c:pt>
              </c:numCache>
            </c:numRef>
          </c:cat>
          <c:val>
            <c:numRef>
              <c:f>Satisfaction!$C$15:$C$50</c:f>
              <c:numCache>
                <c:formatCode>0.0%</c:formatCode>
                <c:ptCount val="36"/>
                <c:pt idx="0">
                  <c:v>0.63872403560830859</c:v>
                </c:pt>
                <c:pt idx="1">
                  <c:v>0.64664082687338498</c:v>
                </c:pt>
                <c:pt idx="2">
                  <c:v>0.63749999999999996</c:v>
                </c:pt>
                <c:pt idx="3">
                  <c:v>0.64395491803278693</c:v>
                </c:pt>
                <c:pt idx="4">
                  <c:v>0.62779850746268662</c:v>
                </c:pt>
                <c:pt idx="5">
                  <c:v>0.62189905902480758</c:v>
                </c:pt>
                <c:pt idx="6">
                  <c:v>0.61541517679777513</c:v>
                </c:pt>
                <c:pt idx="7">
                  <c:v>0.61371100164203618</c:v>
                </c:pt>
                <c:pt idx="8">
                  <c:v>0.61331086773378263</c:v>
                </c:pt>
                <c:pt idx="9">
                  <c:v>0.60902896081771707</c:v>
                </c:pt>
                <c:pt idx="10">
                  <c:v>0.6039775183744055</c:v>
                </c:pt>
                <c:pt idx="11">
                  <c:v>0.60192475940507439</c:v>
                </c:pt>
                <c:pt idx="12">
                  <c:v>0.59368143922773142</c:v>
                </c:pt>
                <c:pt idx="13">
                  <c:v>0.58362676056338025</c:v>
                </c:pt>
                <c:pt idx="14">
                  <c:v>0.59160472234368167</c:v>
                </c:pt>
                <c:pt idx="15">
                  <c:v>0.59090909090909094</c:v>
                </c:pt>
                <c:pt idx="16">
                  <c:v>0.59076923076923082</c:v>
                </c:pt>
                <c:pt idx="17">
                  <c:v>0.59223724378543396</c:v>
                </c:pt>
                <c:pt idx="18">
                  <c:v>0.59201019974500635</c:v>
                </c:pt>
                <c:pt idx="19">
                  <c:v>0.59775374376039936</c:v>
                </c:pt>
                <c:pt idx="20">
                  <c:v>0.60314830157415078</c:v>
                </c:pt>
                <c:pt idx="21">
                  <c:v>0.60033869602032175</c:v>
                </c:pt>
                <c:pt idx="22">
                  <c:v>0.60368466152527844</c:v>
                </c:pt>
                <c:pt idx="23">
                  <c:v>0.60034828036569443</c:v>
                </c:pt>
                <c:pt idx="24">
                  <c:v>0.60259275815824764</c:v>
                </c:pt>
                <c:pt idx="25">
                  <c:v>0.60426320667284528</c:v>
                </c:pt>
                <c:pt idx="26">
                  <c:v>0.59382537385431744</c:v>
                </c:pt>
                <c:pt idx="27">
                  <c:v>0.5842696629213483</c:v>
                </c:pt>
                <c:pt idx="28">
                  <c:v>0.59262998485613327</c:v>
                </c:pt>
                <c:pt idx="29">
                  <c:v>0.59224806201550384</c:v>
                </c:pt>
                <c:pt idx="30">
                  <c:v>0.59730458221024274</c:v>
                </c:pt>
                <c:pt idx="31">
                  <c:v>0.59250978200111792</c:v>
                </c:pt>
                <c:pt idx="32">
                  <c:v>0.57958477508650519</c:v>
                </c:pt>
                <c:pt idx="33">
                  <c:v>0.58357265939115455</c:v>
                </c:pt>
                <c:pt idx="34">
                  <c:v>0.58008153756552128</c:v>
                </c:pt>
                <c:pt idx="35">
                  <c:v>0.58022498519834209</c:v>
                </c:pt>
              </c:numCache>
            </c:numRef>
          </c:val>
          <c:smooth val="0"/>
          <c:extLst>
            <c:ext xmlns:c16="http://schemas.microsoft.com/office/drawing/2014/chart" uri="{C3380CC4-5D6E-409C-BE32-E72D297353CC}">
              <c16:uniqueId val="{00000001-592F-4E87-BE59-6888EB38802A}"/>
            </c:ext>
          </c:extLst>
        </c:ser>
        <c:dLbls>
          <c:showLegendKey val="0"/>
          <c:showVal val="0"/>
          <c:showCatName val="0"/>
          <c:showSerName val="0"/>
          <c:showPercent val="0"/>
          <c:showBubbleSize val="0"/>
        </c:dLbls>
        <c:marker val="1"/>
        <c:smooth val="0"/>
        <c:axId val="909928192"/>
        <c:axId val="910192232"/>
      </c:lineChart>
      <c:dateAx>
        <c:axId val="910009536"/>
        <c:scaling>
          <c:orientation val="minMax"/>
        </c:scaling>
        <c:delete val="0"/>
        <c:axPos val="b"/>
        <c:numFmt formatCode="mmm\ 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10006912"/>
        <c:crosses val="autoZero"/>
        <c:auto val="1"/>
        <c:lblOffset val="100"/>
        <c:baseTimeUnit val="months"/>
      </c:dateAx>
      <c:valAx>
        <c:axId val="910006912"/>
        <c:scaling>
          <c:orientation val="minMax"/>
          <c:min val="0.55000000000000004"/>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10009536"/>
        <c:crosses val="autoZero"/>
        <c:crossBetween val="between"/>
        <c:majorUnit val="2.0000000000000004E-2"/>
      </c:valAx>
      <c:valAx>
        <c:axId val="910192232"/>
        <c:scaling>
          <c:orientation val="minMax"/>
        </c:scaling>
        <c:delete val="1"/>
        <c:axPos val="r"/>
        <c:numFmt formatCode="0%" sourceLinked="0"/>
        <c:majorTickMark val="out"/>
        <c:minorTickMark val="none"/>
        <c:tickLblPos val="nextTo"/>
        <c:crossAx val="909928192"/>
        <c:crosses val="max"/>
        <c:crossBetween val="between"/>
      </c:valAx>
      <c:dateAx>
        <c:axId val="909928192"/>
        <c:scaling>
          <c:orientation val="minMax"/>
        </c:scaling>
        <c:delete val="1"/>
        <c:axPos val="b"/>
        <c:numFmt formatCode="mmm\ yy" sourceLinked="1"/>
        <c:majorTickMark val="out"/>
        <c:minorTickMark val="none"/>
        <c:tickLblPos val="nextTo"/>
        <c:crossAx val="910192232"/>
        <c:crosses val="autoZero"/>
        <c:auto val="1"/>
        <c:lblOffset val="100"/>
        <c:baseTimeUnit val="month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dirty="0"/>
              <a:t>Overall Victim Satisfaction Rate</a:t>
            </a:r>
          </a:p>
          <a:p>
            <a:pPr>
              <a:defRPr sz="1000"/>
            </a:pPr>
            <a:r>
              <a:rPr lang="en-US" sz="1000" dirty="0"/>
              <a:t>(12 months to February 2022)</a:t>
            </a:r>
          </a:p>
        </c:rich>
      </c:tx>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Satisfaction!$B$3</c:f>
              <c:strCache>
                <c:ptCount val="1"/>
                <c:pt idx="0">
                  <c:v>Overall Victim Satisfaction Rate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Satisfaction!$A$4:$A$7</c:f>
              <c:strCache>
                <c:ptCount val="4"/>
                <c:pt idx="0">
                  <c:v>Burglary</c:v>
                </c:pt>
                <c:pt idx="1">
                  <c:v>Dwelling Burglary</c:v>
                </c:pt>
                <c:pt idx="2">
                  <c:v>Hate Crime</c:v>
                </c:pt>
                <c:pt idx="3">
                  <c:v>Violent Crime</c:v>
                </c:pt>
              </c:strCache>
            </c:strRef>
          </c:cat>
          <c:val>
            <c:numRef>
              <c:f>Satisfaction!$B$4:$B$7</c:f>
              <c:numCache>
                <c:formatCode>0.0%</c:formatCode>
                <c:ptCount val="4"/>
                <c:pt idx="0">
                  <c:v>0.68899999999999995</c:v>
                </c:pt>
                <c:pt idx="1">
                  <c:v>0.76300000000000001</c:v>
                </c:pt>
                <c:pt idx="2">
                  <c:v>0.73399999999999999</c:v>
                </c:pt>
                <c:pt idx="3">
                  <c:v>0.81</c:v>
                </c:pt>
              </c:numCache>
            </c:numRef>
          </c:val>
          <c:extLst>
            <c:ext xmlns:c16="http://schemas.microsoft.com/office/drawing/2014/chart" uri="{C3380CC4-5D6E-409C-BE32-E72D297353CC}">
              <c16:uniqueId val="{00000000-618D-4420-8F91-5749B4B52990}"/>
            </c:ext>
          </c:extLst>
        </c:ser>
        <c:dLbls>
          <c:showLegendKey val="0"/>
          <c:showVal val="0"/>
          <c:showCatName val="0"/>
          <c:showSerName val="0"/>
          <c:showPercent val="0"/>
          <c:showBubbleSize val="0"/>
        </c:dLbls>
        <c:gapWidth val="219"/>
        <c:overlap val="-27"/>
        <c:axId val="907279096"/>
        <c:axId val="907276472"/>
      </c:barChart>
      <c:catAx>
        <c:axId val="907279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07276472"/>
        <c:crosses val="autoZero"/>
        <c:auto val="1"/>
        <c:lblAlgn val="ctr"/>
        <c:lblOffset val="100"/>
        <c:noMultiLvlLbl val="0"/>
      </c:catAx>
      <c:valAx>
        <c:axId val="90727647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0727909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dirty="0"/>
              <a:t>Rape - 12 Month rolling</a:t>
            </a:r>
          </a:p>
          <a:p>
            <a:pPr>
              <a:defRPr sz="1100"/>
            </a:pPr>
            <a:r>
              <a:rPr lang="en-GB" sz="1100" dirty="0"/>
              <a:t>CPS pre-charge referral volume and</a:t>
            </a:r>
          </a:p>
          <a:p>
            <a:pPr>
              <a:defRPr sz="1100"/>
            </a:pPr>
            <a:r>
              <a:rPr lang="en-GB" sz="1100" dirty="0"/>
              <a:t>charge &amp; summons volume</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Rape!$B$5</c:f>
              <c:strCache>
                <c:ptCount val="1"/>
                <c:pt idx="0">
                  <c:v>CPS pre-charge referral volume</c:v>
                </c:pt>
              </c:strCache>
            </c:strRef>
          </c:tx>
          <c:spPr>
            <a:ln w="28575" cap="rnd">
              <a:solidFill>
                <a:schemeClr val="accent1"/>
              </a:solidFill>
              <a:round/>
            </a:ln>
            <a:effectLst/>
          </c:spPr>
          <c:marker>
            <c:symbol val="none"/>
          </c:marker>
          <c:cat>
            <c:numRef>
              <c:f>Rape!$A$6:$A$40</c:f>
              <c:numCache>
                <c:formatCode>mmm\ yy</c:formatCode>
                <c:ptCount val="35"/>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44013</c:v>
                </c:pt>
                <c:pt idx="15">
                  <c:v>44044</c:v>
                </c:pt>
                <c:pt idx="16">
                  <c:v>44075</c:v>
                </c:pt>
                <c:pt idx="17">
                  <c:v>44105</c:v>
                </c:pt>
                <c:pt idx="18">
                  <c:v>44136</c:v>
                </c:pt>
                <c:pt idx="19">
                  <c:v>44166</c:v>
                </c:pt>
                <c:pt idx="20">
                  <c:v>44197</c:v>
                </c:pt>
                <c:pt idx="21">
                  <c:v>44228</c:v>
                </c:pt>
                <c:pt idx="22">
                  <c:v>44256</c:v>
                </c:pt>
                <c:pt idx="23">
                  <c:v>44287</c:v>
                </c:pt>
                <c:pt idx="24">
                  <c:v>44317</c:v>
                </c:pt>
                <c:pt idx="25">
                  <c:v>44348</c:v>
                </c:pt>
                <c:pt idx="26">
                  <c:v>44378</c:v>
                </c:pt>
                <c:pt idx="27">
                  <c:v>44409</c:v>
                </c:pt>
                <c:pt idx="28">
                  <c:v>44440</c:v>
                </c:pt>
                <c:pt idx="29">
                  <c:v>44470</c:v>
                </c:pt>
                <c:pt idx="30">
                  <c:v>44501</c:v>
                </c:pt>
                <c:pt idx="31">
                  <c:v>44531</c:v>
                </c:pt>
                <c:pt idx="32">
                  <c:v>44562</c:v>
                </c:pt>
                <c:pt idx="33">
                  <c:v>44593</c:v>
                </c:pt>
                <c:pt idx="34">
                  <c:v>44621</c:v>
                </c:pt>
              </c:numCache>
            </c:numRef>
          </c:cat>
          <c:val>
            <c:numRef>
              <c:f>Rape!$B$6:$B$40</c:f>
              <c:numCache>
                <c:formatCode>###0</c:formatCode>
                <c:ptCount val="35"/>
                <c:pt idx="0">
                  <c:v>65</c:v>
                </c:pt>
                <c:pt idx="1">
                  <c:v>61</c:v>
                </c:pt>
                <c:pt idx="2">
                  <c:v>63</c:v>
                </c:pt>
                <c:pt idx="3">
                  <c:v>64</c:v>
                </c:pt>
                <c:pt idx="4">
                  <c:v>66</c:v>
                </c:pt>
                <c:pt idx="5">
                  <c:v>60</c:v>
                </c:pt>
                <c:pt idx="6">
                  <c:v>58</c:v>
                </c:pt>
                <c:pt idx="7">
                  <c:v>55</c:v>
                </c:pt>
                <c:pt idx="8">
                  <c:v>56</c:v>
                </c:pt>
                <c:pt idx="9">
                  <c:v>53</c:v>
                </c:pt>
                <c:pt idx="10">
                  <c:v>49</c:v>
                </c:pt>
                <c:pt idx="11">
                  <c:v>48</c:v>
                </c:pt>
                <c:pt idx="12">
                  <c:v>44</c:v>
                </c:pt>
                <c:pt idx="13">
                  <c:v>42</c:v>
                </c:pt>
                <c:pt idx="14">
                  <c:v>43</c:v>
                </c:pt>
                <c:pt idx="15">
                  <c:v>41</c:v>
                </c:pt>
                <c:pt idx="16">
                  <c:v>37</c:v>
                </c:pt>
                <c:pt idx="17">
                  <c:v>43</c:v>
                </c:pt>
                <c:pt idx="18">
                  <c:v>46</c:v>
                </c:pt>
                <c:pt idx="19">
                  <c:v>46</c:v>
                </c:pt>
                <c:pt idx="20">
                  <c:v>43</c:v>
                </c:pt>
                <c:pt idx="21">
                  <c:v>45</c:v>
                </c:pt>
                <c:pt idx="22">
                  <c:v>48</c:v>
                </c:pt>
                <c:pt idx="23">
                  <c:v>49</c:v>
                </c:pt>
                <c:pt idx="24">
                  <c:v>53</c:v>
                </c:pt>
                <c:pt idx="25">
                  <c:v>58</c:v>
                </c:pt>
                <c:pt idx="26">
                  <c:v>58</c:v>
                </c:pt>
                <c:pt idx="27">
                  <c:v>56</c:v>
                </c:pt>
                <c:pt idx="28">
                  <c:v>58</c:v>
                </c:pt>
                <c:pt idx="29">
                  <c:v>58</c:v>
                </c:pt>
                <c:pt idx="30" formatCode="General">
                  <c:v>53</c:v>
                </c:pt>
                <c:pt idx="31" formatCode="General">
                  <c:v>55</c:v>
                </c:pt>
                <c:pt idx="32" formatCode="General">
                  <c:v>57</c:v>
                </c:pt>
                <c:pt idx="33" formatCode="General">
                  <c:v>56</c:v>
                </c:pt>
                <c:pt idx="34" formatCode="General">
                  <c:v>53</c:v>
                </c:pt>
              </c:numCache>
            </c:numRef>
          </c:val>
          <c:smooth val="0"/>
          <c:extLst>
            <c:ext xmlns:c16="http://schemas.microsoft.com/office/drawing/2014/chart" uri="{C3380CC4-5D6E-409C-BE32-E72D297353CC}">
              <c16:uniqueId val="{00000000-2AD9-41B3-AF50-27D0AF032DFF}"/>
            </c:ext>
          </c:extLst>
        </c:ser>
        <c:ser>
          <c:idx val="1"/>
          <c:order val="1"/>
          <c:tx>
            <c:strRef>
              <c:f>Rape!$C$5</c:f>
              <c:strCache>
                <c:ptCount val="1"/>
                <c:pt idx="0">
                  <c:v>charge &amp; summons volume</c:v>
                </c:pt>
              </c:strCache>
            </c:strRef>
          </c:tx>
          <c:spPr>
            <a:ln w="28575" cap="rnd">
              <a:solidFill>
                <a:schemeClr val="accent2"/>
              </a:solidFill>
              <a:round/>
            </a:ln>
            <a:effectLst/>
          </c:spPr>
          <c:marker>
            <c:symbol val="none"/>
          </c:marker>
          <c:cat>
            <c:numRef>
              <c:f>Rape!$A$6:$A$40</c:f>
              <c:numCache>
                <c:formatCode>mmm\ yy</c:formatCode>
                <c:ptCount val="35"/>
                <c:pt idx="0">
                  <c:v>43556</c:v>
                </c:pt>
                <c:pt idx="1">
                  <c:v>43586</c:v>
                </c:pt>
                <c:pt idx="2">
                  <c:v>43617</c:v>
                </c:pt>
                <c:pt idx="3">
                  <c:v>43647</c:v>
                </c:pt>
                <c:pt idx="4">
                  <c:v>43678</c:v>
                </c:pt>
                <c:pt idx="5">
                  <c:v>43709</c:v>
                </c:pt>
                <c:pt idx="6">
                  <c:v>43739</c:v>
                </c:pt>
                <c:pt idx="7">
                  <c:v>43770</c:v>
                </c:pt>
                <c:pt idx="8">
                  <c:v>43800</c:v>
                </c:pt>
                <c:pt idx="9">
                  <c:v>43831</c:v>
                </c:pt>
                <c:pt idx="10">
                  <c:v>43862</c:v>
                </c:pt>
                <c:pt idx="11">
                  <c:v>43891</c:v>
                </c:pt>
                <c:pt idx="12">
                  <c:v>43922</c:v>
                </c:pt>
                <c:pt idx="13">
                  <c:v>43952</c:v>
                </c:pt>
                <c:pt idx="14">
                  <c:v>44013</c:v>
                </c:pt>
                <c:pt idx="15">
                  <c:v>44044</c:v>
                </c:pt>
                <c:pt idx="16">
                  <c:v>44075</c:v>
                </c:pt>
                <c:pt idx="17">
                  <c:v>44105</c:v>
                </c:pt>
                <c:pt idx="18">
                  <c:v>44136</c:v>
                </c:pt>
                <c:pt idx="19">
                  <c:v>44166</c:v>
                </c:pt>
                <c:pt idx="20">
                  <c:v>44197</c:v>
                </c:pt>
                <c:pt idx="21">
                  <c:v>44228</c:v>
                </c:pt>
                <c:pt idx="22">
                  <c:v>44256</c:v>
                </c:pt>
                <c:pt idx="23">
                  <c:v>44287</c:v>
                </c:pt>
                <c:pt idx="24">
                  <c:v>44317</c:v>
                </c:pt>
                <c:pt idx="25">
                  <c:v>44348</c:v>
                </c:pt>
                <c:pt idx="26">
                  <c:v>44378</c:v>
                </c:pt>
                <c:pt idx="27">
                  <c:v>44409</c:v>
                </c:pt>
                <c:pt idx="28">
                  <c:v>44440</c:v>
                </c:pt>
                <c:pt idx="29">
                  <c:v>44470</c:v>
                </c:pt>
                <c:pt idx="30">
                  <c:v>44501</c:v>
                </c:pt>
                <c:pt idx="31">
                  <c:v>44531</c:v>
                </c:pt>
                <c:pt idx="32">
                  <c:v>44562</c:v>
                </c:pt>
                <c:pt idx="33">
                  <c:v>44593</c:v>
                </c:pt>
                <c:pt idx="34">
                  <c:v>44621</c:v>
                </c:pt>
              </c:numCache>
            </c:numRef>
          </c:cat>
          <c:val>
            <c:numRef>
              <c:f>Rape!$C$6:$C$40</c:f>
              <c:numCache>
                <c:formatCode>General</c:formatCode>
                <c:ptCount val="35"/>
                <c:pt idx="0">
                  <c:v>63</c:v>
                </c:pt>
                <c:pt idx="1">
                  <c:v>63</c:v>
                </c:pt>
                <c:pt idx="2">
                  <c:v>63</c:v>
                </c:pt>
                <c:pt idx="3">
                  <c:v>68</c:v>
                </c:pt>
                <c:pt idx="4">
                  <c:v>69</c:v>
                </c:pt>
                <c:pt idx="5">
                  <c:v>59</c:v>
                </c:pt>
                <c:pt idx="6">
                  <c:v>66</c:v>
                </c:pt>
                <c:pt idx="7">
                  <c:v>62</c:v>
                </c:pt>
                <c:pt idx="8">
                  <c:v>51</c:v>
                </c:pt>
                <c:pt idx="9">
                  <c:v>51</c:v>
                </c:pt>
                <c:pt idx="10">
                  <c:v>53</c:v>
                </c:pt>
                <c:pt idx="11">
                  <c:v>61</c:v>
                </c:pt>
                <c:pt idx="12">
                  <c:v>63</c:v>
                </c:pt>
                <c:pt idx="13">
                  <c:v>63</c:v>
                </c:pt>
                <c:pt idx="14">
                  <c:v>63</c:v>
                </c:pt>
                <c:pt idx="15">
                  <c:v>56</c:v>
                </c:pt>
                <c:pt idx="16">
                  <c:v>56</c:v>
                </c:pt>
                <c:pt idx="17">
                  <c:v>58</c:v>
                </c:pt>
                <c:pt idx="18">
                  <c:v>55</c:v>
                </c:pt>
                <c:pt idx="19">
                  <c:v>57</c:v>
                </c:pt>
                <c:pt idx="20">
                  <c:v>59</c:v>
                </c:pt>
                <c:pt idx="21">
                  <c:v>59</c:v>
                </c:pt>
                <c:pt idx="22">
                  <c:v>63</c:v>
                </c:pt>
                <c:pt idx="23">
                  <c:v>50</c:v>
                </c:pt>
                <c:pt idx="24">
                  <c:v>45</c:v>
                </c:pt>
                <c:pt idx="25">
                  <c:v>46</c:v>
                </c:pt>
                <c:pt idx="26">
                  <c:v>48</c:v>
                </c:pt>
                <c:pt idx="27">
                  <c:v>47</c:v>
                </c:pt>
                <c:pt idx="28">
                  <c:v>55</c:v>
                </c:pt>
                <c:pt idx="29">
                  <c:v>59</c:v>
                </c:pt>
                <c:pt idx="30">
                  <c:v>59</c:v>
                </c:pt>
                <c:pt idx="31">
                  <c:v>67</c:v>
                </c:pt>
                <c:pt idx="32">
                  <c:v>71</c:v>
                </c:pt>
                <c:pt idx="33">
                  <c:v>87</c:v>
                </c:pt>
                <c:pt idx="34">
                  <c:v>87</c:v>
                </c:pt>
              </c:numCache>
            </c:numRef>
          </c:val>
          <c:smooth val="0"/>
          <c:extLst>
            <c:ext xmlns:c16="http://schemas.microsoft.com/office/drawing/2014/chart" uri="{C3380CC4-5D6E-409C-BE32-E72D297353CC}">
              <c16:uniqueId val="{00000001-2AD9-41B3-AF50-27D0AF032DFF}"/>
            </c:ext>
          </c:extLst>
        </c:ser>
        <c:dLbls>
          <c:showLegendKey val="0"/>
          <c:showVal val="0"/>
          <c:showCatName val="0"/>
          <c:showSerName val="0"/>
          <c:showPercent val="0"/>
          <c:showBubbleSize val="0"/>
        </c:dLbls>
        <c:smooth val="0"/>
        <c:axId val="465728128"/>
        <c:axId val="465721568"/>
      </c:lineChart>
      <c:dateAx>
        <c:axId val="465728128"/>
        <c:scaling>
          <c:orientation val="minMax"/>
        </c:scaling>
        <c:delete val="0"/>
        <c:axPos val="b"/>
        <c:numFmt formatCode="mmm\ 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65721568"/>
        <c:crosses val="autoZero"/>
        <c:auto val="1"/>
        <c:lblOffset val="100"/>
        <c:baseTimeUnit val="months"/>
        <c:majorUnit val="1"/>
        <c:majorTimeUnit val="months"/>
      </c:dateAx>
      <c:valAx>
        <c:axId val="465721568"/>
        <c:scaling>
          <c:orientation val="minMax"/>
          <c:min val="3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65728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dirty="0"/>
              <a:t>Recorded Crime</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Crime!$A$48</c:f>
              <c:strCache>
                <c:ptCount val="1"/>
                <c:pt idx="0">
                  <c:v>2019/20</c:v>
                </c:pt>
              </c:strCache>
            </c:strRef>
          </c:tx>
          <c:spPr>
            <a:solidFill>
              <a:schemeClr val="accent1"/>
            </a:solidFill>
            <a:ln>
              <a:noFill/>
            </a:ln>
            <a:effectLst/>
          </c:spPr>
          <c:invertIfNegative val="0"/>
          <c:dLbls>
            <c:dLbl>
              <c:idx val="0"/>
              <c:layout>
                <c:manualLayout>
                  <c:x val="-3.3684988954552897E-17"/>
                  <c:y val="2.172404970760229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598-4C70-8E8A-4FBD514E8090}"/>
                </c:ext>
              </c:extLst>
            </c:dLbl>
            <c:dLbl>
              <c:idx val="2"/>
              <c:layout>
                <c:manualLayout>
                  <c:x val="-1.2439777131500452E-16"/>
                  <c:y val="1.550387596899224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598-4C70-8E8A-4FBD514E8090}"/>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Crime!$B$47:$D$47</c:f>
              <c:strCache>
                <c:ptCount val="3"/>
                <c:pt idx="0">
                  <c:v>Domestic abuse</c:v>
                </c:pt>
                <c:pt idx="1">
                  <c:v>Sexual offences</c:v>
                </c:pt>
                <c:pt idx="2">
                  <c:v>Stalking &amp; harassment</c:v>
                </c:pt>
              </c:strCache>
            </c:strRef>
          </c:cat>
          <c:val>
            <c:numRef>
              <c:f>Crime!$B$48:$D$48</c:f>
              <c:numCache>
                <c:formatCode>#,##0</c:formatCode>
                <c:ptCount val="3"/>
                <c:pt idx="0">
                  <c:v>21184</c:v>
                </c:pt>
                <c:pt idx="1">
                  <c:v>4389</c:v>
                </c:pt>
                <c:pt idx="2">
                  <c:v>6047</c:v>
                </c:pt>
              </c:numCache>
            </c:numRef>
          </c:val>
          <c:extLst>
            <c:ext xmlns:c16="http://schemas.microsoft.com/office/drawing/2014/chart" uri="{C3380CC4-5D6E-409C-BE32-E72D297353CC}">
              <c16:uniqueId val="{00000002-5598-4C70-8E8A-4FBD514E8090}"/>
            </c:ext>
          </c:extLst>
        </c:ser>
        <c:ser>
          <c:idx val="1"/>
          <c:order val="1"/>
          <c:tx>
            <c:strRef>
              <c:f>Crime!$A$49</c:f>
              <c:strCache>
                <c:ptCount val="1"/>
                <c:pt idx="0">
                  <c:v>2020/21</c:v>
                </c:pt>
              </c:strCache>
            </c:strRef>
          </c:tx>
          <c:spPr>
            <a:solidFill>
              <a:schemeClr val="accent2"/>
            </a:solidFill>
            <a:ln>
              <a:noFill/>
            </a:ln>
            <a:effectLst/>
          </c:spPr>
          <c:invertIfNegative val="0"/>
          <c:dLbls>
            <c:dLbl>
              <c:idx val="0"/>
              <c:layout>
                <c:manualLayout>
                  <c:x val="2.7160180070442652E-17"/>
                  <c:y val="-5.167958656330749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598-4C70-8E8A-4FBD514E8090}"/>
                </c:ext>
              </c:extLst>
            </c:dLbl>
            <c:dLbl>
              <c:idx val="1"/>
              <c:layout>
                <c:manualLayout>
                  <c:x val="-6.2198885657502261E-17"/>
                  <c:y val="1.550387596899224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598-4C70-8E8A-4FBD514E8090}"/>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Crime!$B$47:$D$47</c:f>
              <c:strCache>
                <c:ptCount val="3"/>
                <c:pt idx="0">
                  <c:v>Domestic abuse</c:v>
                </c:pt>
                <c:pt idx="1">
                  <c:v>Sexual offences</c:v>
                </c:pt>
                <c:pt idx="2">
                  <c:v>Stalking &amp; harassment</c:v>
                </c:pt>
              </c:strCache>
            </c:strRef>
          </c:cat>
          <c:val>
            <c:numRef>
              <c:f>Crime!$B$49:$D$49</c:f>
              <c:numCache>
                <c:formatCode>#,##0</c:formatCode>
                <c:ptCount val="3"/>
                <c:pt idx="0">
                  <c:v>21453</c:v>
                </c:pt>
                <c:pt idx="1">
                  <c:v>3848</c:v>
                </c:pt>
                <c:pt idx="2">
                  <c:v>6843</c:v>
                </c:pt>
              </c:numCache>
            </c:numRef>
          </c:val>
          <c:extLst>
            <c:ext xmlns:c16="http://schemas.microsoft.com/office/drawing/2014/chart" uri="{C3380CC4-5D6E-409C-BE32-E72D297353CC}">
              <c16:uniqueId val="{00000005-5598-4C70-8E8A-4FBD514E8090}"/>
            </c:ext>
          </c:extLst>
        </c:ser>
        <c:ser>
          <c:idx val="2"/>
          <c:order val="2"/>
          <c:tx>
            <c:strRef>
              <c:f>Crime!$A$50</c:f>
              <c:strCache>
                <c:ptCount val="1"/>
                <c:pt idx="0">
                  <c:v>2021/22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Crime!$B$47:$D$47</c:f>
              <c:strCache>
                <c:ptCount val="3"/>
                <c:pt idx="0">
                  <c:v>Domestic abuse</c:v>
                </c:pt>
                <c:pt idx="1">
                  <c:v>Sexual offences</c:v>
                </c:pt>
                <c:pt idx="2">
                  <c:v>Stalking &amp; harassment</c:v>
                </c:pt>
              </c:strCache>
            </c:strRef>
          </c:cat>
          <c:val>
            <c:numRef>
              <c:f>Crime!$B$50:$D$50</c:f>
              <c:numCache>
                <c:formatCode>#,##0</c:formatCode>
                <c:ptCount val="3"/>
                <c:pt idx="0">
                  <c:v>23834</c:v>
                </c:pt>
                <c:pt idx="1">
                  <c:v>5480</c:v>
                </c:pt>
                <c:pt idx="2">
                  <c:v>8574</c:v>
                </c:pt>
              </c:numCache>
            </c:numRef>
          </c:val>
          <c:extLst>
            <c:ext xmlns:c16="http://schemas.microsoft.com/office/drawing/2014/chart" uri="{C3380CC4-5D6E-409C-BE32-E72D297353CC}">
              <c16:uniqueId val="{00000006-5598-4C70-8E8A-4FBD514E8090}"/>
            </c:ext>
          </c:extLst>
        </c:ser>
        <c:dLbls>
          <c:dLblPos val="outEnd"/>
          <c:showLegendKey val="0"/>
          <c:showVal val="1"/>
          <c:showCatName val="0"/>
          <c:showSerName val="0"/>
          <c:showPercent val="0"/>
          <c:showBubbleSize val="0"/>
        </c:dLbls>
        <c:gapWidth val="120"/>
        <c:overlap val="-27"/>
        <c:axId val="562801672"/>
        <c:axId val="562802000"/>
      </c:barChart>
      <c:catAx>
        <c:axId val="562801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62802000"/>
        <c:crosses val="autoZero"/>
        <c:auto val="1"/>
        <c:lblAlgn val="ctr"/>
        <c:lblOffset val="100"/>
        <c:noMultiLvlLbl val="0"/>
      </c:catAx>
      <c:valAx>
        <c:axId val="562802000"/>
        <c:scaling>
          <c:orientation val="minMax"/>
          <c:max val="25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62801672"/>
        <c:crosses val="autoZero"/>
        <c:crossBetween val="between"/>
        <c:majorUnit val="25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a:t>Positive Outcomes</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PO!$U$41</c:f>
              <c:strCache>
                <c:ptCount val="1"/>
                <c:pt idx="0">
                  <c:v>Positive outcomes</c:v>
                </c:pt>
              </c:strCache>
            </c:strRef>
          </c:tx>
          <c:spPr>
            <a:solidFill>
              <a:schemeClr val="accent1"/>
            </a:solidFill>
            <a:ln>
              <a:noFill/>
            </a:ln>
            <a:effectLst/>
          </c:spPr>
          <c:invertIfNegative val="0"/>
          <c:dLbls>
            <c:dLbl>
              <c:idx val="0"/>
              <c:layout>
                <c:manualLayout>
                  <c:x val="0"/>
                  <c:y val="1.38888888888888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E35-41F3-B186-A4BA6DB62F6A}"/>
                </c:ext>
              </c:extLst>
            </c:dLbl>
            <c:dLbl>
              <c:idx val="1"/>
              <c:layout>
                <c:manualLayout>
                  <c:x val="-9.0870526407476323E-17"/>
                  <c:y val="9.259259259259217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E35-41F3-B186-A4BA6DB62F6A}"/>
                </c:ext>
              </c:extLst>
            </c:dLbl>
            <c:dLbl>
              <c:idx val="2"/>
              <c:layout>
                <c:manualLayout>
                  <c:x val="-9.0870526407476323E-17"/>
                  <c:y val="2.314814814814814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E35-41F3-B186-A4BA6DB62F6A}"/>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PO!$T$42:$T$44</c:f>
              <c:strCache>
                <c:ptCount val="3"/>
                <c:pt idx="0">
                  <c:v>2019/20</c:v>
                </c:pt>
                <c:pt idx="1">
                  <c:v>2020/21</c:v>
                </c:pt>
                <c:pt idx="2">
                  <c:v>2021/22</c:v>
                </c:pt>
              </c:strCache>
            </c:strRef>
          </c:cat>
          <c:val>
            <c:numRef>
              <c:f>PO!$U$42:$U$44</c:f>
              <c:numCache>
                <c:formatCode>#,##0</c:formatCode>
                <c:ptCount val="3"/>
                <c:pt idx="0">
                  <c:v>3041</c:v>
                </c:pt>
                <c:pt idx="1">
                  <c:v>2670</c:v>
                </c:pt>
                <c:pt idx="2">
                  <c:v>2961</c:v>
                </c:pt>
              </c:numCache>
            </c:numRef>
          </c:val>
          <c:extLst>
            <c:ext xmlns:c16="http://schemas.microsoft.com/office/drawing/2014/chart" uri="{C3380CC4-5D6E-409C-BE32-E72D297353CC}">
              <c16:uniqueId val="{00000003-5E35-41F3-B186-A4BA6DB62F6A}"/>
            </c:ext>
          </c:extLst>
        </c:ser>
        <c:dLbls>
          <c:showLegendKey val="0"/>
          <c:showVal val="1"/>
          <c:showCatName val="0"/>
          <c:showSerName val="0"/>
          <c:showPercent val="0"/>
          <c:showBubbleSize val="0"/>
        </c:dLbls>
        <c:gapWidth val="80"/>
        <c:overlap val="-27"/>
        <c:axId val="575390088"/>
        <c:axId val="575386480"/>
      </c:barChart>
      <c:lineChart>
        <c:grouping val="standard"/>
        <c:varyColors val="0"/>
        <c:ser>
          <c:idx val="1"/>
          <c:order val="1"/>
          <c:tx>
            <c:strRef>
              <c:f>PO!$V$41</c:f>
              <c:strCache>
                <c:ptCount val="1"/>
                <c:pt idx="0">
                  <c:v>Positive outcome rate</c:v>
                </c:pt>
              </c:strCache>
            </c:strRef>
          </c:tx>
          <c:spPr>
            <a:ln w="28575" cap="rnd">
              <a:solidFill>
                <a:schemeClr val="accent2"/>
              </a:solidFill>
              <a:round/>
            </a:ln>
            <a:effectLst/>
          </c:spPr>
          <c:marker>
            <c:symbol val="none"/>
          </c:marker>
          <c:dLbls>
            <c:dLbl>
              <c:idx val="0"/>
              <c:layout>
                <c:manualLayout>
                  <c:x val="-9.7849673202614409E-2"/>
                  <c:y val="-2.777777777777782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E35-41F3-B186-A4BA6DB62F6A}"/>
                </c:ext>
              </c:extLst>
            </c:dLbl>
            <c:dLbl>
              <c:idx val="1"/>
              <c:layout>
                <c:manualLayout>
                  <c:x val="-8.238112745098039E-2"/>
                  <c:y val="-4.62964181286550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E35-41F3-B186-A4BA6DB62F6A}"/>
                </c:ext>
              </c:extLst>
            </c:dLbl>
            <c:dLbl>
              <c:idx val="2"/>
              <c:layout>
                <c:manualLayout>
                  <c:x val="-7.6962045472995427E-2"/>
                  <c:y val="-6.01851851851852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E35-41F3-B186-A4BA6DB62F6A}"/>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PO!$T$42:$T$44</c:f>
              <c:strCache>
                <c:ptCount val="3"/>
                <c:pt idx="0">
                  <c:v>2019/20</c:v>
                </c:pt>
                <c:pt idx="1">
                  <c:v>2020/21</c:v>
                </c:pt>
                <c:pt idx="2">
                  <c:v>2021/22</c:v>
                </c:pt>
              </c:strCache>
            </c:strRef>
          </c:cat>
          <c:val>
            <c:numRef>
              <c:f>PO!$V$42:$V$44</c:f>
              <c:numCache>
                <c:formatCode>0.0%</c:formatCode>
                <c:ptCount val="3"/>
                <c:pt idx="0">
                  <c:v>0.1040654301553624</c:v>
                </c:pt>
                <c:pt idx="1">
                  <c:v>9.5915508136652658E-2</c:v>
                </c:pt>
                <c:pt idx="2">
                  <c:v>8.9421073294476489E-2</c:v>
                </c:pt>
              </c:numCache>
            </c:numRef>
          </c:val>
          <c:smooth val="0"/>
          <c:extLst>
            <c:ext xmlns:c16="http://schemas.microsoft.com/office/drawing/2014/chart" uri="{C3380CC4-5D6E-409C-BE32-E72D297353CC}">
              <c16:uniqueId val="{00000007-5E35-41F3-B186-A4BA6DB62F6A}"/>
            </c:ext>
          </c:extLst>
        </c:ser>
        <c:dLbls>
          <c:showLegendKey val="0"/>
          <c:showVal val="1"/>
          <c:showCatName val="0"/>
          <c:showSerName val="0"/>
          <c:showPercent val="0"/>
          <c:showBubbleSize val="0"/>
        </c:dLbls>
        <c:marker val="1"/>
        <c:smooth val="0"/>
        <c:axId val="575393040"/>
        <c:axId val="575388776"/>
      </c:lineChart>
      <c:catAx>
        <c:axId val="575390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75386480"/>
        <c:crosses val="autoZero"/>
        <c:auto val="1"/>
        <c:lblAlgn val="ctr"/>
        <c:lblOffset val="100"/>
        <c:noMultiLvlLbl val="0"/>
      </c:catAx>
      <c:valAx>
        <c:axId val="575386480"/>
        <c:scaling>
          <c:orientation val="minMax"/>
          <c:max val="35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75390088"/>
        <c:crosses val="autoZero"/>
        <c:crossBetween val="between"/>
      </c:valAx>
      <c:valAx>
        <c:axId val="575388776"/>
        <c:scaling>
          <c:orientation val="minMax"/>
          <c:max val="0.2"/>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75393040"/>
        <c:crosses val="max"/>
        <c:crossBetween val="between"/>
        <c:majorUnit val="2.0000000000000004E-2"/>
      </c:valAx>
      <c:catAx>
        <c:axId val="575393040"/>
        <c:scaling>
          <c:orientation val="minMax"/>
        </c:scaling>
        <c:delete val="1"/>
        <c:axPos val="b"/>
        <c:numFmt formatCode="General" sourceLinked="1"/>
        <c:majorTickMark val="out"/>
        <c:minorTickMark val="none"/>
        <c:tickLblPos val="nextTo"/>
        <c:crossAx val="57538877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dirty="0"/>
              <a:t>Recorded </a:t>
            </a:r>
            <a:r>
              <a:rPr lang="en-US" dirty="0" smtClean="0"/>
              <a:t>Crime</a:t>
            </a:r>
            <a:endParaRPr lang="en-US" dirty="0"/>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Sheet1!$B$41</c:f>
              <c:strCache>
                <c:ptCount val="1"/>
                <c:pt idx="0">
                  <c:v>Recorded Crime Count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Sheet1!$A$42:$A$44</c:f>
              <c:strCache>
                <c:ptCount val="3"/>
                <c:pt idx="0">
                  <c:v>2019/20</c:v>
                </c:pt>
                <c:pt idx="1">
                  <c:v>2020/21</c:v>
                </c:pt>
                <c:pt idx="2">
                  <c:v>2021/22</c:v>
                </c:pt>
              </c:strCache>
            </c:strRef>
          </c:cat>
          <c:val>
            <c:numRef>
              <c:f>Sheet1!$B$42:$B$44</c:f>
              <c:numCache>
                <c:formatCode>#,##0</c:formatCode>
                <c:ptCount val="3"/>
                <c:pt idx="0">
                  <c:v>3520</c:v>
                </c:pt>
                <c:pt idx="1">
                  <c:v>3616</c:v>
                </c:pt>
                <c:pt idx="2">
                  <c:v>4561</c:v>
                </c:pt>
              </c:numCache>
            </c:numRef>
          </c:val>
          <c:extLst>
            <c:ext xmlns:c16="http://schemas.microsoft.com/office/drawing/2014/chart" uri="{C3380CC4-5D6E-409C-BE32-E72D297353CC}">
              <c16:uniqueId val="{00000000-DE25-46BE-957A-F0444A58080E}"/>
            </c:ext>
          </c:extLst>
        </c:ser>
        <c:dLbls>
          <c:showLegendKey val="0"/>
          <c:showVal val="0"/>
          <c:showCatName val="0"/>
          <c:showSerName val="0"/>
          <c:showPercent val="0"/>
          <c:showBubbleSize val="0"/>
        </c:dLbls>
        <c:gapWidth val="219"/>
        <c:overlap val="-27"/>
        <c:axId val="441484616"/>
        <c:axId val="441480352"/>
      </c:barChart>
      <c:catAx>
        <c:axId val="441484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1480352"/>
        <c:crosses val="autoZero"/>
        <c:auto val="1"/>
        <c:lblAlgn val="ctr"/>
        <c:lblOffset val="100"/>
        <c:noMultiLvlLbl val="0"/>
      </c:catAx>
      <c:valAx>
        <c:axId val="441480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148461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dirty="0"/>
              <a:t>Positive Outcomes</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Sheet1!$F$41</c:f>
              <c:strCache>
                <c:ptCount val="1"/>
                <c:pt idx="0">
                  <c:v>Number of positive outcomes</c:v>
                </c:pt>
              </c:strCache>
            </c:strRef>
          </c:tx>
          <c:spPr>
            <a:solidFill>
              <a:schemeClr val="accent1"/>
            </a:solidFill>
            <a:ln>
              <a:noFill/>
            </a:ln>
            <a:effectLst/>
          </c:spPr>
          <c:invertIfNegative val="0"/>
          <c:dLbls>
            <c:dLbl>
              <c:idx val="0"/>
              <c:layout>
                <c:manualLayout>
                  <c:x val="0"/>
                  <c:y val="0.1018518518518518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04B-40F9-9EAD-8CB908B282BA}"/>
                </c:ext>
              </c:extLst>
            </c:dLbl>
            <c:dLbl>
              <c:idx val="1"/>
              <c:layout>
                <c:manualLayout>
                  <c:x val="-2.7777777777777779E-3"/>
                  <c:y val="0.1064814814814815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04B-40F9-9EAD-8CB908B282BA}"/>
                </c:ext>
              </c:extLst>
            </c:dLbl>
            <c:dLbl>
              <c:idx val="2"/>
              <c:layout>
                <c:manualLayout>
                  <c:x val="0"/>
                  <c:y val="8.333333333333332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04B-40F9-9EAD-8CB908B282B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Sheet1!$E$42:$E$44</c:f>
              <c:strCache>
                <c:ptCount val="3"/>
                <c:pt idx="0">
                  <c:v>2019/20</c:v>
                </c:pt>
                <c:pt idx="1">
                  <c:v>2020/21</c:v>
                </c:pt>
                <c:pt idx="2">
                  <c:v>2021/22</c:v>
                </c:pt>
              </c:strCache>
            </c:strRef>
          </c:cat>
          <c:val>
            <c:numRef>
              <c:f>Sheet1!$F$42:$F$44</c:f>
              <c:numCache>
                <c:formatCode>#,##0</c:formatCode>
                <c:ptCount val="3"/>
                <c:pt idx="0">
                  <c:v>472</c:v>
                </c:pt>
                <c:pt idx="1">
                  <c:v>534</c:v>
                </c:pt>
                <c:pt idx="2">
                  <c:v>611</c:v>
                </c:pt>
              </c:numCache>
            </c:numRef>
          </c:val>
          <c:extLst>
            <c:ext xmlns:c16="http://schemas.microsoft.com/office/drawing/2014/chart" uri="{C3380CC4-5D6E-409C-BE32-E72D297353CC}">
              <c16:uniqueId val="{00000003-204B-40F9-9EAD-8CB908B282BA}"/>
            </c:ext>
          </c:extLst>
        </c:ser>
        <c:dLbls>
          <c:showLegendKey val="0"/>
          <c:showVal val="0"/>
          <c:showCatName val="0"/>
          <c:showSerName val="0"/>
          <c:showPercent val="0"/>
          <c:showBubbleSize val="0"/>
        </c:dLbls>
        <c:gapWidth val="219"/>
        <c:overlap val="-27"/>
        <c:axId val="451698872"/>
        <c:axId val="451705432"/>
      </c:barChart>
      <c:lineChart>
        <c:grouping val="standard"/>
        <c:varyColors val="0"/>
        <c:ser>
          <c:idx val="1"/>
          <c:order val="1"/>
          <c:tx>
            <c:strRef>
              <c:f>Sheet1!$G$41</c:f>
              <c:strCache>
                <c:ptCount val="1"/>
                <c:pt idx="0">
                  <c:v>Positive outcome rate</c:v>
                </c:pt>
              </c:strCache>
            </c:strRef>
          </c:tx>
          <c:spPr>
            <a:ln w="28575" cap="rnd">
              <a:solidFill>
                <a:schemeClr val="accent2"/>
              </a:solidFill>
              <a:round/>
            </a:ln>
            <a:effectLst/>
          </c:spPr>
          <c:marker>
            <c:symbol val="none"/>
          </c:marker>
          <c:dLbls>
            <c:dLbl>
              <c:idx val="0"/>
              <c:layout>
                <c:manualLayout>
                  <c:x val="-0.1"/>
                  <c:y val="-3.24074074074074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04B-40F9-9EAD-8CB908B282BA}"/>
                </c:ext>
              </c:extLst>
            </c:dLbl>
            <c:dLbl>
              <c:idx val="1"/>
              <c:layout>
                <c:manualLayout>
                  <c:x val="-5.8333333333333383E-2"/>
                  <c:y val="-5.09259259259259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04B-40F9-9EAD-8CB908B282BA}"/>
                </c:ext>
              </c:extLst>
            </c:dLbl>
            <c:dLbl>
              <c:idx val="2"/>
              <c:layout>
                <c:manualLayout>
                  <c:x val="3.0555555555555454E-2"/>
                  <c:y val="-2.77777777777777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04B-40F9-9EAD-8CB908B282B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Sheet1!$E$42:$E$44</c:f>
              <c:strCache>
                <c:ptCount val="3"/>
                <c:pt idx="0">
                  <c:v>2019/20</c:v>
                </c:pt>
                <c:pt idx="1">
                  <c:v>2020/21</c:v>
                </c:pt>
                <c:pt idx="2">
                  <c:v>2021/22</c:v>
                </c:pt>
              </c:strCache>
            </c:strRef>
          </c:cat>
          <c:val>
            <c:numRef>
              <c:f>Sheet1!$G$42:$G$44</c:f>
              <c:numCache>
                <c:formatCode>0.0%</c:formatCode>
                <c:ptCount val="3"/>
                <c:pt idx="0">
                  <c:v>0.12829573253601523</c:v>
                </c:pt>
                <c:pt idx="1">
                  <c:v>0.15424610051993068</c:v>
                </c:pt>
                <c:pt idx="2">
                  <c:v>0.12769070010449321</c:v>
                </c:pt>
              </c:numCache>
            </c:numRef>
          </c:val>
          <c:smooth val="0"/>
          <c:extLst>
            <c:ext xmlns:c16="http://schemas.microsoft.com/office/drawing/2014/chart" uri="{C3380CC4-5D6E-409C-BE32-E72D297353CC}">
              <c16:uniqueId val="{00000007-204B-40F9-9EAD-8CB908B282BA}"/>
            </c:ext>
          </c:extLst>
        </c:ser>
        <c:dLbls>
          <c:showLegendKey val="0"/>
          <c:showVal val="0"/>
          <c:showCatName val="0"/>
          <c:showSerName val="0"/>
          <c:showPercent val="0"/>
          <c:showBubbleSize val="0"/>
        </c:dLbls>
        <c:marker val="1"/>
        <c:smooth val="0"/>
        <c:axId val="451703136"/>
        <c:axId val="451702152"/>
      </c:lineChart>
      <c:catAx>
        <c:axId val="45169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705432"/>
        <c:crosses val="autoZero"/>
        <c:auto val="1"/>
        <c:lblAlgn val="ctr"/>
        <c:lblOffset val="100"/>
        <c:noMultiLvlLbl val="0"/>
      </c:catAx>
      <c:valAx>
        <c:axId val="451705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698872"/>
        <c:crosses val="autoZero"/>
        <c:crossBetween val="between"/>
      </c:valAx>
      <c:valAx>
        <c:axId val="451702152"/>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703136"/>
        <c:crosses val="max"/>
        <c:crossBetween val="between"/>
      </c:valAx>
      <c:catAx>
        <c:axId val="451703136"/>
        <c:scaling>
          <c:orientation val="minMax"/>
        </c:scaling>
        <c:delete val="1"/>
        <c:axPos val="b"/>
        <c:numFmt formatCode="General" sourceLinked="1"/>
        <c:majorTickMark val="out"/>
        <c:minorTickMark val="none"/>
        <c:tickLblPos val="nextTo"/>
        <c:crossAx val="45170215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dirty="0"/>
              <a:t>Recorded </a:t>
            </a:r>
            <a:r>
              <a:rPr lang="en-US" dirty="0" smtClean="0"/>
              <a:t>Crime</a:t>
            </a:r>
            <a:endParaRPr lang="en-US" dirty="0"/>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Sheet1!$B$41</c:f>
              <c:strCache>
                <c:ptCount val="1"/>
                <c:pt idx="0">
                  <c:v>Recorded Crime Count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Sheet1!$A$42:$A$44</c:f>
              <c:strCache>
                <c:ptCount val="3"/>
                <c:pt idx="0">
                  <c:v>2019/20</c:v>
                </c:pt>
                <c:pt idx="1">
                  <c:v>2020/21</c:v>
                </c:pt>
                <c:pt idx="2">
                  <c:v>2021/22</c:v>
                </c:pt>
              </c:strCache>
            </c:strRef>
          </c:cat>
          <c:val>
            <c:numRef>
              <c:f>Sheet1!$B$42:$B$44</c:f>
              <c:numCache>
                <c:formatCode>#,##0</c:formatCode>
                <c:ptCount val="3"/>
                <c:pt idx="0">
                  <c:v>800</c:v>
                </c:pt>
                <c:pt idx="1">
                  <c:v>669</c:v>
                </c:pt>
                <c:pt idx="2">
                  <c:v>421</c:v>
                </c:pt>
              </c:numCache>
            </c:numRef>
          </c:val>
          <c:extLst>
            <c:ext xmlns:c16="http://schemas.microsoft.com/office/drawing/2014/chart" uri="{C3380CC4-5D6E-409C-BE32-E72D297353CC}">
              <c16:uniqueId val="{00000000-D2B8-46EF-9198-02B50BDA1A11}"/>
            </c:ext>
          </c:extLst>
        </c:ser>
        <c:dLbls>
          <c:showLegendKey val="0"/>
          <c:showVal val="0"/>
          <c:showCatName val="0"/>
          <c:showSerName val="0"/>
          <c:showPercent val="0"/>
          <c:showBubbleSize val="0"/>
        </c:dLbls>
        <c:gapWidth val="219"/>
        <c:overlap val="-27"/>
        <c:axId val="441484616"/>
        <c:axId val="441480352"/>
      </c:barChart>
      <c:catAx>
        <c:axId val="441484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1480352"/>
        <c:crosses val="autoZero"/>
        <c:auto val="1"/>
        <c:lblAlgn val="ctr"/>
        <c:lblOffset val="100"/>
        <c:noMultiLvlLbl val="0"/>
      </c:catAx>
      <c:valAx>
        <c:axId val="441480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148461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dirty="0"/>
              <a:t>Positive Outcomes</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Sheet1!$F$41</c:f>
              <c:strCache>
                <c:ptCount val="1"/>
                <c:pt idx="0">
                  <c:v>Number of positive outcomes</c:v>
                </c:pt>
              </c:strCache>
            </c:strRef>
          </c:tx>
          <c:spPr>
            <a:solidFill>
              <a:schemeClr val="accent1"/>
            </a:solidFill>
            <a:ln>
              <a:noFill/>
            </a:ln>
            <a:effectLst/>
          </c:spPr>
          <c:invertIfNegative val="0"/>
          <c:dLbls>
            <c:dLbl>
              <c:idx val="0"/>
              <c:layout>
                <c:manualLayout>
                  <c:x val="0"/>
                  <c:y val="0.1018518518518518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7A7-4B4C-AE72-FEA02CD7EE71}"/>
                </c:ext>
              </c:extLst>
            </c:dLbl>
            <c:dLbl>
              <c:idx val="1"/>
              <c:layout>
                <c:manualLayout>
                  <c:x val="-2.7777777777777779E-3"/>
                  <c:y val="0.1064814814814815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7A7-4B4C-AE72-FEA02CD7EE71}"/>
                </c:ext>
              </c:extLst>
            </c:dLbl>
            <c:dLbl>
              <c:idx val="2"/>
              <c:layout>
                <c:manualLayout>
                  <c:x val="0"/>
                  <c:y val="8.333333333333332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7A7-4B4C-AE72-FEA02CD7EE7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Sheet1!$E$42:$E$44</c:f>
              <c:strCache>
                <c:ptCount val="3"/>
                <c:pt idx="0">
                  <c:v>2019/20</c:v>
                </c:pt>
                <c:pt idx="1">
                  <c:v>2020/21</c:v>
                </c:pt>
                <c:pt idx="2">
                  <c:v>2021/22</c:v>
                </c:pt>
              </c:strCache>
            </c:strRef>
          </c:cat>
          <c:val>
            <c:numRef>
              <c:f>Sheet1!$F$42:$F$44</c:f>
              <c:numCache>
                <c:formatCode>#,##0</c:formatCode>
                <c:ptCount val="3"/>
                <c:pt idx="0">
                  <c:v>18</c:v>
                </c:pt>
                <c:pt idx="1">
                  <c:v>20</c:v>
                </c:pt>
                <c:pt idx="2">
                  <c:v>25</c:v>
                </c:pt>
              </c:numCache>
            </c:numRef>
          </c:val>
          <c:extLst>
            <c:ext xmlns:c16="http://schemas.microsoft.com/office/drawing/2014/chart" uri="{C3380CC4-5D6E-409C-BE32-E72D297353CC}">
              <c16:uniqueId val="{00000003-F7A7-4B4C-AE72-FEA02CD7EE71}"/>
            </c:ext>
          </c:extLst>
        </c:ser>
        <c:dLbls>
          <c:showLegendKey val="0"/>
          <c:showVal val="0"/>
          <c:showCatName val="0"/>
          <c:showSerName val="0"/>
          <c:showPercent val="0"/>
          <c:showBubbleSize val="0"/>
        </c:dLbls>
        <c:gapWidth val="219"/>
        <c:overlap val="-27"/>
        <c:axId val="451698872"/>
        <c:axId val="451705432"/>
      </c:barChart>
      <c:lineChart>
        <c:grouping val="standard"/>
        <c:varyColors val="0"/>
        <c:ser>
          <c:idx val="1"/>
          <c:order val="1"/>
          <c:tx>
            <c:strRef>
              <c:f>Sheet1!$G$41</c:f>
              <c:strCache>
                <c:ptCount val="1"/>
                <c:pt idx="0">
                  <c:v>Positive outcome rate</c:v>
                </c:pt>
              </c:strCache>
            </c:strRef>
          </c:tx>
          <c:spPr>
            <a:ln w="28575" cap="rnd">
              <a:solidFill>
                <a:schemeClr val="accent2"/>
              </a:solidFill>
              <a:round/>
            </a:ln>
            <a:effectLst/>
          </c:spPr>
          <c:marker>
            <c:symbol val="none"/>
          </c:marker>
          <c:dLbls>
            <c:dLbl>
              <c:idx val="0"/>
              <c:layout>
                <c:manualLayout>
                  <c:x val="-0.13869819043068166"/>
                  <c:y val="-3.240740740740748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7A7-4B4C-AE72-FEA02CD7EE71}"/>
                </c:ext>
              </c:extLst>
            </c:dLbl>
            <c:dLbl>
              <c:idx val="1"/>
              <c:layout>
                <c:manualLayout>
                  <c:x val="3.3135409524996773E-2"/>
                  <c:y val="-2.314814814814814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7A7-4B4C-AE72-FEA02CD7EE71}"/>
                </c:ext>
              </c:extLst>
            </c:dLbl>
            <c:dLbl>
              <c:idx val="2"/>
              <c:layout>
                <c:manualLayout>
                  <c:x val="3.0555555555555454E-2"/>
                  <c:y val="-2.77777777777777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7A7-4B4C-AE72-FEA02CD7EE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Sheet1!$E$42:$E$44</c:f>
              <c:strCache>
                <c:ptCount val="3"/>
                <c:pt idx="0">
                  <c:v>2019/20</c:v>
                </c:pt>
                <c:pt idx="1">
                  <c:v>2020/21</c:v>
                </c:pt>
                <c:pt idx="2">
                  <c:v>2021/22</c:v>
                </c:pt>
              </c:strCache>
            </c:strRef>
          </c:cat>
          <c:val>
            <c:numRef>
              <c:f>Sheet1!$G$42:$G$44</c:f>
              <c:numCache>
                <c:formatCode>0.0%</c:formatCode>
                <c:ptCount val="3"/>
                <c:pt idx="0">
                  <c:v>2.2443890274314215E-2</c:v>
                </c:pt>
                <c:pt idx="1">
                  <c:v>2.9282576866764276E-2</c:v>
                </c:pt>
                <c:pt idx="2">
                  <c:v>5.9523809523809521E-2</c:v>
                </c:pt>
              </c:numCache>
            </c:numRef>
          </c:val>
          <c:smooth val="0"/>
          <c:extLst>
            <c:ext xmlns:c16="http://schemas.microsoft.com/office/drawing/2014/chart" uri="{C3380CC4-5D6E-409C-BE32-E72D297353CC}">
              <c16:uniqueId val="{00000007-F7A7-4B4C-AE72-FEA02CD7EE71}"/>
            </c:ext>
          </c:extLst>
        </c:ser>
        <c:dLbls>
          <c:showLegendKey val="0"/>
          <c:showVal val="0"/>
          <c:showCatName val="0"/>
          <c:showSerName val="0"/>
          <c:showPercent val="0"/>
          <c:showBubbleSize val="0"/>
        </c:dLbls>
        <c:marker val="1"/>
        <c:smooth val="0"/>
        <c:axId val="451703136"/>
        <c:axId val="451702152"/>
      </c:lineChart>
      <c:catAx>
        <c:axId val="45169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705432"/>
        <c:crosses val="autoZero"/>
        <c:auto val="1"/>
        <c:lblAlgn val="ctr"/>
        <c:lblOffset val="100"/>
        <c:noMultiLvlLbl val="0"/>
      </c:catAx>
      <c:valAx>
        <c:axId val="451705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698872"/>
        <c:crosses val="autoZero"/>
        <c:crossBetween val="between"/>
      </c:valAx>
      <c:valAx>
        <c:axId val="451702152"/>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703136"/>
        <c:crosses val="max"/>
        <c:crossBetween val="between"/>
      </c:valAx>
      <c:catAx>
        <c:axId val="451703136"/>
        <c:scaling>
          <c:orientation val="minMax"/>
        </c:scaling>
        <c:delete val="1"/>
        <c:axPos val="b"/>
        <c:numFmt formatCode="General" sourceLinked="1"/>
        <c:majorTickMark val="out"/>
        <c:minorTickMark val="none"/>
        <c:tickLblPos val="nextTo"/>
        <c:crossAx val="45170215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Sheet1!$B$41</c:f>
              <c:strCache>
                <c:ptCount val="1"/>
                <c:pt idx="0">
                  <c:v>ASB Incidents</c:v>
                </c:pt>
              </c:strCache>
            </c:strRef>
          </c:tx>
          <c:spPr>
            <a:solidFill>
              <a:schemeClr val="accent1"/>
            </a:solidFill>
            <a:ln>
              <a:noFill/>
            </a:ln>
            <a:effectLst/>
          </c:spPr>
          <c:invertIfNegative val="0"/>
          <c:dLbls>
            <c:dLbl>
              <c:idx val="2"/>
              <c:layout>
                <c:manualLayout>
                  <c:x val="-8.4875562720133283E-17"/>
                  <c:y val="4.629629629629671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96C-4AA7-A681-CFB5DA4CF60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Sheet1!$A$42:$A$44</c:f>
              <c:strCache>
                <c:ptCount val="3"/>
                <c:pt idx="0">
                  <c:v>2019/20</c:v>
                </c:pt>
                <c:pt idx="1">
                  <c:v>2020/21</c:v>
                </c:pt>
                <c:pt idx="2">
                  <c:v>2021/22</c:v>
                </c:pt>
              </c:strCache>
            </c:strRef>
          </c:cat>
          <c:val>
            <c:numRef>
              <c:f>Sheet1!$B$42:$B$44</c:f>
              <c:numCache>
                <c:formatCode>#,##0</c:formatCode>
                <c:ptCount val="3"/>
                <c:pt idx="0">
                  <c:v>79223</c:v>
                </c:pt>
                <c:pt idx="1">
                  <c:v>88312</c:v>
                </c:pt>
                <c:pt idx="2">
                  <c:v>81238</c:v>
                </c:pt>
              </c:numCache>
            </c:numRef>
          </c:val>
          <c:extLst>
            <c:ext xmlns:c16="http://schemas.microsoft.com/office/drawing/2014/chart" uri="{C3380CC4-5D6E-409C-BE32-E72D297353CC}">
              <c16:uniqueId val="{00000000-896C-4AA7-A681-CFB5DA4CF603}"/>
            </c:ext>
          </c:extLst>
        </c:ser>
        <c:dLbls>
          <c:showLegendKey val="0"/>
          <c:showVal val="0"/>
          <c:showCatName val="0"/>
          <c:showSerName val="0"/>
          <c:showPercent val="0"/>
          <c:showBubbleSize val="0"/>
        </c:dLbls>
        <c:gapWidth val="100"/>
        <c:overlap val="-27"/>
        <c:axId val="441484616"/>
        <c:axId val="441480352"/>
      </c:barChart>
      <c:catAx>
        <c:axId val="441484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1480352"/>
        <c:crosses val="autoZero"/>
        <c:auto val="1"/>
        <c:lblAlgn val="ctr"/>
        <c:lblOffset val="100"/>
        <c:noMultiLvlLbl val="0"/>
      </c:catAx>
      <c:valAx>
        <c:axId val="441480352"/>
        <c:scaling>
          <c:orientation val="minMax"/>
          <c:max val="100000"/>
          <c:min val="5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1484616"/>
        <c:crosses val="autoZero"/>
        <c:crossBetween val="between"/>
      </c:valAx>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dirty="0"/>
              <a:t>Serious Violence - 12 Month Rolling Rates Per 1000 Residents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'Most Serious Violence'!$B$2</c:f>
              <c:strCache>
                <c:ptCount val="1"/>
                <c:pt idx="0">
                  <c:v>Avon &amp; Somerset</c:v>
                </c:pt>
              </c:strCache>
            </c:strRef>
          </c:tx>
          <c:spPr>
            <a:ln w="28575" cap="rnd">
              <a:solidFill>
                <a:srgbClr val="FF0000"/>
              </a:solidFill>
              <a:round/>
            </a:ln>
            <a:effectLst/>
          </c:spPr>
          <c:marker>
            <c:symbol val="none"/>
          </c:marker>
          <c:cat>
            <c:numRef>
              <c:f>'Most Serious Violence'!$D$1:$BX$1</c:f>
              <c:numCache>
                <c:formatCode>mmm\ yy</c:formatCode>
                <c:ptCount val="73"/>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numCache>
            </c:numRef>
          </c:cat>
          <c:val>
            <c:numRef>
              <c:f>'Most Serious Violence'!$D$2:$BX$2</c:f>
              <c:numCache>
                <c:formatCode>General</c:formatCode>
                <c:ptCount val="73"/>
                <c:pt idx="0">
                  <c:v>0.39202897545135373</c:v>
                </c:pt>
                <c:pt idx="1">
                  <c:v>0.39954575521664515</c:v>
                </c:pt>
                <c:pt idx="2">
                  <c:v>0.40070218287284387</c:v>
                </c:pt>
                <c:pt idx="3">
                  <c:v>0.41342288709102937</c:v>
                </c:pt>
                <c:pt idx="4">
                  <c:v>0.41631395623152606</c:v>
                </c:pt>
                <c:pt idx="5">
                  <c:v>0.41573574240342676</c:v>
                </c:pt>
                <c:pt idx="6">
                  <c:v>0.41400110091912873</c:v>
                </c:pt>
                <c:pt idx="7">
                  <c:v>0.40879717646623465</c:v>
                </c:pt>
                <c:pt idx="8">
                  <c:v>0.40070218287284387</c:v>
                </c:pt>
                <c:pt idx="9">
                  <c:v>0.40590610732573795</c:v>
                </c:pt>
                <c:pt idx="10">
                  <c:v>0.40821896263813529</c:v>
                </c:pt>
                <c:pt idx="11">
                  <c:v>0.40012396904474451</c:v>
                </c:pt>
                <c:pt idx="12">
                  <c:v>0.39376361693565176</c:v>
                </c:pt>
                <c:pt idx="13">
                  <c:v>0.38740326482655901</c:v>
                </c:pt>
                <c:pt idx="14">
                  <c:v>0.39260718927945309</c:v>
                </c:pt>
                <c:pt idx="15">
                  <c:v>0.38740326482655901</c:v>
                </c:pt>
                <c:pt idx="16">
                  <c:v>0.38798147865465832</c:v>
                </c:pt>
                <c:pt idx="17">
                  <c:v>0.37583898826457218</c:v>
                </c:pt>
                <c:pt idx="18">
                  <c:v>0.38162112654556557</c:v>
                </c:pt>
                <c:pt idx="19">
                  <c:v>0.39029433396705571</c:v>
                </c:pt>
                <c:pt idx="20">
                  <c:v>0.39549825841994979</c:v>
                </c:pt>
                <c:pt idx="21">
                  <c:v>0.38393398185796296</c:v>
                </c:pt>
                <c:pt idx="22">
                  <c:v>0.38104291271746621</c:v>
                </c:pt>
                <c:pt idx="23">
                  <c:v>0.37468256060837346</c:v>
                </c:pt>
                <c:pt idx="24">
                  <c:v>0.37988648506126754</c:v>
                </c:pt>
                <c:pt idx="25">
                  <c:v>0.39202897545135373</c:v>
                </c:pt>
                <c:pt idx="26">
                  <c:v>0.39723289990424782</c:v>
                </c:pt>
                <c:pt idx="27">
                  <c:v>0.40012396904474451</c:v>
                </c:pt>
                <c:pt idx="28">
                  <c:v>0.39665468607614845</c:v>
                </c:pt>
                <c:pt idx="29">
                  <c:v>0.41400110091912873</c:v>
                </c:pt>
                <c:pt idx="30">
                  <c:v>0.41862681154392345</c:v>
                </c:pt>
                <c:pt idx="31">
                  <c:v>0.42325252216871817</c:v>
                </c:pt>
                <c:pt idx="32">
                  <c:v>0.4220960945125195</c:v>
                </c:pt>
                <c:pt idx="33">
                  <c:v>0.42672180513731423</c:v>
                </c:pt>
                <c:pt idx="34">
                  <c:v>0.41747038388772478</c:v>
                </c:pt>
                <c:pt idx="35">
                  <c:v>0.44233357849599647</c:v>
                </c:pt>
                <c:pt idx="36">
                  <c:v>0.44175536466789711</c:v>
                </c:pt>
                <c:pt idx="37">
                  <c:v>0.43597322638690372</c:v>
                </c:pt>
                <c:pt idx="38">
                  <c:v>0.4249871636530162</c:v>
                </c:pt>
                <c:pt idx="39">
                  <c:v>0.42845644662161225</c:v>
                </c:pt>
                <c:pt idx="40">
                  <c:v>0.42961287427781092</c:v>
                </c:pt>
                <c:pt idx="41">
                  <c:v>0.42440894982491689</c:v>
                </c:pt>
                <c:pt idx="42">
                  <c:v>0.42556537748111556</c:v>
                </c:pt>
                <c:pt idx="43">
                  <c:v>0.43019108810591028</c:v>
                </c:pt>
                <c:pt idx="44">
                  <c:v>0.42961287427781092</c:v>
                </c:pt>
                <c:pt idx="45">
                  <c:v>0.43250394341830767</c:v>
                </c:pt>
                <c:pt idx="46">
                  <c:v>0.43597322638690372</c:v>
                </c:pt>
                <c:pt idx="47">
                  <c:v>0.42325252216871817</c:v>
                </c:pt>
                <c:pt idx="48">
                  <c:v>0.42325252216871817</c:v>
                </c:pt>
                <c:pt idx="49">
                  <c:v>0.43192572959020831</c:v>
                </c:pt>
                <c:pt idx="50">
                  <c:v>0.434816798730705</c:v>
                </c:pt>
                <c:pt idx="51">
                  <c:v>0.42440894982491689</c:v>
                </c:pt>
                <c:pt idx="52">
                  <c:v>0.41053181795053267</c:v>
                </c:pt>
                <c:pt idx="53">
                  <c:v>0.40012396904474451</c:v>
                </c:pt>
                <c:pt idx="54">
                  <c:v>0.39607647224804909</c:v>
                </c:pt>
                <c:pt idx="55">
                  <c:v>0.40185861052904254</c:v>
                </c:pt>
                <c:pt idx="56">
                  <c:v>0.40821896263813529</c:v>
                </c:pt>
                <c:pt idx="57">
                  <c:v>0.39665468607614845</c:v>
                </c:pt>
                <c:pt idx="58">
                  <c:v>0.39087254779515507</c:v>
                </c:pt>
                <c:pt idx="59">
                  <c:v>0.36890042232738007</c:v>
                </c:pt>
                <c:pt idx="60">
                  <c:v>0.35502329045299585</c:v>
                </c:pt>
                <c:pt idx="61">
                  <c:v>0.3388333032662143</c:v>
                </c:pt>
                <c:pt idx="62">
                  <c:v>0.33131652350092283</c:v>
                </c:pt>
                <c:pt idx="63">
                  <c:v>0.34345901389100902</c:v>
                </c:pt>
                <c:pt idx="64">
                  <c:v>0.3515540074843998</c:v>
                </c:pt>
                <c:pt idx="65">
                  <c:v>0.36890042232738007</c:v>
                </c:pt>
                <c:pt idx="66">
                  <c:v>0.36543113935878402</c:v>
                </c:pt>
                <c:pt idx="67">
                  <c:v>0.34461544154720769</c:v>
                </c:pt>
                <c:pt idx="68">
                  <c:v>0.34577186920340641</c:v>
                </c:pt>
                <c:pt idx="69">
                  <c:v>0.35791435959349255</c:v>
                </c:pt>
                <c:pt idx="70">
                  <c:v>0.36543113935878402</c:v>
                </c:pt>
                <c:pt idx="71">
                  <c:v>0.37641720209267149</c:v>
                </c:pt>
                <c:pt idx="72">
                  <c:v>0.38566862334226099</c:v>
                </c:pt>
              </c:numCache>
            </c:numRef>
          </c:val>
          <c:smooth val="0"/>
          <c:extLst>
            <c:ext xmlns:c16="http://schemas.microsoft.com/office/drawing/2014/chart" uri="{C3380CC4-5D6E-409C-BE32-E72D297353CC}">
              <c16:uniqueId val="{00000000-FCB6-4569-9BB4-A7BC1B349BE2}"/>
            </c:ext>
          </c:extLst>
        </c:ser>
        <c:ser>
          <c:idx val="1"/>
          <c:order val="1"/>
          <c:tx>
            <c:strRef>
              <c:f>'Most Serious Violence'!$B$3</c:f>
              <c:strCache>
                <c:ptCount val="1"/>
                <c:pt idx="0">
                  <c:v>MSG</c:v>
                </c:pt>
              </c:strCache>
            </c:strRef>
          </c:tx>
          <c:spPr>
            <a:ln w="28575" cap="rnd">
              <a:solidFill>
                <a:schemeClr val="accent1"/>
              </a:solidFill>
              <a:round/>
            </a:ln>
            <a:effectLst/>
          </c:spPr>
          <c:marker>
            <c:symbol val="none"/>
          </c:marker>
          <c:cat>
            <c:numRef>
              <c:f>'Most Serious Violence'!$D$1:$BX$1</c:f>
              <c:numCache>
                <c:formatCode>mmm\ yy</c:formatCode>
                <c:ptCount val="73"/>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numCache>
            </c:numRef>
          </c:cat>
          <c:val>
            <c:numRef>
              <c:f>'Most Serious Violence'!$D$3:$BX$3</c:f>
              <c:numCache>
                <c:formatCode>General</c:formatCode>
                <c:ptCount val="73"/>
                <c:pt idx="0">
                  <c:v>0.34461765519785997</c:v>
                </c:pt>
                <c:pt idx="1">
                  <c:v>0.35218153306890509</c:v>
                </c:pt>
                <c:pt idx="2">
                  <c:v>0.35642468406973526</c:v>
                </c:pt>
                <c:pt idx="3">
                  <c:v>0.36076007748362698</c:v>
                </c:pt>
                <c:pt idx="4">
                  <c:v>0.36389631952771884</c:v>
                </c:pt>
                <c:pt idx="5">
                  <c:v>0.36786274328936447</c:v>
                </c:pt>
                <c:pt idx="6">
                  <c:v>0.37275159118162532</c:v>
                </c:pt>
                <c:pt idx="7">
                  <c:v>0.37607231805184022</c:v>
                </c:pt>
                <c:pt idx="8">
                  <c:v>0.38686468038003874</c:v>
                </c:pt>
                <c:pt idx="9">
                  <c:v>0.39258370998985331</c:v>
                </c:pt>
                <c:pt idx="10">
                  <c:v>0.39802601236048335</c:v>
                </c:pt>
                <c:pt idx="11">
                  <c:v>0.4043907388617286</c:v>
                </c:pt>
                <c:pt idx="12">
                  <c:v>0.39987086062171384</c:v>
                </c:pt>
                <c:pt idx="13">
                  <c:v>0.40309934507886724</c:v>
                </c:pt>
                <c:pt idx="14">
                  <c:v>0.39230698275066878</c:v>
                </c:pt>
                <c:pt idx="15">
                  <c:v>0.39821049718660639</c:v>
                </c:pt>
                <c:pt idx="16">
                  <c:v>0.40632782953602065</c:v>
                </c:pt>
                <c:pt idx="17">
                  <c:v>0.41813485840789594</c:v>
                </c:pt>
                <c:pt idx="18">
                  <c:v>0.42219352458260306</c:v>
                </c:pt>
                <c:pt idx="19">
                  <c:v>0.42735909971404851</c:v>
                </c:pt>
                <c:pt idx="20">
                  <c:v>0.43722903791163176</c:v>
                </c:pt>
                <c:pt idx="21">
                  <c:v>0.44802140023983028</c:v>
                </c:pt>
                <c:pt idx="22">
                  <c:v>0.45410939950189094</c:v>
                </c:pt>
                <c:pt idx="23">
                  <c:v>0.46084309565538234</c:v>
                </c:pt>
                <c:pt idx="24">
                  <c:v>0.47763121483258003</c:v>
                </c:pt>
                <c:pt idx="25">
                  <c:v>0.48224333548565629</c:v>
                </c:pt>
                <c:pt idx="26">
                  <c:v>0.51166866525228305</c:v>
                </c:pt>
                <c:pt idx="27">
                  <c:v>0.51904805829720502</c:v>
                </c:pt>
                <c:pt idx="28">
                  <c:v>0.52264551240660451</c:v>
                </c:pt>
                <c:pt idx="29">
                  <c:v>0.52919472373397292</c:v>
                </c:pt>
                <c:pt idx="30">
                  <c:v>0.54764320634627806</c:v>
                </c:pt>
                <c:pt idx="31">
                  <c:v>0.55170187252098513</c:v>
                </c:pt>
                <c:pt idx="32">
                  <c:v>0.55142514528180053</c:v>
                </c:pt>
                <c:pt idx="33">
                  <c:v>0.55363896319527717</c:v>
                </c:pt>
                <c:pt idx="34">
                  <c:v>0.5558527811087538</c:v>
                </c:pt>
                <c:pt idx="35">
                  <c:v>0.56120284106632234</c:v>
                </c:pt>
                <c:pt idx="36">
                  <c:v>0.55880453832672261</c:v>
                </c:pt>
                <c:pt idx="37">
                  <c:v>0.5656304768932755</c:v>
                </c:pt>
                <c:pt idx="38">
                  <c:v>0.55843556867447652</c:v>
                </c:pt>
                <c:pt idx="39">
                  <c:v>0.55659072041324598</c:v>
                </c:pt>
                <c:pt idx="40">
                  <c:v>0.55410017526058486</c:v>
                </c:pt>
                <c:pt idx="41">
                  <c:v>0.55622175076099989</c:v>
                </c:pt>
                <c:pt idx="42">
                  <c:v>0.55234756941241581</c:v>
                </c:pt>
                <c:pt idx="43">
                  <c:v>0.55778987178304584</c:v>
                </c:pt>
                <c:pt idx="44">
                  <c:v>0.55769762936998435</c:v>
                </c:pt>
                <c:pt idx="45">
                  <c:v>0.55825108384835342</c:v>
                </c:pt>
                <c:pt idx="46">
                  <c:v>0.55778987178304584</c:v>
                </c:pt>
                <c:pt idx="47">
                  <c:v>0.55778987178304584</c:v>
                </c:pt>
                <c:pt idx="48">
                  <c:v>0.56083387141407615</c:v>
                </c:pt>
                <c:pt idx="49">
                  <c:v>0.56369338621898346</c:v>
                </c:pt>
                <c:pt idx="50">
                  <c:v>0.56507702241490643</c:v>
                </c:pt>
                <c:pt idx="51">
                  <c:v>0.55336223595609257</c:v>
                </c:pt>
                <c:pt idx="52">
                  <c:v>0.55354672078221567</c:v>
                </c:pt>
                <c:pt idx="53">
                  <c:v>0.54570611567198601</c:v>
                </c:pt>
                <c:pt idx="54">
                  <c:v>0.54791993358546265</c:v>
                </c:pt>
                <c:pt idx="55">
                  <c:v>0.5524398118254773</c:v>
                </c:pt>
                <c:pt idx="56">
                  <c:v>0.55004150908587768</c:v>
                </c:pt>
                <c:pt idx="57">
                  <c:v>0.54220090397564802</c:v>
                </c:pt>
                <c:pt idx="58">
                  <c:v>0.53924914675767921</c:v>
                </c:pt>
                <c:pt idx="59">
                  <c:v>0.52578175445069641</c:v>
                </c:pt>
                <c:pt idx="60">
                  <c:v>0.51471266488331335</c:v>
                </c:pt>
                <c:pt idx="61">
                  <c:v>0.50069181809796148</c:v>
                </c:pt>
                <c:pt idx="62">
                  <c:v>0.49478830366202381</c:v>
                </c:pt>
                <c:pt idx="63">
                  <c:v>0.50484272668573005</c:v>
                </c:pt>
                <c:pt idx="64">
                  <c:v>0.51194539249146753</c:v>
                </c:pt>
                <c:pt idx="65">
                  <c:v>0.51498939212249795</c:v>
                </c:pt>
                <c:pt idx="66">
                  <c:v>0.509916059404114</c:v>
                </c:pt>
                <c:pt idx="67">
                  <c:v>0.50106078775020757</c:v>
                </c:pt>
                <c:pt idx="68">
                  <c:v>0.50106078775020757</c:v>
                </c:pt>
                <c:pt idx="69">
                  <c:v>0.50622636288165301</c:v>
                </c:pt>
                <c:pt idx="70">
                  <c:v>0.51102296836085237</c:v>
                </c:pt>
                <c:pt idx="71">
                  <c:v>0.52375242136334288</c:v>
                </c:pt>
                <c:pt idx="72">
                  <c:v>0.53103957199520335</c:v>
                </c:pt>
              </c:numCache>
            </c:numRef>
          </c:val>
          <c:smooth val="0"/>
          <c:extLst>
            <c:ext xmlns:c16="http://schemas.microsoft.com/office/drawing/2014/chart" uri="{C3380CC4-5D6E-409C-BE32-E72D297353CC}">
              <c16:uniqueId val="{00000001-FCB6-4569-9BB4-A7BC1B349BE2}"/>
            </c:ext>
          </c:extLst>
        </c:ser>
        <c:dLbls>
          <c:showLegendKey val="0"/>
          <c:showVal val="0"/>
          <c:showCatName val="0"/>
          <c:showSerName val="0"/>
          <c:showPercent val="0"/>
          <c:showBubbleSize val="0"/>
        </c:dLbls>
        <c:smooth val="0"/>
        <c:axId val="910070216"/>
        <c:axId val="910068576"/>
      </c:lineChart>
      <c:dateAx>
        <c:axId val="910070216"/>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068576"/>
        <c:crosses val="autoZero"/>
        <c:auto val="1"/>
        <c:lblOffset val="100"/>
        <c:baseTimeUnit val="months"/>
      </c:dateAx>
      <c:valAx>
        <c:axId val="910068576"/>
        <c:scaling>
          <c:orientation val="minMax"/>
          <c:min val="0.30000000000000004"/>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070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dirty="0"/>
              <a:t>Victim Satisfaction Rate</a:t>
            </a:r>
          </a:p>
        </c:rich>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Sheet1!$G$41</c:f>
              <c:strCache>
                <c:ptCount val="1"/>
                <c:pt idx="0">
                  <c:v>Satisfaction rate</c:v>
                </c:pt>
              </c:strCache>
            </c:strRef>
          </c:tx>
          <c:spPr>
            <a:solidFill>
              <a:schemeClr val="accent1"/>
            </a:solidFill>
            <a:ln>
              <a:noFill/>
            </a:ln>
            <a:effectLst/>
          </c:spPr>
          <c:invertIfNegative val="0"/>
          <c:dLbls>
            <c:dLbl>
              <c:idx val="0"/>
              <c:layout>
                <c:manualLayout>
                  <c:x val="0"/>
                  <c:y val="8.333333333333332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A1B-4C61-9926-D24CDD6E4211}"/>
                </c:ext>
              </c:extLst>
            </c:dLbl>
            <c:dLbl>
              <c:idx val="1"/>
              <c:layout>
                <c:manualLayout>
                  <c:x val="-1.0185067526415994E-16"/>
                  <c:y val="8.796296296296292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A1B-4C61-9926-D24CDD6E4211}"/>
                </c:ext>
              </c:extLst>
            </c:dLbl>
            <c:dLbl>
              <c:idx val="2"/>
              <c:layout>
                <c:manualLayout>
                  <c:x val="-1.0185067526415994E-16"/>
                  <c:y val="8.796296296296296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A1B-4C61-9926-D24CDD6E421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Sheet1!$F$42:$F$44</c:f>
              <c:strCache>
                <c:ptCount val="3"/>
                <c:pt idx="0">
                  <c:v>2019/20</c:v>
                </c:pt>
                <c:pt idx="1">
                  <c:v>2020/21</c:v>
                </c:pt>
                <c:pt idx="2">
                  <c:v>2021/22</c:v>
                </c:pt>
              </c:strCache>
            </c:strRef>
          </c:cat>
          <c:val>
            <c:numRef>
              <c:f>Sheet1!$G$42:$G$44</c:f>
              <c:numCache>
                <c:formatCode>0.0%</c:formatCode>
                <c:ptCount val="3"/>
                <c:pt idx="0">
                  <c:v>0.74331103678929766</c:v>
                </c:pt>
                <c:pt idx="1">
                  <c:v>0.77463712757830405</c:v>
                </c:pt>
                <c:pt idx="2">
                  <c:v>0.71767497034400951</c:v>
                </c:pt>
              </c:numCache>
            </c:numRef>
          </c:val>
          <c:extLst>
            <c:ext xmlns:c16="http://schemas.microsoft.com/office/drawing/2014/chart" uri="{C3380CC4-5D6E-409C-BE32-E72D297353CC}">
              <c16:uniqueId val="{00000003-8A1B-4C61-9926-D24CDD6E4211}"/>
            </c:ext>
          </c:extLst>
        </c:ser>
        <c:dLbls>
          <c:dLblPos val="outEnd"/>
          <c:showLegendKey val="0"/>
          <c:showVal val="1"/>
          <c:showCatName val="0"/>
          <c:showSerName val="0"/>
          <c:showPercent val="0"/>
          <c:showBubbleSize val="0"/>
        </c:dLbls>
        <c:gapWidth val="100"/>
        <c:overlap val="-27"/>
        <c:axId val="454251280"/>
        <c:axId val="454251608"/>
      </c:barChart>
      <c:catAx>
        <c:axId val="45425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251608"/>
        <c:crosses val="autoZero"/>
        <c:auto val="1"/>
        <c:lblAlgn val="ctr"/>
        <c:lblOffset val="100"/>
        <c:noMultiLvlLbl val="0"/>
      </c:catAx>
      <c:valAx>
        <c:axId val="454251608"/>
        <c:scaling>
          <c:orientation val="minMax"/>
          <c:max val="0.8"/>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4251280"/>
        <c:crosses val="autoZero"/>
        <c:crossBetween val="between"/>
        <c:majorUnit val="5.000000000000001E-2"/>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dirty="0"/>
              <a:t>People killed and seriously injured -</a:t>
            </a:r>
          </a:p>
          <a:p>
            <a:pPr>
              <a:defRPr sz="1100"/>
            </a:pPr>
            <a:r>
              <a:rPr lang="en-GB" sz="1100" dirty="0"/>
              <a:t>12 month rolling</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Sheet1!$E$24</c:f>
              <c:strCache>
                <c:ptCount val="1"/>
                <c:pt idx="0">
                  <c:v>Collisions</c:v>
                </c:pt>
              </c:strCache>
            </c:strRef>
          </c:tx>
          <c:spPr>
            <a:ln w="28575" cap="rnd">
              <a:solidFill>
                <a:schemeClr val="accent1"/>
              </a:solidFill>
              <a:round/>
            </a:ln>
            <a:effectLst/>
          </c:spPr>
          <c:marker>
            <c:symbol val="none"/>
          </c:marker>
          <c:dLbls>
            <c:dLbl>
              <c:idx val="0"/>
              <c:layout>
                <c:manualLayout>
                  <c:x val="-3.3333333333333333E-2"/>
                  <c:y val="4.16666666666665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3D-4600-BE8B-B26A23FE8206}"/>
                </c:ext>
              </c:extLst>
            </c:dLbl>
            <c:dLbl>
              <c:idx val="12"/>
              <c:layout>
                <c:manualLayout>
                  <c:x val="-4.166666666666672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3D-4600-BE8B-B26A23FE8206}"/>
                </c:ext>
              </c:extLst>
            </c:dLbl>
            <c:dLbl>
              <c:idx val="24"/>
              <c:layout>
                <c:manualLayout>
                  <c:x val="-4.4444444444444446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3D-4600-BE8B-B26A23FE8206}"/>
                </c:ext>
              </c:extLst>
            </c:dLbl>
            <c:dLbl>
              <c:idx val="36"/>
              <c:layout>
                <c:manualLayout>
                  <c:x val="-1.6666666666666666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3D-4600-BE8B-B26A23FE82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Sheet1!$D$25:$D$61</c:f>
              <c:numCache>
                <c:formatCode>dd\/mm\/yyyy</c:formatCode>
                <c:ptCount val="37"/>
                <c:pt idx="0" formatCode="m/d/yyyy">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pt idx="30">
                  <c:v>44348</c:v>
                </c:pt>
                <c:pt idx="31">
                  <c:v>44378</c:v>
                </c:pt>
                <c:pt idx="32">
                  <c:v>44409</c:v>
                </c:pt>
                <c:pt idx="33">
                  <c:v>44440</c:v>
                </c:pt>
                <c:pt idx="34">
                  <c:v>44470</c:v>
                </c:pt>
                <c:pt idx="35">
                  <c:v>44501</c:v>
                </c:pt>
                <c:pt idx="36">
                  <c:v>44531</c:v>
                </c:pt>
              </c:numCache>
            </c:numRef>
          </c:cat>
          <c:val>
            <c:numRef>
              <c:f>Sheet1!$E$25:$E$61</c:f>
              <c:numCache>
                <c:formatCode>#,##0</c:formatCode>
                <c:ptCount val="37"/>
                <c:pt idx="0">
                  <c:v>425</c:v>
                </c:pt>
                <c:pt idx="1">
                  <c:v>419</c:v>
                </c:pt>
                <c:pt idx="2">
                  <c:v>401</c:v>
                </c:pt>
                <c:pt idx="3">
                  <c:v>390</c:v>
                </c:pt>
                <c:pt idx="4">
                  <c:v>381</c:v>
                </c:pt>
                <c:pt idx="5">
                  <c:v>365</c:v>
                </c:pt>
                <c:pt idx="6">
                  <c:v>360</c:v>
                </c:pt>
                <c:pt idx="7">
                  <c:v>347</c:v>
                </c:pt>
                <c:pt idx="8">
                  <c:v>355</c:v>
                </c:pt>
                <c:pt idx="9">
                  <c:v>361</c:v>
                </c:pt>
                <c:pt idx="10">
                  <c:v>354</c:v>
                </c:pt>
                <c:pt idx="11">
                  <c:v>359</c:v>
                </c:pt>
                <c:pt idx="12">
                  <c:v>358</c:v>
                </c:pt>
                <c:pt idx="13">
                  <c:v>353</c:v>
                </c:pt>
                <c:pt idx="14">
                  <c:v>354</c:v>
                </c:pt>
                <c:pt idx="15">
                  <c:v>348</c:v>
                </c:pt>
                <c:pt idx="16">
                  <c:v>326</c:v>
                </c:pt>
                <c:pt idx="17">
                  <c:v>297</c:v>
                </c:pt>
                <c:pt idx="18">
                  <c:v>281</c:v>
                </c:pt>
                <c:pt idx="19">
                  <c:v>284</c:v>
                </c:pt>
                <c:pt idx="20">
                  <c:v>263</c:v>
                </c:pt>
                <c:pt idx="21">
                  <c:v>262</c:v>
                </c:pt>
                <c:pt idx="22">
                  <c:v>254</c:v>
                </c:pt>
                <c:pt idx="23">
                  <c:v>245</c:v>
                </c:pt>
                <c:pt idx="24">
                  <c:v>242</c:v>
                </c:pt>
                <c:pt idx="25">
                  <c:v>240</c:v>
                </c:pt>
                <c:pt idx="26">
                  <c:v>231</c:v>
                </c:pt>
                <c:pt idx="27">
                  <c:v>234</c:v>
                </c:pt>
                <c:pt idx="28">
                  <c:v>259</c:v>
                </c:pt>
                <c:pt idx="29">
                  <c:v>278</c:v>
                </c:pt>
                <c:pt idx="30">
                  <c:v>291</c:v>
                </c:pt>
                <c:pt idx="31">
                  <c:v>313</c:v>
                </c:pt>
                <c:pt idx="32">
                  <c:v>335</c:v>
                </c:pt>
                <c:pt idx="33">
                  <c:v>348</c:v>
                </c:pt>
                <c:pt idx="34">
                  <c:v>364</c:v>
                </c:pt>
                <c:pt idx="35">
                  <c:v>366</c:v>
                </c:pt>
                <c:pt idx="36">
                  <c:v>363</c:v>
                </c:pt>
              </c:numCache>
            </c:numRef>
          </c:val>
          <c:smooth val="0"/>
          <c:extLst>
            <c:ext xmlns:c16="http://schemas.microsoft.com/office/drawing/2014/chart" uri="{C3380CC4-5D6E-409C-BE32-E72D297353CC}">
              <c16:uniqueId val="{00000004-AE3D-4600-BE8B-B26A23FE8206}"/>
            </c:ext>
          </c:extLst>
        </c:ser>
        <c:ser>
          <c:idx val="1"/>
          <c:order val="1"/>
          <c:tx>
            <c:strRef>
              <c:f>Sheet1!$F$24</c:f>
              <c:strCache>
                <c:ptCount val="1"/>
                <c:pt idx="0">
                  <c:v>Casualties</c:v>
                </c:pt>
              </c:strCache>
            </c:strRef>
          </c:tx>
          <c:spPr>
            <a:ln w="28575" cap="rnd">
              <a:solidFill>
                <a:schemeClr val="accent2"/>
              </a:solidFill>
              <a:round/>
            </a:ln>
            <a:effectLst/>
          </c:spPr>
          <c:marker>
            <c:symbol val="none"/>
          </c:marker>
          <c:dLbls>
            <c:dLbl>
              <c:idx val="0"/>
              <c:layout>
                <c:manualLayout>
                  <c:x val="-3.3333333333333333E-2"/>
                  <c:y val="-5.555555555555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3D-4600-BE8B-B26A23FE8206}"/>
                </c:ext>
              </c:extLst>
            </c:dLbl>
            <c:dLbl>
              <c:idx val="12"/>
              <c:layout>
                <c:manualLayout>
                  <c:x val="-4.1666666666666664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3D-4600-BE8B-B26A23FE8206}"/>
                </c:ext>
              </c:extLst>
            </c:dLbl>
            <c:dLbl>
              <c:idx val="24"/>
              <c:layout>
                <c:manualLayout>
                  <c:x val="-5.00000000000001E-2"/>
                  <c:y val="-6.0185185185185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E3D-4600-BE8B-B26A23FE8206}"/>
                </c:ext>
              </c:extLst>
            </c:dLbl>
            <c:dLbl>
              <c:idx val="36"/>
              <c:layout>
                <c:manualLayout>
                  <c:x val="-1.6666666666666666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E3D-4600-BE8B-B26A23FE820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Sheet1!$D$25:$D$61</c:f>
              <c:numCache>
                <c:formatCode>dd\/mm\/yyyy</c:formatCode>
                <c:ptCount val="37"/>
                <c:pt idx="0" formatCode="m/d/yyyy">
                  <c:v>43435</c:v>
                </c:pt>
                <c:pt idx="1">
                  <c:v>43466</c:v>
                </c:pt>
                <c:pt idx="2">
                  <c:v>43497</c:v>
                </c:pt>
                <c:pt idx="3">
                  <c:v>43525</c:v>
                </c:pt>
                <c:pt idx="4">
                  <c:v>43556</c:v>
                </c:pt>
                <c:pt idx="5">
                  <c:v>43586</c:v>
                </c:pt>
                <c:pt idx="6">
                  <c:v>43617</c:v>
                </c:pt>
                <c:pt idx="7">
                  <c:v>43647</c:v>
                </c:pt>
                <c:pt idx="8">
                  <c:v>43678</c:v>
                </c:pt>
                <c:pt idx="9">
                  <c:v>43709</c:v>
                </c:pt>
                <c:pt idx="10">
                  <c:v>43739</c:v>
                </c:pt>
                <c:pt idx="11">
                  <c:v>43770</c:v>
                </c:pt>
                <c:pt idx="12">
                  <c:v>43800</c:v>
                </c:pt>
                <c:pt idx="13">
                  <c:v>43831</c:v>
                </c:pt>
                <c:pt idx="14">
                  <c:v>43862</c:v>
                </c:pt>
                <c:pt idx="15">
                  <c:v>43891</c:v>
                </c:pt>
                <c:pt idx="16">
                  <c:v>43922</c:v>
                </c:pt>
                <c:pt idx="17">
                  <c:v>43952</c:v>
                </c:pt>
                <c:pt idx="18">
                  <c:v>43983</c:v>
                </c:pt>
                <c:pt idx="19">
                  <c:v>44013</c:v>
                </c:pt>
                <c:pt idx="20">
                  <c:v>44044</c:v>
                </c:pt>
                <c:pt idx="21">
                  <c:v>44075</c:v>
                </c:pt>
                <c:pt idx="22">
                  <c:v>44105</c:v>
                </c:pt>
                <c:pt idx="23">
                  <c:v>44136</c:v>
                </c:pt>
                <c:pt idx="24">
                  <c:v>44166</c:v>
                </c:pt>
                <c:pt idx="25">
                  <c:v>44197</c:v>
                </c:pt>
                <c:pt idx="26">
                  <c:v>44228</c:v>
                </c:pt>
                <c:pt idx="27">
                  <c:v>44256</c:v>
                </c:pt>
                <c:pt idx="28">
                  <c:v>44287</c:v>
                </c:pt>
                <c:pt idx="29">
                  <c:v>44317</c:v>
                </c:pt>
                <c:pt idx="30">
                  <c:v>44348</c:v>
                </c:pt>
                <c:pt idx="31">
                  <c:v>44378</c:v>
                </c:pt>
                <c:pt idx="32">
                  <c:v>44409</c:v>
                </c:pt>
                <c:pt idx="33">
                  <c:v>44440</c:v>
                </c:pt>
                <c:pt idx="34">
                  <c:v>44470</c:v>
                </c:pt>
                <c:pt idx="35">
                  <c:v>44501</c:v>
                </c:pt>
                <c:pt idx="36">
                  <c:v>44531</c:v>
                </c:pt>
              </c:numCache>
            </c:numRef>
          </c:cat>
          <c:val>
            <c:numRef>
              <c:f>Sheet1!$F$25:$F$61</c:f>
              <c:numCache>
                <c:formatCode>#,##0</c:formatCode>
                <c:ptCount val="37"/>
                <c:pt idx="0">
                  <c:v>647</c:v>
                </c:pt>
                <c:pt idx="1">
                  <c:v>637</c:v>
                </c:pt>
                <c:pt idx="2">
                  <c:v>601</c:v>
                </c:pt>
                <c:pt idx="3">
                  <c:v>592</c:v>
                </c:pt>
                <c:pt idx="4">
                  <c:v>588</c:v>
                </c:pt>
                <c:pt idx="5">
                  <c:v>577</c:v>
                </c:pt>
                <c:pt idx="6">
                  <c:v>569</c:v>
                </c:pt>
                <c:pt idx="7">
                  <c:v>544</c:v>
                </c:pt>
                <c:pt idx="8">
                  <c:v>557</c:v>
                </c:pt>
                <c:pt idx="9">
                  <c:v>548</c:v>
                </c:pt>
                <c:pt idx="10">
                  <c:v>530</c:v>
                </c:pt>
                <c:pt idx="11">
                  <c:v>529</c:v>
                </c:pt>
                <c:pt idx="12">
                  <c:v>535</c:v>
                </c:pt>
                <c:pt idx="13">
                  <c:v>538</c:v>
                </c:pt>
                <c:pt idx="14">
                  <c:v>539</c:v>
                </c:pt>
                <c:pt idx="15">
                  <c:v>520</c:v>
                </c:pt>
                <c:pt idx="16">
                  <c:v>474</c:v>
                </c:pt>
                <c:pt idx="17">
                  <c:v>428</c:v>
                </c:pt>
                <c:pt idx="18">
                  <c:v>393</c:v>
                </c:pt>
                <c:pt idx="19">
                  <c:v>401</c:v>
                </c:pt>
                <c:pt idx="20">
                  <c:v>372</c:v>
                </c:pt>
                <c:pt idx="21">
                  <c:v>366</c:v>
                </c:pt>
                <c:pt idx="22">
                  <c:v>353</c:v>
                </c:pt>
                <c:pt idx="23">
                  <c:v>342</c:v>
                </c:pt>
                <c:pt idx="24">
                  <c:v>332</c:v>
                </c:pt>
                <c:pt idx="25">
                  <c:v>319</c:v>
                </c:pt>
                <c:pt idx="26">
                  <c:v>308</c:v>
                </c:pt>
                <c:pt idx="27">
                  <c:v>308</c:v>
                </c:pt>
                <c:pt idx="28">
                  <c:v>351</c:v>
                </c:pt>
                <c:pt idx="29">
                  <c:v>375</c:v>
                </c:pt>
                <c:pt idx="30">
                  <c:v>391</c:v>
                </c:pt>
                <c:pt idx="31">
                  <c:v>420</c:v>
                </c:pt>
                <c:pt idx="32">
                  <c:v>448</c:v>
                </c:pt>
                <c:pt idx="33">
                  <c:v>468</c:v>
                </c:pt>
                <c:pt idx="34">
                  <c:v>493</c:v>
                </c:pt>
                <c:pt idx="35">
                  <c:v>493</c:v>
                </c:pt>
                <c:pt idx="36">
                  <c:v>490</c:v>
                </c:pt>
              </c:numCache>
            </c:numRef>
          </c:val>
          <c:smooth val="0"/>
          <c:extLst>
            <c:ext xmlns:c16="http://schemas.microsoft.com/office/drawing/2014/chart" uri="{C3380CC4-5D6E-409C-BE32-E72D297353CC}">
              <c16:uniqueId val="{00000009-AE3D-4600-BE8B-B26A23FE8206}"/>
            </c:ext>
          </c:extLst>
        </c:ser>
        <c:dLbls>
          <c:showLegendKey val="0"/>
          <c:showVal val="0"/>
          <c:showCatName val="0"/>
          <c:showSerName val="0"/>
          <c:showPercent val="0"/>
          <c:showBubbleSize val="0"/>
        </c:dLbls>
        <c:smooth val="0"/>
        <c:axId val="439474760"/>
        <c:axId val="439475088"/>
      </c:lineChart>
      <c:dateAx>
        <c:axId val="43947476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39475088"/>
        <c:crosses val="autoZero"/>
        <c:auto val="1"/>
        <c:lblOffset val="100"/>
        <c:baseTimeUnit val="months"/>
      </c:dateAx>
      <c:valAx>
        <c:axId val="439475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39474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dirty="0"/>
              <a:t>Drug Trafficking Crime - </a:t>
            </a:r>
          </a:p>
          <a:p>
            <a:pPr>
              <a:defRPr sz="1000"/>
            </a:pPr>
            <a:r>
              <a:rPr lang="en-GB" sz="1000" dirty="0"/>
              <a:t>12 Month Rolling Rates Per 1000 Residents</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'Tackle Drugs'!$C$2</c:f>
              <c:strCache>
                <c:ptCount val="1"/>
                <c:pt idx="0">
                  <c:v>Avon &amp; Somerset</c:v>
                </c:pt>
              </c:strCache>
            </c:strRef>
          </c:tx>
          <c:spPr>
            <a:ln w="28575" cap="rnd">
              <a:solidFill>
                <a:srgbClr val="FF0000"/>
              </a:solidFill>
              <a:round/>
            </a:ln>
            <a:effectLst/>
          </c:spPr>
          <c:marker>
            <c:symbol val="none"/>
          </c:marker>
          <c:cat>
            <c:numRef>
              <c:f>'Tackle Drugs'!$E$1:$BY$1</c:f>
              <c:numCache>
                <c:formatCode>mmm\ yy</c:formatCode>
                <c:ptCount val="73"/>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numCache>
            </c:numRef>
          </c:cat>
          <c:val>
            <c:numRef>
              <c:f>'Tackle Drugs'!$E$2:$BY$2</c:f>
              <c:numCache>
                <c:formatCode>General</c:formatCode>
                <c:ptCount val="73"/>
                <c:pt idx="0">
                  <c:v>0.50709352724312273</c:v>
                </c:pt>
                <c:pt idx="1">
                  <c:v>0.51518852083651356</c:v>
                </c:pt>
                <c:pt idx="2">
                  <c:v>0.53542600481999048</c:v>
                </c:pt>
                <c:pt idx="3">
                  <c:v>0.59787309825471935</c:v>
                </c:pt>
                <c:pt idx="4">
                  <c:v>0.61926700989439509</c:v>
                </c:pt>
                <c:pt idx="5">
                  <c:v>0.62909664497208384</c:v>
                </c:pt>
                <c:pt idx="6">
                  <c:v>0.63545699708117664</c:v>
                </c:pt>
                <c:pt idx="7">
                  <c:v>0.63661342473737526</c:v>
                </c:pt>
                <c:pt idx="8">
                  <c:v>0.63487878325307723</c:v>
                </c:pt>
                <c:pt idx="9">
                  <c:v>0.6325659279406799</c:v>
                </c:pt>
                <c:pt idx="10">
                  <c:v>0.65049055661175947</c:v>
                </c:pt>
                <c:pt idx="11">
                  <c:v>0.62100165137869312</c:v>
                </c:pt>
                <c:pt idx="12">
                  <c:v>0.55855455794396414</c:v>
                </c:pt>
                <c:pt idx="13">
                  <c:v>0.58862167700512991</c:v>
                </c:pt>
                <c:pt idx="14">
                  <c:v>0.60943737481670623</c:v>
                </c:pt>
                <c:pt idx="15">
                  <c:v>0.54467742606957992</c:v>
                </c:pt>
                <c:pt idx="16">
                  <c:v>0.51923601763320892</c:v>
                </c:pt>
                <c:pt idx="17">
                  <c:v>0.50535888575882471</c:v>
                </c:pt>
                <c:pt idx="18">
                  <c:v>0.50767174107122204</c:v>
                </c:pt>
                <c:pt idx="19">
                  <c:v>0.50304603044642737</c:v>
                </c:pt>
                <c:pt idx="20">
                  <c:v>0.50131138896212935</c:v>
                </c:pt>
                <c:pt idx="21">
                  <c:v>0.50131138896212935</c:v>
                </c:pt>
                <c:pt idx="22">
                  <c:v>0.46893141458856619</c:v>
                </c:pt>
                <c:pt idx="23">
                  <c:v>0.4220960945125195</c:v>
                </c:pt>
                <c:pt idx="24">
                  <c:v>0.40532789349763859</c:v>
                </c:pt>
                <c:pt idx="25">
                  <c:v>0.38451219568606226</c:v>
                </c:pt>
                <c:pt idx="26">
                  <c:v>0.37236970529597613</c:v>
                </c:pt>
                <c:pt idx="27">
                  <c:v>0.36543113935878402</c:v>
                </c:pt>
                <c:pt idx="28">
                  <c:v>0.36716578084308205</c:v>
                </c:pt>
                <c:pt idx="29">
                  <c:v>0.35271043514059847</c:v>
                </c:pt>
                <c:pt idx="30">
                  <c:v>0.35502329045299585</c:v>
                </c:pt>
                <c:pt idx="31">
                  <c:v>0.37468256060837346</c:v>
                </c:pt>
                <c:pt idx="32">
                  <c:v>0.37988648506126754</c:v>
                </c:pt>
                <c:pt idx="33">
                  <c:v>0.37526077443647282</c:v>
                </c:pt>
                <c:pt idx="34">
                  <c:v>0.37988648506126754</c:v>
                </c:pt>
                <c:pt idx="35">
                  <c:v>0.37757362974887021</c:v>
                </c:pt>
                <c:pt idx="36">
                  <c:v>0.38162112654556557</c:v>
                </c:pt>
                <c:pt idx="37">
                  <c:v>0.38971612013895635</c:v>
                </c:pt>
                <c:pt idx="38">
                  <c:v>0.38277755420176424</c:v>
                </c:pt>
                <c:pt idx="39">
                  <c:v>0.38566862334226099</c:v>
                </c:pt>
                <c:pt idx="40">
                  <c:v>0.38913790631085704</c:v>
                </c:pt>
                <c:pt idx="41">
                  <c:v>0.39665468607614845</c:v>
                </c:pt>
                <c:pt idx="42">
                  <c:v>0.41400110091912873</c:v>
                </c:pt>
                <c:pt idx="43">
                  <c:v>0.40128039670094318</c:v>
                </c:pt>
                <c:pt idx="44">
                  <c:v>0.40359325201334056</c:v>
                </c:pt>
                <c:pt idx="45">
                  <c:v>0.40590610732573795</c:v>
                </c:pt>
                <c:pt idx="46">
                  <c:v>0.41168824560673134</c:v>
                </c:pt>
                <c:pt idx="47">
                  <c:v>0.41284467326293001</c:v>
                </c:pt>
                <c:pt idx="48">
                  <c:v>0.4342385849026057</c:v>
                </c:pt>
                <c:pt idx="49">
                  <c:v>0.4342385849026057</c:v>
                </c:pt>
                <c:pt idx="50">
                  <c:v>0.43828608169930106</c:v>
                </c:pt>
                <c:pt idx="51">
                  <c:v>0.4446464338083938</c:v>
                </c:pt>
                <c:pt idx="52">
                  <c:v>0.45331964122988394</c:v>
                </c:pt>
                <c:pt idx="53">
                  <c:v>0.45447606888608266</c:v>
                </c:pt>
                <c:pt idx="54">
                  <c:v>0.43250394341830767</c:v>
                </c:pt>
                <c:pt idx="55">
                  <c:v>0.43019108810591028</c:v>
                </c:pt>
                <c:pt idx="56">
                  <c:v>0.42903466044971161</c:v>
                </c:pt>
                <c:pt idx="57">
                  <c:v>0.43712965404310239</c:v>
                </c:pt>
                <c:pt idx="58">
                  <c:v>0.42556537748111556</c:v>
                </c:pt>
                <c:pt idx="59">
                  <c:v>0.42614359130921492</c:v>
                </c:pt>
                <c:pt idx="60">
                  <c:v>0.41573574240342676</c:v>
                </c:pt>
                <c:pt idx="61">
                  <c:v>0.40879717646623465</c:v>
                </c:pt>
                <c:pt idx="62">
                  <c:v>0.41111003177863198</c:v>
                </c:pt>
                <c:pt idx="63">
                  <c:v>0.40474967966953923</c:v>
                </c:pt>
                <c:pt idx="64">
                  <c:v>0.38855969248275768</c:v>
                </c:pt>
                <c:pt idx="65">
                  <c:v>0.37988648506126754</c:v>
                </c:pt>
                <c:pt idx="66">
                  <c:v>0.36196185639018796</c:v>
                </c:pt>
                <c:pt idx="67">
                  <c:v>0.35039757982820113</c:v>
                </c:pt>
                <c:pt idx="68">
                  <c:v>0.341724372406711</c:v>
                </c:pt>
                <c:pt idx="69">
                  <c:v>0.32322152990753206</c:v>
                </c:pt>
                <c:pt idx="70">
                  <c:v>0.32148688842323403</c:v>
                </c:pt>
                <c:pt idx="71">
                  <c:v>0.31686117779843931</c:v>
                </c:pt>
                <c:pt idx="72">
                  <c:v>0.29199798319016762</c:v>
                </c:pt>
              </c:numCache>
            </c:numRef>
          </c:val>
          <c:smooth val="0"/>
          <c:extLst>
            <c:ext xmlns:c16="http://schemas.microsoft.com/office/drawing/2014/chart" uri="{C3380CC4-5D6E-409C-BE32-E72D297353CC}">
              <c16:uniqueId val="{00000000-7303-41FE-92D0-DADE64E8448F}"/>
            </c:ext>
          </c:extLst>
        </c:ser>
        <c:ser>
          <c:idx val="1"/>
          <c:order val="1"/>
          <c:tx>
            <c:strRef>
              <c:f>'Tackle Drugs'!$C$3</c:f>
              <c:strCache>
                <c:ptCount val="1"/>
                <c:pt idx="0">
                  <c:v>MSG</c:v>
                </c:pt>
              </c:strCache>
            </c:strRef>
          </c:tx>
          <c:spPr>
            <a:ln w="28575" cap="rnd">
              <a:solidFill>
                <a:schemeClr val="accent1"/>
              </a:solidFill>
              <a:round/>
            </a:ln>
            <a:effectLst/>
          </c:spPr>
          <c:marker>
            <c:symbol val="none"/>
          </c:marker>
          <c:cat>
            <c:numRef>
              <c:f>'Tackle Drugs'!$E$1:$BY$1</c:f>
              <c:numCache>
                <c:formatCode>mmm\ yy</c:formatCode>
                <c:ptCount val="73"/>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numCache>
            </c:numRef>
          </c:cat>
          <c:val>
            <c:numRef>
              <c:f>'Tackle Drugs'!$E$3:$BY$3</c:f>
              <c:numCache>
                <c:formatCode>General</c:formatCode>
                <c:ptCount val="73"/>
                <c:pt idx="0">
                  <c:v>0.36352734987547275</c:v>
                </c:pt>
                <c:pt idx="1">
                  <c:v>0.36408080435384188</c:v>
                </c:pt>
                <c:pt idx="2">
                  <c:v>0.36066783507056543</c:v>
                </c:pt>
                <c:pt idx="3">
                  <c:v>0.36574116778894938</c:v>
                </c:pt>
                <c:pt idx="4">
                  <c:v>0.36288165298404207</c:v>
                </c:pt>
                <c:pt idx="5">
                  <c:v>0.36159025920118071</c:v>
                </c:pt>
                <c:pt idx="6">
                  <c:v>0.35983765335301171</c:v>
                </c:pt>
                <c:pt idx="7">
                  <c:v>0.36408080435384188</c:v>
                </c:pt>
                <c:pt idx="8">
                  <c:v>0.35651692648279681</c:v>
                </c:pt>
                <c:pt idx="9">
                  <c:v>0.34904529102481319</c:v>
                </c:pt>
                <c:pt idx="10">
                  <c:v>0.34922977585093629</c:v>
                </c:pt>
                <c:pt idx="11">
                  <c:v>0.34913753343787474</c:v>
                </c:pt>
                <c:pt idx="12">
                  <c:v>0.35439535098238167</c:v>
                </c:pt>
                <c:pt idx="13">
                  <c:v>0.36647910709344156</c:v>
                </c:pt>
                <c:pt idx="14">
                  <c:v>0.37653353011714785</c:v>
                </c:pt>
                <c:pt idx="15">
                  <c:v>0.37072225809427173</c:v>
                </c:pt>
                <c:pt idx="16">
                  <c:v>0.36832395535467211</c:v>
                </c:pt>
                <c:pt idx="17">
                  <c:v>0.36786274328936447</c:v>
                </c:pt>
                <c:pt idx="18">
                  <c:v>0.37127571257264091</c:v>
                </c:pt>
                <c:pt idx="19">
                  <c:v>0.37542662116040953</c:v>
                </c:pt>
                <c:pt idx="20">
                  <c:v>0.37376625772530209</c:v>
                </c:pt>
                <c:pt idx="21">
                  <c:v>0.38049995387879348</c:v>
                </c:pt>
                <c:pt idx="22">
                  <c:v>0.38188359007471634</c:v>
                </c:pt>
                <c:pt idx="23">
                  <c:v>0.38428189281431602</c:v>
                </c:pt>
                <c:pt idx="24">
                  <c:v>0.38751037727146942</c:v>
                </c:pt>
                <c:pt idx="25">
                  <c:v>0.38585001383636197</c:v>
                </c:pt>
                <c:pt idx="26">
                  <c:v>0.39535098238169908</c:v>
                </c:pt>
                <c:pt idx="27">
                  <c:v>0.40319158749192879</c:v>
                </c:pt>
                <c:pt idx="28">
                  <c:v>0.40891061710174337</c:v>
                </c:pt>
                <c:pt idx="29">
                  <c:v>0.42191679734341853</c:v>
                </c:pt>
                <c:pt idx="30">
                  <c:v>0.42071764597361866</c:v>
                </c:pt>
                <c:pt idx="31">
                  <c:v>0.42422285766995665</c:v>
                </c:pt>
                <c:pt idx="32">
                  <c:v>0.42957291762752514</c:v>
                </c:pt>
                <c:pt idx="33">
                  <c:v>0.43372382621529382</c:v>
                </c:pt>
                <c:pt idx="34">
                  <c:v>0.4406420071949082</c:v>
                </c:pt>
                <c:pt idx="35">
                  <c:v>0.44534637026104601</c:v>
                </c:pt>
                <c:pt idx="36">
                  <c:v>0.45447836915413709</c:v>
                </c:pt>
                <c:pt idx="37">
                  <c:v>0.45327921778433722</c:v>
                </c:pt>
                <c:pt idx="38">
                  <c:v>0.4539249146757679</c:v>
                </c:pt>
                <c:pt idx="39">
                  <c:v>0.46296467115579742</c:v>
                </c:pt>
                <c:pt idx="40">
                  <c:v>0.4653629738953971</c:v>
                </c:pt>
                <c:pt idx="41">
                  <c:v>0.45835255050272117</c:v>
                </c:pt>
                <c:pt idx="42">
                  <c:v>0.46342588322110506</c:v>
                </c:pt>
                <c:pt idx="43">
                  <c:v>0.4606586108292593</c:v>
                </c:pt>
                <c:pt idx="44">
                  <c:v>0.46148879254681302</c:v>
                </c:pt>
                <c:pt idx="45">
                  <c:v>0.47181994280970391</c:v>
                </c:pt>
                <c:pt idx="46">
                  <c:v>0.47901485102850289</c:v>
                </c:pt>
                <c:pt idx="47">
                  <c:v>0.47781569965870307</c:v>
                </c:pt>
                <c:pt idx="48">
                  <c:v>0.47735448759339544</c:v>
                </c:pt>
                <c:pt idx="49">
                  <c:v>0.49220551609630109</c:v>
                </c:pt>
                <c:pt idx="50">
                  <c:v>0.50041509085877689</c:v>
                </c:pt>
                <c:pt idx="51">
                  <c:v>0.50299787842449961</c:v>
                </c:pt>
                <c:pt idx="52">
                  <c:v>0.52116963379762016</c:v>
                </c:pt>
                <c:pt idx="53">
                  <c:v>0.54026381330135598</c:v>
                </c:pt>
                <c:pt idx="54">
                  <c:v>0.55317775112996959</c:v>
                </c:pt>
                <c:pt idx="55">
                  <c:v>0.56332441656673737</c:v>
                </c:pt>
                <c:pt idx="56">
                  <c:v>0.57439350613412044</c:v>
                </c:pt>
                <c:pt idx="57">
                  <c:v>0.57955908126556588</c:v>
                </c:pt>
                <c:pt idx="58">
                  <c:v>0.5887833225717185</c:v>
                </c:pt>
                <c:pt idx="59">
                  <c:v>0.59966792731297847</c:v>
                </c:pt>
                <c:pt idx="60">
                  <c:v>0.60086707868277833</c:v>
                </c:pt>
                <c:pt idx="61">
                  <c:v>0.60169726040033211</c:v>
                </c:pt>
                <c:pt idx="62">
                  <c:v>0.60916889585831568</c:v>
                </c:pt>
                <c:pt idx="63">
                  <c:v>0.6148879254681302</c:v>
                </c:pt>
                <c:pt idx="64">
                  <c:v>0.61221289548934599</c:v>
                </c:pt>
                <c:pt idx="65">
                  <c:v>0.60658610829259296</c:v>
                </c:pt>
                <c:pt idx="66">
                  <c:v>0.60298865418319347</c:v>
                </c:pt>
                <c:pt idx="67">
                  <c:v>0.60409556313993173</c:v>
                </c:pt>
                <c:pt idx="68">
                  <c:v>0.60298865418319347</c:v>
                </c:pt>
                <c:pt idx="69">
                  <c:v>0.5922885342680565</c:v>
                </c:pt>
                <c:pt idx="70">
                  <c:v>0.58463241398394983</c:v>
                </c:pt>
                <c:pt idx="71">
                  <c:v>0.57688405128678166</c:v>
                </c:pt>
                <c:pt idx="72">
                  <c:v>0.57780647541739694</c:v>
                </c:pt>
              </c:numCache>
            </c:numRef>
          </c:val>
          <c:smooth val="0"/>
          <c:extLst>
            <c:ext xmlns:c16="http://schemas.microsoft.com/office/drawing/2014/chart" uri="{C3380CC4-5D6E-409C-BE32-E72D297353CC}">
              <c16:uniqueId val="{00000001-7303-41FE-92D0-DADE64E8448F}"/>
            </c:ext>
          </c:extLst>
        </c:ser>
        <c:dLbls>
          <c:showLegendKey val="0"/>
          <c:showVal val="0"/>
          <c:showCatName val="0"/>
          <c:showSerName val="0"/>
          <c:showPercent val="0"/>
          <c:showBubbleSize val="0"/>
        </c:dLbls>
        <c:smooth val="0"/>
        <c:axId val="909997728"/>
        <c:axId val="909998056"/>
      </c:lineChart>
      <c:dateAx>
        <c:axId val="909997728"/>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09998056"/>
        <c:crosses val="autoZero"/>
        <c:auto val="1"/>
        <c:lblOffset val="100"/>
        <c:baseTimeUnit val="months"/>
        <c:majorUnit val="4"/>
        <c:majorTimeUnit val="months"/>
      </c:dateAx>
      <c:valAx>
        <c:axId val="909998056"/>
        <c:scaling>
          <c:orientation val="minMax"/>
          <c:min val="0.2"/>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09997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dirty="0"/>
              <a:t>Drugs and County Lines Disruptions - </a:t>
            </a:r>
          </a:p>
          <a:p>
            <a:pPr>
              <a:defRPr sz="1000"/>
            </a:pPr>
            <a:r>
              <a:rPr lang="en-GB" sz="1000" dirty="0"/>
              <a:t>12 Month Rolling Rates</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'Tackle Drugs'!$B$11</c:f>
              <c:strCache>
                <c:ptCount val="1"/>
                <c:pt idx="0">
                  <c:v>Drugs</c:v>
                </c:pt>
              </c:strCache>
            </c:strRef>
          </c:tx>
          <c:spPr>
            <a:ln w="28575" cap="rnd">
              <a:solidFill>
                <a:schemeClr val="accent1"/>
              </a:solidFill>
              <a:round/>
            </a:ln>
            <a:effectLst/>
          </c:spPr>
          <c:marker>
            <c:symbol val="none"/>
          </c:marker>
          <c:cat>
            <c:strRef>
              <c:f>'Tackle Drugs'!$A$14:$A$27</c:f>
              <c:strCache>
                <c:ptCount val="14"/>
                <c:pt idx="0">
                  <c:v>Q3-18</c:v>
                </c:pt>
                <c:pt idx="1">
                  <c:v>Q4-18</c:v>
                </c:pt>
                <c:pt idx="2">
                  <c:v>Q1-19</c:v>
                </c:pt>
                <c:pt idx="3">
                  <c:v>Q2-19</c:v>
                </c:pt>
                <c:pt idx="4">
                  <c:v>Q3-19</c:v>
                </c:pt>
                <c:pt idx="5">
                  <c:v>Q4-19</c:v>
                </c:pt>
                <c:pt idx="6">
                  <c:v>Q1-20</c:v>
                </c:pt>
                <c:pt idx="7">
                  <c:v>Q2-20</c:v>
                </c:pt>
                <c:pt idx="8">
                  <c:v>Q3-20</c:v>
                </c:pt>
                <c:pt idx="9">
                  <c:v>Q4-20</c:v>
                </c:pt>
                <c:pt idx="10">
                  <c:v>Q1-21</c:v>
                </c:pt>
                <c:pt idx="11">
                  <c:v>Q2-21</c:v>
                </c:pt>
                <c:pt idx="12">
                  <c:v>Q3-21</c:v>
                </c:pt>
                <c:pt idx="13">
                  <c:v>Q4-21</c:v>
                </c:pt>
              </c:strCache>
            </c:strRef>
          </c:cat>
          <c:val>
            <c:numRef>
              <c:f>'Tackle Drugs'!$B$14:$B$27</c:f>
              <c:numCache>
                <c:formatCode>General</c:formatCode>
                <c:ptCount val="14"/>
                <c:pt idx="0">
                  <c:v>256</c:v>
                </c:pt>
                <c:pt idx="1">
                  <c:v>280</c:v>
                </c:pt>
                <c:pt idx="2">
                  <c:v>337</c:v>
                </c:pt>
                <c:pt idx="3">
                  <c:v>365</c:v>
                </c:pt>
                <c:pt idx="4">
                  <c:v>352</c:v>
                </c:pt>
                <c:pt idx="5">
                  <c:v>312</c:v>
                </c:pt>
                <c:pt idx="6">
                  <c:v>324</c:v>
                </c:pt>
                <c:pt idx="7">
                  <c:v>336</c:v>
                </c:pt>
                <c:pt idx="8">
                  <c:v>341</c:v>
                </c:pt>
                <c:pt idx="9">
                  <c:v>372</c:v>
                </c:pt>
                <c:pt idx="10">
                  <c:v>331</c:v>
                </c:pt>
                <c:pt idx="11">
                  <c:v>269</c:v>
                </c:pt>
                <c:pt idx="12">
                  <c:v>234</c:v>
                </c:pt>
                <c:pt idx="13">
                  <c:v>546</c:v>
                </c:pt>
              </c:numCache>
            </c:numRef>
          </c:val>
          <c:smooth val="0"/>
          <c:extLst>
            <c:ext xmlns:c16="http://schemas.microsoft.com/office/drawing/2014/chart" uri="{C3380CC4-5D6E-409C-BE32-E72D297353CC}">
              <c16:uniqueId val="{00000000-6F0D-4385-90A6-C5E447C1E6CC}"/>
            </c:ext>
          </c:extLst>
        </c:ser>
        <c:ser>
          <c:idx val="1"/>
          <c:order val="1"/>
          <c:tx>
            <c:strRef>
              <c:f>'Tackle Drugs'!$C$11</c:f>
              <c:strCache>
                <c:ptCount val="1"/>
                <c:pt idx="0">
                  <c:v>County Lines</c:v>
                </c:pt>
              </c:strCache>
            </c:strRef>
          </c:tx>
          <c:spPr>
            <a:ln w="28575" cap="rnd">
              <a:solidFill>
                <a:schemeClr val="accent2"/>
              </a:solidFill>
              <a:round/>
            </a:ln>
            <a:effectLst/>
          </c:spPr>
          <c:marker>
            <c:symbol val="none"/>
          </c:marker>
          <c:cat>
            <c:strRef>
              <c:f>'Tackle Drugs'!$A$14:$A$27</c:f>
              <c:strCache>
                <c:ptCount val="14"/>
                <c:pt idx="0">
                  <c:v>Q3-18</c:v>
                </c:pt>
                <c:pt idx="1">
                  <c:v>Q4-18</c:v>
                </c:pt>
                <c:pt idx="2">
                  <c:v>Q1-19</c:v>
                </c:pt>
                <c:pt idx="3">
                  <c:v>Q2-19</c:v>
                </c:pt>
                <c:pt idx="4">
                  <c:v>Q3-19</c:v>
                </c:pt>
                <c:pt idx="5">
                  <c:v>Q4-19</c:v>
                </c:pt>
                <c:pt idx="6">
                  <c:v>Q1-20</c:v>
                </c:pt>
                <c:pt idx="7">
                  <c:v>Q2-20</c:v>
                </c:pt>
                <c:pt idx="8">
                  <c:v>Q3-20</c:v>
                </c:pt>
                <c:pt idx="9">
                  <c:v>Q4-20</c:v>
                </c:pt>
                <c:pt idx="10">
                  <c:v>Q1-21</c:v>
                </c:pt>
                <c:pt idx="11">
                  <c:v>Q2-21</c:v>
                </c:pt>
                <c:pt idx="12">
                  <c:v>Q3-21</c:v>
                </c:pt>
                <c:pt idx="13">
                  <c:v>Q4-21</c:v>
                </c:pt>
              </c:strCache>
            </c:strRef>
          </c:cat>
          <c:val>
            <c:numRef>
              <c:f>'Tackle Drugs'!$C$14:$C$27</c:f>
              <c:numCache>
                <c:formatCode>General</c:formatCode>
                <c:ptCount val="14"/>
                <c:pt idx="0">
                  <c:v>71</c:v>
                </c:pt>
                <c:pt idx="1">
                  <c:v>118</c:v>
                </c:pt>
                <c:pt idx="2">
                  <c:v>133</c:v>
                </c:pt>
                <c:pt idx="3">
                  <c:v>130</c:v>
                </c:pt>
                <c:pt idx="4">
                  <c:v>116</c:v>
                </c:pt>
                <c:pt idx="5">
                  <c:v>79</c:v>
                </c:pt>
                <c:pt idx="6">
                  <c:v>155</c:v>
                </c:pt>
                <c:pt idx="7">
                  <c:v>203</c:v>
                </c:pt>
                <c:pt idx="8">
                  <c:v>203</c:v>
                </c:pt>
                <c:pt idx="9">
                  <c:v>209</c:v>
                </c:pt>
                <c:pt idx="10">
                  <c:v>124</c:v>
                </c:pt>
                <c:pt idx="11">
                  <c:v>67</c:v>
                </c:pt>
                <c:pt idx="12">
                  <c:v>41</c:v>
                </c:pt>
                <c:pt idx="13">
                  <c:v>353</c:v>
                </c:pt>
              </c:numCache>
            </c:numRef>
          </c:val>
          <c:smooth val="0"/>
          <c:extLst>
            <c:ext xmlns:c16="http://schemas.microsoft.com/office/drawing/2014/chart" uri="{C3380CC4-5D6E-409C-BE32-E72D297353CC}">
              <c16:uniqueId val="{00000001-6F0D-4385-90A6-C5E447C1E6CC}"/>
            </c:ext>
          </c:extLst>
        </c:ser>
        <c:dLbls>
          <c:showLegendKey val="0"/>
          <c:showVal val="0"/>
          <c:showCatName val="0"/>
          <c:showSerName val="0"/>
          <c:showPercent val="0"/>
          <c:showBubbleSize val="0"/>
        </c:dLbls>
        <c:smooth val="0"/>
        <c:axId val="910011504"/>
        <c:axId val="910016424"/>
      </c:lineChart>
      <c:catAx>
        <c:axId val="91001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10016424"/>
        <c:crosses val="autoZero"/>
        <c:auto val="1"/>
        <c:lblAlgn val="ctr"/>
        <c:lblOffset val="100"/>
        <c:noMultiLvlLbl val="0"/>
      </c:catAx>
      <c:valAx>
        <c:axId val="9100164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10011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dirty="0"/>
              <a:t>Residential Burglary - 12 Month Rolling Rates per 1000 Household</a:t>
            </a:r>
          </a:p>
        </c:rich>
      </c:tx>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'Neighbourhood (2)'!$C$2</c:f>
              <c:strCache>
                <c:ptCount val="1"/>
                <c:pt idx="0">
                  <c:v>Avon &amp; Somerset</c:v>
                </c:pt>
              </c:strCache>
            </c:strRef>
          </c:tx>
          <c:spPr>
            <a:ln w="19050" cap="rnd">
              <a:solidFill>
                <a:srgbClr val="FF0000"/>
              </a:solidFill>
              <a:round/>
            </a:ln>
            <a:effectLst/>
          </c:spPr>
          <c:marker>
            <c:symbol val="none"/>
          </c:marker>
          <c:cat>
            <c:numRef>
              <c:f>'Neighbourhood (2)'!$AF$1:$BY$1</c:f>
              <c:numCache>
                <c:formatCode>mmm\ yy</c:formatCode>
                <c:ptCount val="46"/>
                <c:pt idx="0">
                  <c:v>43191</c:v>
                </c:pt>
                <c:pt idx="1">
                  <c:v>43221</c:v>
                </c:pt>
                <c:pt idx="2">
                  <c:v>43252</c:v>
                </c:pt>
                <c:pt idx="3">
                  <c:v>43282</c:v>
                </c:pt>
                <c:pt idx="4">
                  <c:v>43313</c:v>
                </c:pt>
                <c:pt idx="5">
                  <c:v>43344</c:v>
                </c:pt>
                <c:pt idx="6">
                  <c:v>43374</c:v>
                </c:pt>
                <c:pt idx="7">
                  <c:v>43405</c:v>
                </c:pt>
                <c:pt idx="8">
                  <c:v>43435</c:v>
                </c:pt>
                <c:pt idx="9">
                  <c:v>43466</c:v>
                </c:pt>
                <c:pt idx="10">
                  <c:v>43497</c:v>
                </c:pt>
                <c:pt idx="11">
                  <c:v>43525</c:v>
                </c:pt>
                <c:pt idx="12">
                  <c:v>43556</c:v>
                </c:pt>
                <c:pt idx="13">
                  <c:v>43586</c:v>
                </c:pt>
                <c:pt idx="14">
                  <c:v>43617</c:v>
                </c:pt>
                <c:pt idx="15">
                  <c:v>43647</c:v>
                </c:pt>
                <c:pt idx="16">
                  <c:v>43678</c:v>
                </c:pt>
                <c:pt idx="17">
                  <c:v>43709</c:v>
                </c:pt>
                <c:pt idx="18">
                  <c:v>43739</c:v>
                </c:pt>
                <c:pt idx="19">
                  <c:v>43770</c:v>
                </c:pt>
                <c:pt idx="20">
                  <c:v>43800</c:v>
                </c:pt>
                <c:pt idx="21">
                  <c:v>43831</c:v>
                </c:pt>
                <c:pt idx="22">
                  <c:v>43862</c:v>
                </c:pt>
                <c:pt idx="23">
                  <c:v>43891</c:v>
                </c:pt>
                <c:pt idx="24">
                  <c:v>43922</c:v>
                </c:pt>
                <c:pt idx="25">
                  <c:v>43952</c:v>
                </c:pt>
                <c:pt idx="26">
                  <c:v>43983</c:v>
                </c:pt>
                <c:pt idx="27">
                  <c:v>44013</c:v>
                </c:pt>
                <c:pt idx="28">
                  <c:v>44044</c:v>
                </c:pt>
                <c:pt idx="29">
                  <c:v>44075</c:v>
                </c:pt>
                <c:pt idx="30">
                  <c:v>44105</c:v>
                </c:pt>
                <c:pt idx="31">
                  <c:v>44136</c:v>
                </c:pt>
                <c:pt idx="32">
                  <c:v>44166</c:v>
                </c:pt>
                <c:pt idx="33">
                  <c:v>44197</c:v>
                </c:pt>
                <c:pt idx="34">
                  <c:v>44228</c:v>
                </c:pt>
                <c:pt idx="35">
                  <c:v>44256</c:v>
                </c:pt>
                <c:pt idx="36">
                  <c:v>44287</c:v>
                </c:pt>
                <c:pt idx="37">
                  <c:v>44317</c:v>
                </c:pt>
                <c:pt idx="38">
                  <c:v>44348</c:v>
                </c:pt>
                <c:pt idx="39">
                  <c:v>44378</c:v>
                </c:pt>
                <c:pt idx="40">
                  <c:v>44409</c:v>
                </c:pt>
                <c:pt idx="41">
                  <c:v>44440</c:v>
                </c:pt>
                <c:pt idx="42">
                  <c:v>44470</c:v>
                </c:pt>
                <c:pt idx="43">
                  <c:v>44501</c:v>
                </c:pt>
                <c:pt idx="44">
                  <c:v>44531</c:v>
                </c:pt>
                <c:pt idx="45">
                  <c:v>44562</c:v>
                </c:pt>
              </c:numCache>
            </c:numRef>
          </c:cat>
          <c:val>
            <c:numRef>
              <c:f>'Neighbourhood (2)'!$AF$2:$BY$2</c:f>
              <c:numCache>
                <c:formatCode>General</c:formatCode>
                <c:ptCount val="46"/>
                <c:pt idx="0">
                  <c:v>11.640373717261447</c:v>
                </c:pt>
                <c:pt idx="1">
                  <c:v>11.541701521024541</c:v>
                </c:pt>
                <c:pt idx="2">
                  <c:v>11.300175548146139</c:v>
                </c:pt>
                <c:pt idx="3">
                  <c:v>11.039504223759085</c:v>
                </c:pt>
                <c:pt idx="4">
                  <c:v>10.731705880273807</c:v>
                </c:pt>
                <c:pt idx="5">
                  <c:v>10.577070348857758</c:v>
                </c:pt>
                <c:pt idx="6">
                  <c:v>10.373835078996665</c:v>
                </c:pt>
                <c:pt idx="7">
                  <c:v>10.122000070690527</c:v>
                </c:pt>
                <c:pt idx="8">
                  <c:v>9.993873487517229</c:v>
                </c:pt>
                <c:pt idx="9">
                  <c:v>9.8863649751994043</c:v>
                </c:pt>
                <c:pt idx="10">
                  <c:v>9.725838566396078</c:v>
                </c:pt>
                <c:pt idx="11">
                  <c:v>9.8304016400202627</c:v>
                </c:pt>
                <c:pt idx="12">
                  <c:v>9.7361476018238147</c:v>
                </c:pt>
                <c:pt idx="13">
                  <c:v>9.5947665445291417</c:v>
                </c:pt>
                <c:pt idx="14">
                  <c:v>9.4990397869858718</c:v>
                </c:pt>
                <c:pt idx="15">
                  <c:v>9.4298219776853553</c:v>
                </c:pt>
                <c:pt idx="16">
                  <c:v>9.3370406588357255</c:v>
                </c:pt>
                <c:pt idx="17">
                  <c:v>9.3296770621016289</c:v>
                </c:pt>
                <c:pt idx="18">
                  <c:v>9.2575138141074724</c:v>
                </c:pt>
                <c:pt idx="19">
                  <c:v>9.123496353546896</c:v>
                </c:pt>
                <c:pt idx="20">
                  <c:v>9.1014055633446027</c:v>
                </c:pt>
                <c:pt idx="21">
                  <c:v>9.0218787186163496</c:v>
                </c:pt>
                <c:pt idx="22">
                  <c:v>9.0984601246509644</c:v>
                </c:pt>
                <c:pt idx="23">
                  <c:v>8.995369770373598</c:v>
                </c:pt>
                <c:pt idx="24">
                  <c:v>8.6993531816628753</c:v>
                </c:pt>
                <c:pt idx="25">
                  <c:v>8.4666635248653925</c:v>
                </c:pt>
                <c:pt idx="26">
                  <c:v>8.3297006256111779</c:v>
                </c:pt>
                <c:pt idx="27">
                  <c:v>8.1927377263569632</c:v>
                </c:pt>
                <c:pt idx="28">
                  <c:v>8.1220471977096267</c:v>
                </c:pt>
                <c:pt idx="29">
                  <c:v>7.9276482439294496</c:v>
                </c:pt>
                <c:pt idx="30">
                  <c:v>7.6772859549701327</c:v>
                </c:pt>
                <c:pt idx="31">
                  <c:v>7.5756683200395862</c:v>
                </c:pt>
                <c:pt idx="32">
                  <c:v>7.4622689303344831</c:v>
                </c:pt>
                <c:pt idx="33">
                  <c:v>7.1957067285601513</c:v>
                </c:pt>
                <c:pt idx="34">
                  <c:v>6.9144173333176235</c:v>
                </c:pt>
                <c:pt idx="35">
                  <c:v>6.8245814531616329</c:v>
                </c:pt>
                <c:pt idx="36">
                  <c:v>6.8098542596934379</c:v>
                </c:pt>
                <c:pt idx="37">
                  <c:v>6.8231087338148138</c:v>
                </c:pt>
                <c:pt idx="38">
                  <c:v>6.7362182923524623</c:v>
                </c:pt>
                <c:pt idx="39">
                  <c:v>6.6802549571733207</c:v>
                </c:pt>
                <c:pt idx="40">
                  <c:v>6.6611096056646666</c:v>
                </c:pt>
                <c:pt idx="41">
                  <c:v>6.6198734639537209</c:v>
                </c:pt>
                <c:pt idx="42">
                  <c:v>6.6493278508901108</c:v>
                </c:pt>
                <c:pt idx="43">
                  <c:v>6.7848180307975063</c:v>
                </c:pt>
                <c:pt idx="44">
                  <c:v>6.8540358400980237</c:v>
                </c:pt>
                <c:pt idx="45">
                  <c:v>7.1397433933810097</c:v>
                </c:pt>
              </c:numCache>
            </c:numRef>
          </c:val>
          <c:smooth val="0"/>
          <c:extLst>
            <c:ext xmlns:c16="http://schemas.microsoft.com/office/drawing/2014/chart" uri="{C3380CC4-5D6E-409C-BE32-E72D297353CC}">
              <c16:uniqueId val="{00000000-242B-4C9B-BBDB-9DA0C96C95A3}"/>
            </c:ext>
          </c:extLst>
        </c:ser>
        <c:ser>
          <c:idx val="1"/>
          <c:order val="1"/>
          <c:tx>
            <c:strRef>
              <c:f>'Neighbourhood (2)'!$C$3</c:f>
              <c:strCache>
                <c:ptCount val="1"/>
                <c:pt idx="0">
                  <c:v>MSG</c:v>
                </c:pt>
              </c:strCache>
            </c:strRef>
          </c:tx>
          <c:spPr>
            <a:ln w="19050" cap="rnd">
              <a:solidFill>
                <a:schemeClr val="accent1"/>
              </a:solidFill>
              <a:round/>
            </a:ln>
            <a:effectLst/>
          </c:spPr>
          <c:marker>
            <c:symbol val="none"/>
          </c:marker>
          <c:cat>
            <c:numRef>
              <c:f>'Neighbourhood (2)'!$AF$1:$BY$1</c:f>
              <c:numCache>
                <c:formatCode>mmm\ yy</c:formatCode>
                <c:ptCount val="46"/>
                <c:pt idx="0">
                  <c:v>43191</c:v>
                </c:pt>
                <c:pt idx="1">
                  <c:v>43221</c:v>
                </c:pt>
                <c:pt idx="2">
                  <c:v>43252</c:v>
                </c:pt>
                <c:pt idx="3">
                  <c:v>43282</c:v>
                </c:pt>
                <c:pt idx="4">
                  <c:v>43313</c:v>
                </c:pt>
                <c:pt idx="5">
                  <c:v>43344</c:v>
                </c:pt>
                <c:pt idx="6">
                  <c:v>43374</c:v>
                </c:pt>
                <c:pt idx="7">
                  <c:v>43405</c:v>
                </c:pt>
                <c:pt idx="8">
                  <c:v>43435</c:v>
                </c:pt>
                <c:pt idx="9">
                  <c:v>43466</c:v>
                </c:pt>
                <c:pt idx="10">
                  <c:v>43497</c:v>
                </c:pt>
                <c:pt idx="11">
                  <c:v>43525</c:v>
                </c:pt>
                <c:pt idx="12">
                  <c:v>43556</c:v>
                </c:pt>
                <c:pt idx="13">
                  <c:v>43586</c:v>
                </c:pt>
                <c:pt idx="14">
                  <c:v>43617</c:v>
                </c:pt>
                <c:pt idx="15">
                  <c:v>43647</c:v>
                </c:pt>
                <c:pt idx="16">
                  <c:v>43678</c:v>
                </c:pt>
                <c:pt idx="17">
                  <c:v>43709</c:v>
                </c:pt>
                <c:pt idx="18">
                  <c:v>43739</c:v>
                </c:pt>
                <c:pt idx="19">
                  <c:v>43770</c:v>
                </c:pt>
                <c:pt idx="20">
                  <c:v>43800</c:v>
                </c:pt>
                <c:pt idx="21">
                  <c:v>43831</c:v>
                </c:pt>
                <c:pt idx="22">
                  <c:v>43862</c:v>
                </c:pt>
                <c:pt idx="23">
                  <c:v>43891</c:v>
                </c:pt>
                <c:pt idx="24">
                  <c:v>43922</c:v>
                </c:pt>
                <c:pt idx="25">
                  <c:v>43952</c:v>
                </c:pt>
                <c:pt idx="26">
                  <c:v>43983</c:v>
                </c:pt>
                <c:pt idx="27">
                  <c:v>44013</c:v>
                </c:pt>
                <c:pt idx="28">
                  <c:v>44044</c:v>
                </c:pt>
                <c:pt idx="29">
                  <c:v>44075</c:v>
                </c:pt>
                <c:pt idx="30">
                  <c:v>44105</c:v>
                </c:pt>
                <c:pt idx="31">
                  <c:v>44136</c:v>
                </c:pt>
                <c:pt idx="32">
                  <c:v>44166</c:v>
                </c:pt>
                <c:pt idx="33">
                  <c:v>44197</c:v>
                </c:pt>
                <c:pt idx="34">
                  <c:v>44228</c:v>
                </c:pt>
                <c:pt idx="35">
                  <c:v>44256</c:v>
                </c:pt>
                <c:pt idx="36">
                  <c:v>44287</c:v>
                </c:pt>
                <c:pt idx="37">
                  <c:v>44317</c:v>
                </c:pt>
                <c:pt idx="38">
                  <c:v>44348</c:v>
                </c:pt>
                <c:pt idx="39">
                  <c:v>44378</c:v>
                </c:pt>
                <c:pt idx="40">
                  <c:v>44409</c:v>
                </c:pt>
                <c:pt idx="41">
                  <c:v>44440</c:v>
                </c:pt>
                <c:pt idx="42">
                  <c:v>44470</c:v>
                </c:pt>
                <c:pt idx="43">
                  <c:v>44501</c:v>
                </c:pt>
                <c:pt idx="44">
                  <c:v>44531</c:v>
                </c:pt>
                <c:pt idx="45">
                  <c:v>44562</c:v>
                </c:pt>
              </c:numCache>
            </c:numRef>
          </c:cat>
          <c:val>
            <c:numRef>
              <c:f>'Neighbourhood (2)'!$AF$3:$BY$3</c:f>
              <c:numCache>
                <c:formatCode>General</c:formatCode>
                <c:ptCount val="46"/>
                <c:pt idx="0">
                  <c:v>10.370639194568017</c:v>
                </c:pt>
                <c:pt idx="1">
                  <c:v>10.287754624209787</c:v>
                </c:pt>
                <c:pt idx="2">
                  <c:v>10.187543900725826</c:v>
                </c:pt>
                <c:pt idx="3">
                  <c:v>10.052915008194802</c:v>
                </c:pt>
                <c:pt idx="4">
                  <c:v>9.9510653242800284</c:v>
                </c:pt>
                <c:pt idx="5">
                  <c:v>9.9213298993210017</c:v>
                </c:pt>
                <c:pt idx="6">
                  <c:v>9.9140716459845475</c:v>
                </c:pt>
                <c:pt idx="7">
                  <c:v>9.8810583001638967</c:v>
                </c:pt>
                <c:pt idx="8">
                  <c:v>9.9267150550222425</c:v>
                </c:pt>
                <c:pt idx="9">
                  <c:v>9.8428939358464067</c:v>
                </c:pt>
                <c:pt idx="10">
                  <c:v>9.7881058300163897</c:v>
                </c:pt>
                <c:pt idx="11">
                  <c:v>9.7920861624912199</c:v>
                </c:pt>
                <c:pt idx="12">
                  <c:v>9.7328494497775697</c:v>
                </c:pt>
                <c:pt idx="13">
                  <c:v>9.6843830484664011</c:v>
                </c:pt>
                <c:pt idx="14">
                  <c:v>9.6501990166237412</c:v>
                </c:pt>
                <c:pt idx="15">
                  <c:v>9.6338094123156175</c:v>
                </c:pt>
                <c:pt idx="16">
                  <c:v>9.563802388199484</c:v>
                </c:pt>
                <c:pt idx="17">
                  <c:v>9.4682744088035591</c:v>
                </c:pt>
                <c:pt idx="18">
                  <c:v>9.3622102552095523</c:v>
                </c:pt>
                <c:pt idx="19">
                  <c:v>9.2779208616249118</c:v>
                </c:pt>
                <c:pt idx="20">
                  <c:v>9.0889721376726769</c:v>
                </c:pt>
                <c:pt idx="21">
                  <c:v>9.1046593303675962</c:v>
                </c:pt>
                <c:pt idx="22">
                  <c:v>9.1540622804963707</c:v>
                </c:pt>
                <c:pt idx="23">
                  <c:v>8.9826738468742686</c:v>
                </c:pt>
                <c:pt idx="24">
                  <c:v>8.7220791383750882</c:v>
                </c:pt>
                <c:pt idx="25">
                  <c:v>8.4605478810583001</c:v>
                </c:pt>
                <c:pt idx="26">
                  <c:v>8.2392882228986188</c:v>
                </c:pt>
                <c:pt idx="27">
                  <c:v>8.0456567548583475</c:v>
                </c:pt>
                <c:pt idx="28">
                  <c:v>7.8543666588620935</c:v>
                </c:pt>
                <c:pt idx="29">
                  <c:v>7.6909388901896509</c:v>
                </c:pt>
                <c:pt idx="30">
                  <c:v>7.5181456333411383</c:v>
                </c:pt>
                <c:pt idx="31">
                  <c:v>7.2184500117068602</c:v>
                </c:pt>
                <c:pt idx="32">
                  <c:v>7.0220088972137669</c:v>
                </c:pt>
                <c:pt idx="33">
                  <c:v>6.6270194333879653</c:v>
                </c:pt>
                <c:pt idx="34">
                  <c:v>6.3064856005619294</c:v>
                </c:pt>
                <c:pt idx="35">
                  <c:v>6.1622570826504335</c:v>
                </c:pt>
                <c:pt idx="36">
                  <c:v>6.1325216576914068</c:v>
                </c:pt>
                <c:pt idx="37">
                  <c:v>6.1245609927417464</c:v>
                </c:pt>
                <c:pt idx="38">
                  <c:v>6.1025520955279795</c:v>
                </c:pt>
                <c:pt idx="39">
                  <c:v>6.0159213298993208</c:v>
                </c:pt>
                <c:pt idx="40">
                  <c:v>5.9531725591196443</c:v>
                </c:pt>
                <c:pt idx="41">
                  <c:v>5.900491688129244</c:v>
                </c:pt>
                <c:pt idx="42">
                  <c:v>5.8382111917583703</c:v>
                </c:pt>
                <c:pt idx="43">
                  <c:v>5.8499180519784595</c:v>
                </c:pt>
                <c:pt idx="44">
                  <c:v>5.8656052446733788</c:v>
                </c:pt>
                <c:pt idx="45">
                  <c:v>5.9356122687895105</c:v>
                </c:pt>
              </c:numCache>
            </c:numRef>
          </c:val>
          <c:smooth val="0"/>
          <c:extLst>
            <c:ext xmlns:c16="http://schemas.microsoft.com/office/drawing/2014/chart" uri="{C3380CC4-5D6E-409C-BE32-E72D297353CC}">
              <c16:uniqueId val="{00000001-242B-4C9B-BBDB-9DA0C96C95A3}"/>
            </c:ext>
          </c:extLst>
        </c:ser>
        <c:dLbls>
          <c:showLegendKey val="0"/>
          <c:showVal val="0"/>
          <c:showCatName val="0"/>
          <c:showSerName val="0"/>
          <c:showPercent val="0"/>
          <c:showBubbleSize val="0"/>
        </c:dLbls>
        <c:smooth val="0"/>
        <c:axId val="909998712"/>
        <c:axId val="909990184"/>
      </c:lineChart>
      <c:dateAx>
        <c:axId val="909998712"/>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09990184"/>
        <c:crosses val="autoZero"/>
        <c:auto val="1"/>
        <c:lblOffset val="100"/>
        <c:baseTimeUnit val="months"/>
      </c:dateAx>
      <c:valAx>
        <c:axId val="909990184"/>
        <c:scaling>
          <c:orientation val="minMax"/>
          <c:max val="12"/>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09998712"/>
        <c:crosses val="autoZero"/>
        <c:crossBetween val="between"/>
        <c:majorUnit val="1"/>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0" i="0" baseline="0" dirty="0">
                <a:effectLst/>
              </a:rPr>
              <a:t>Vehicle Offences - 12 Month Rolling Rates per 1000 Population</a:t>
            </a:r>
            <a:endParaRPr lang="en-GB" sz="800" dirty="0">
              <a:effectLst/>
            </a:endParaRPr>
          </a:p>
        </c:rich>
      </c:tx>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'Neighbourhood (2)'!$C$6</c:f>
              <c:strCache>
                <c:ptCount val="1"/>
                <c:pt idx="0">
                  <c:v>Avon &amp; Somerset</c:v>
                </c:pt>
              </c:strCache>
            </c:strRef>
          </c:tx>
          <c:spPr>
            <a:ln w="19050" cap="rnd">
              <a:solidFill>
                <a:srgbClr val="FF0000"/>
              </a:solidFill>
              <a:round/>
            </a:ln>
            <a:effectLst/>
          </c:spPr>
          <c:marker>
            <c:symbol val="none"/>
          </c:marker>
          <c:cat>
            <c:numRef>
              <c:f>'Neighbourhood (2)'!$E$5:$BY$5</c:f>
              <c:numCache>
                <c:formatCode>mmm\ yy</c:formatCode>
                <c:ptCount val="73"/>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numCache>
            </c:numRef>
          </c:cat>
          <c:val>
            <c:numRef>
              <c:f>'Neighbourhood (2)'!$E$6:$BY$6</c:f>
              <c:numCache>
                <c:formatCode>General</c:formatCode>
                <c:ptCount val="73"/>
                <c:pt idx="0">
                  <c:v>6.1487258480084002</c:v>
                </c:pt>
                <c:pt idx="1">
                  <c:v>6.2400836328480969</c:v>
                </c:pt>
                <c:pt idx="2">
                  <c:v>6.4100784983093027</c:v>
                </c:pt>
                <c:pt idx="3">
                  <c:v>6.4887155789308135</c:v>
                </c:pt>
                <c:pt idx="4">
                  <c:v>6.5760258669738141</c:v>
                </c:pt>
                <c:pt idx="5">
                  <c:v>6.6477243816581328</c:v>
                </c:pt>
                <c:pt idx="6">
                  <c:v>6.7263614622796428</c:v>
                </c:pt>
                <c:pt idx="7">
                  <c:v>6.7980599769639616</c:v>
                </c:pt>
                <c:pt idx="8">
                  <c:v>6.8206103162598355</c:v>
                </c:pt>
                <c:pt idx="9">
                  <c:v>6.7853392727457758</c:v>
                </c:pt>
                <c:pt idx="10">
                  <c:v>6.8448952970400079</c:v>
                </c:pt>
                <c:pt idx="11">
                  <c:v>6.7200011101705499</c:v>
                </c:pt>
                <c:pt idx="12">
                  <c:v>6.7928560525110671</c:v>
                </c:pt>
                <c:pt idx="13">
                  <c:v>6.8697584916482795</c:v>
                </c:pt>
                <c:pt idx="14">
                  <c:v>7.0796501112483412</c:v>
                </c:pt>
                <c:pt idx="15">
                  <c:v>7.1895107385872157</c:v>
                </c:pt>
                <c:pt idx="16">
                  <c:v>7.1912453800715141</c:v>
                </c:pt>
                <c:pt idx="17">
                  <c:v>7.239815341631858</c:v>
                </c:pt>
                <c:pt idx="18">
                  <c:v>7.2623656809277328</c:v>
                </c:pt>
                <c:pt idx="19">
                  <c:v>7.3126702839723752</c:v>
                </c:pt>
                <c:pt idx="20">
                  <c:v>7.3051535042070839</c:v>
                </c:pt>
                <c:pt idx="21">
                  <c:v>7.4768830111525881</c:v>
                </c:pt>
                <c:pt idx="22">
                  <c:v>7.4612712377939063</c:v>
                </c:pt>
                <c:pt idx="23">
                  <c:v>7.5138886961509463</c:v>
                </c:pt>
                <c:pt idx="24">
                  <c:v>7.4248437666236482</c:v>
                </c:pt>
                <c:pt idx="25">
                  <c:v>7.3230781328781633</c:v>
                </c:pt>
                <c:pt idx="26">
                  <c:v>7.0258762252351019</c:v>
                </c:pt>
                <c:pt idx="27">
                  <c:v>6.8813227682102669</c:v>
                </c:pt>
                <c:pt idx="28">
                  <c:v>6.8263924545408292</c:v>
                </c:pt>
                <c:pt idx="29">
                  <c:v>6.7275178899358412</c:v>
                </c:pt>
                <c:pt idx="30">
                  <c:v>6.569087301036622</c:v>
                </c:pt>
                <c:pt idx="31">
                  <c:v>6.404874573856409</c:v>
                </c:pt>
                <c:pt idx="32">
                  <c:v>6.3696035303423493</c:v>
                </c:pt>
                <c:pt idx="33">
                  <c:v>6.2071254446464339</c:v>
                </c:pt>
                <c:pt idx="34">
                  <c:v>6.1892008159753544</c:v>
                </c:pt>
                <c:pt idx="35">
                  <c:v>6.1267537225406254</c:v>
                </c:pt>
                <c:pt idx="36">
                  <c:v>6.0949519619951618</c:v>
                </c:pt>
                <c:pt idx="37">
                  <c:v>6.0249880887951415</c:v>
                </c:pt>
                <c:pt idx="38">
                  <c:v>6.0822312577769759</c:v>
                </c:pt>
                <c:pt idx="39">
                  <c:v>6.0943737481670626</c:v>
                </c:pt>
                <c:pt idx="40">
                  <c:v>6.0706669812149894</c:v>
                </c:pt>
                <c:pt idx="41">
                  <c:v>6.0666194844182941</c:v>
                </c:pt>
                <c:pt idx="42">
                  <c:v>6.0567898493406052</c:v>
                </c:pt>
                <c:pt idx="43">
                  <c:v>6.0677759120744925</c:v>
                </c:pt>
                <c:pt idx="44">
                  <c:v>6.0764491194959831</c:v>
                </c:pt>
                <c:pt idx="45">
                  <c:v>6.0764491194959831</c:v>
                </c:pt>
                <c:pt idx="46">
                  <c:v>6.0481166419191155</c:v>
                </c:pt>
                <c:pt idx="47">
                  <c:v>6.0492730695753139</c:v>
                </c:pt>
                <c:pt idx="48">
                  <c:v>6.1706979734761758</c:v>
                </c:pt>
                <c:pt idx="49">
                  <c:v>6.2603211168315731</c:v>
                </c:pt>
                <c:pt idx="50">
                  <c:v>6.1400526405869105</c:v>
                </c:pt>
                <c:pt idx="51">
                  <c:v>5.8879514115355978</c:v>
                </c:pt>
                <c:pt idx="52">
                  <c:v>5.6543530249834637</c:v>
                </c:pt>
                <c:pt idx="53">
                  <c:v>5.494187794599946</c:v>
                </c:pt>
                <c:pt idx="54">
                  <c:v>5.4450396192115011</c:v>
                </c:pt>
                <c:pt idx="55">
                  <c:v>5.3779668151519777</c:v>
                </c:pt>
                <c:pt idx="56">
                  <c:v>5.2530726282825198</c:v>
                </c:pt>
                <c:pt idx="57">
                  <c:v>5.1461030700841421</c:v>
                </c:pt>
                <c:pt idx="58">
                  <c:v>5.0952202532113997</c:v>
                </c:pt>
                <c:pt idx="59">
                  <c:v>5.0778738383684194</c:v>
                </c:pt>
                <c:pt idx="60">
                  <c:v>4.8731861432212522</c:v>
                </c:pt>
                <c:pt idx="61">
                  <c:v>4.7014566362757479</c:v>
                </c:pt>
                <c:pt idx="62">
                  <c:v>4.7188030511187282</c:v>
                </c:pt>
                <c:pt idx="63">
                  <c:v>4.8587307975187688</c:v>
                </c:pt>
                <c:pt idx="64">
                  <c:v>5.0668877756345321</c:v>
                </c:pt>
                <c:pt idx="65">
                  <c:v>5.1033152468047902</c:v>
                </c:pt>
                <c:pt idx="66">
                  <c:v>5.0772956245403202</c:v>
                </c:pt>
                <c:pt idx="67">
                  <c:v>5.1270220137568634</c:v>
                </c:pt>
                <c:pt idx="68">
                  <c:v>5.1131448818824792</c:v>
                </c:pt>
                <c:pt idx="69">
                  <c:v>5.0483849331353534</c:v>
                </c:pt>
                <c:pt idx="70">
                  <c:v>4.9477757270460678</c:v>
                </c:pt>
                <c:pt idx="71">
                  <c:v>4.8610436528311665</c:v>
                </c:pt>
                <c:pt idx="72">
                  <c:v>4.8598872251749681</c:v>
                </c:pt>
              </c:numCache>
            </c:numRef>
          </c:val>
          <c:smooth val="0"/>
          <c:extLst>
            <c:ext xmlns:c16="http://schemas.microsoft.com/office/drawing/2014/chart" uri="{C3380CC4-5D6E-409C-BE32-E72D297353CC}">
              <c16:uniqueId val="{00000000-816D-47E7-BA4F-31F04B50F2AC}"/>
            </c:ext>
          </c:extLst>
        </c:ser>
        <c:ser>
          <c:idx val="1"/>
          <c:order val="1"/>
          <c:tx>
            <c:strRef>
              <c:f>'Neighbourhood (2)'!$C$7</c:f>
              <c:strCache>
                <c:ptCount val="1"/>
                <c:pt idx="0">
                  <c:v>MSG</c:v>
                </c:pt>
              </c:strCache>
            </c:strRef>
          </c:tx>
          <c:spPr>
            <a:ln w="19050" cap="rnd">
              <a:solidFill>
                <a:schemeClr val="accent1"/>
              </a:solidFill>
              <a:round/>
            </a:ln>
            <a:effectLst/>
          </c:spPr>
          <c:marker>
            <c:symbol val="none"/>
          </c:marker>
          <c:cat>
            <c:numRef>
              <c:f>'Neighbourhood (2)'!$E$5:$BY$5</c:f>
              <c:numCache>
                <c:formatCode>mmm\ yy</c:formatCode>
                <c:ptCount val="73"/>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numCache>
            </c:numRef>
          </c:cat>
          <c:val>
            <c:numRef>
              <c:f>'Neighbourhood (2)'!$E$7:$BY$7</c:f>
              <c:numCache>
                <c:formatCode>General</c:formatCode>
                <c:ptCount val="73"/>
                <c:pt idx="0">
                  <c:v>4.9985241213910152</c:v>
                </c:pt>
                <c:pt idx="1">
                  <c:v>4.9982473941518313</c:v>
                </c:pt>
                <c:pt idx="2">
                  <c:v>4.9560926113827142</c:v>
                </c:pt>
                <c:pt idx="3">
                  <c:v>4.953048611751683</c:v>
                </c:pt>
                <c:pt idx="4">
                  <c:v>4.9313716446822253</c:v>
                </c:pt>
                <c:pt idx="5">
                  <c:v>4.8976109215017063</c:v>
                </c:pt>
                <c:pt idx="6">
                  <c:v>4.8985333456323215</c:v>
                </c:pt>
                <c:pt idx="7">
                  <c:v>4.9344156443132556</c:v>
                </c:pt>
                <c:pt idx="8">
                  <c:v>4.9866248501060788</c:v>
                </c:pt>
                <c:pt idx="9">
                  <c:v>5.026842542200904</c:v>
                </c:pt>
                <c:pt idx="10">
                  <c:v>5.1462042247025179</c:v>
                </c:pt>
                <c:pt idx="11">
                  <c:v>5.1932478553638965</c:v>
                </c:pt>
                <c:pt idx="12">
                  <c:v>5.2623374227469792</c:v>
                </c:pt>
                <c:pt idx="13">
                  <c:v>5.3124250530393873</c:v>
                </c:pt>
                <c:pt idx="14">
                  <c:v>5.4403652799557234</c:v>
                </c:pt>
                <c:pt idx="15">
                  <c:v>5.5288257540817272</c:v>
                </c:pt>
                <c:pt idx="16">
                  <c:v>5.6242044091873442</c:v>
                </c:pt>
                <c:pt idx="17">
                  <c:v>5.7188451249884693</c:v>
                </c:pt>
                <c:pt idx="18">
                  <c:v>5.809242689788765</c:v>
                </c:pt>
                <c:pt idx="19">
                  <c:v>5.8728899548012174</c:v>
                </c:pt>
                <c:pt idx="20">
                  <c:v>5.9674384281892818</c:v>
                </c:pt>
                <c:pt idx="21">
                  <c:v>6.0681671432524675</c:v>
                </c:pt>
                <c:pt idx="22">
                  <c:v>6.0832026565814958</c:v>
                </c:pt>
                <c:pt idx="23">
                  <c:v>6.088183746886819</c:v>
                </c:pt>
                <c:pt idx="24">
                  <c:v>6.1771976754911906</c:v>
                </c:pt>
                <c:pt idx="25">
                  <c:v>6.2201826399778621</c:v>
                </c:pt>
                <c:pt idx="26">
                  <c:v>6.2326353657411682</c:v>
                </c:pt>
                <c:pt idx="27">
                  <c:v>6.3097500230606034</c:v>
                </c:pt>
                <c:pt idx="28">
                  <c:v>6.3329951111521074</c:v>
                </c:pt>
                <c:pt idx="29">
                  <c:v>6.3565169264827972</c:v>
                </c:pt>
                <c:pt idx="30">
                  <c:v>6.3730283184208103</c:v>
                </c:pt>
                <c:pt idx="31">
                  <c:v>6.3909233465547457</c:v>
                </c:pt>
                <c:pt idx="32">
                  <c:v>6.3692463794852872</c:v>
                </c:pt>
                <c:pt idx="33">
                  <c:v>6.3542108661562589</c:v>
                </c:pt>
                <c:pt idx="34">
                  <c:v>6.3663868646803801</c:v>
                </c:pt>
                <c:pt idx="35">
                  <c:v>6.4104787381237891</c:v>
                </c:pt>
                <c:pt idx="36">
                  <c:v>6.3713679549857023</c:v>
                </c:pt>
                <c:pt idx="37">
                  <c:v>6.3783783783783781</c:v>
                </c:pt>
                <c:pt idx="38">
                  <c:v>6.3918457706853609</c:v>
                </c:pt>
                <c:pt idx="39">
                  <c:v>6.3647265012452729</c:v>
                </c:pt>
                <c:pt idx="40">
                  <c:v>6.4150908587768658</c:v>
                </c:pt>
                <c:pt idx="41">
                  <c:v>6.434461765519786</c:v>
                </c:pt>
                <c:pt idx="42">
                  <c:v>6.46010515635089</c:v>
                </c:pt>
                <c:pt idx="43">
                  <c:v>6.4580758232635365</c:v>
                </c:pt>
                <c:pt idx="44">
                  <c:v>6.4937736371183474</c:v>
                </c:pt>
                <c:pt idx="45">
                  <c:v>6.4973710912277465</c:v>
                </c:pt>
                <c:pt idx="46">
                  <c:v>6.5019832118808232</c:v>
                </c:pt>
                <c:pt idx="47">
                  <c:v>6.4923900009224242</c:v>
                </c:pt>
                <c:pt idx="48">
                  <c:v>6.5071487870122686</c:v>
                </c:pt>
                <c:pt idx="49">
                  <c:v>6.5111152107739141</c:v>
                </c:pt>
                <c:pt idx="50">
                  <c:v>6.4030071026658053</c:v>
                </c:pt>
                <c:pt idx="51">
                  <c:v>6.1829167051010057</c:v>
                </c:pt>
                <c:pt idx="52">
                  <c:v>5.9004704363066134</c:v>
                </c:pt>
                <c:pt idx="53">
                  <c:v>5.7139562770962087</c:v>
                </c:pt>
                <c:pt idx="54">
                  <c:v>5.5683977492851211</c:v>
                </c:pt>
                <c:pt idx="55">
                  <c:v>5.4318789779540637</c:v>
                </c:pt>
                <c:pt idx="56">
                  <c:v>5.2658426344433167</c:v>
                </c:pt>
                <c:pt idx="57">
                  <c:v>5.1274790148510281</c:v>
                </c:pt>
                <c:pt idx="58">
                  <c:v>4.96190388340559</c:v>
                </c:pt>
                <c:pt idx="59">
                  <c:v>4.7984503274605661</c:v>
                </c:pt>
                <c:pt idx="60">
                  <c:v>4.5960704732035786</c:v>
                </c:pt>
                <c:pt idx="61">
                  <c:v>4.4630569135688587</c:v>
                </c:pt>
                <c:pt idx="62">
                  <c:v>4.4278203117793558</c:v>
                </c:pt>
                <c:pt idx="63">
                  <c:v>4.4720044276358273</c:v>
                </c:pt>
                <c:pt idx="64">
                  <c:v>4.5645235679365372</c:v>
                </c:pt>
                <c:pt idx="65">
                  <c:v>4.5881376256802877</c:v>
                </c:pt>
                <c:pt idx="66">
                  <c:v>4.5635089013928605</c:v>
                </c:pt>
                <c:pt idx="67">
                  <c:v>4.5675675675675675</c:v>
                </c:pt>
                <c:pt idx="68">
                  <c:v>4.5601881745226454</c:v>
                </c:pt>
                <c:pt idx="69">
                  <c:v>4.5575131445438615</c:v>
                </c:pt>
                <c:pt idx="70">
                  <c:v>4.6428373766257724</c:v>
                </c:pt>
                <c:pt idx="71">
                  <c:v>4.7217968822064389</c:v>
                </c:pt>
                <c:pt idx="72">
                  <c:v>4.7962365095470894</c:v>
                </c:pt>
              </c:numCache>
            </c:numRef>
          </c:val>
          <c:smooth val="0"/>
          <c:extLst>
            <c:ext xmlns:c16="http://schemas.microsoft.com/office/drawing/2014/chart" uri="{C3380CC4-5D6E-409C-BE32-E72D297353CC}">
              <c16:uniqueId val="{00000001-816D-47E7-BA4F-31F04B50F2AC}"/>
            </c:ext>
          </c:extLst>
        </c:ser>
        <c:dLbls>
          <c:showLegendKey val="0"/>
          <c:showVal val="0"/>
          <c:showCatName val="0"/>
          <c:showSerName val="0"/>
          <c:showPercent val="0"/>
          <c:showBubbleSize val="0"/>
        </c:dLbls>
        <c:smooth val="0"/>
        <c:axId val="910186656"/>
        <c:axId val="910181736"/>
      </c:lineChart>
      <c:dateAx>
        <c:axId val="910186656"/>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10181736"/>
        <c:crosses val="autoZero"/>
        <c:auto val="1"/>
        <c:lblOffset val="100"/>
        <c:baseTimeUnit val="months"/>
        <c:majorUnit val="6"/>
        <c:majorTimeUnit val="months"/>
      </c:dateAx>
      <c:valAx>
        <c:axId val="910181736"/>
        <c:scaling>
          <c:orientation val="minMax"/>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1018665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0" i="0" baseline="0" dirty="0">
                <a:effectLst/>
              </a:rPr>
              <a:t>Personal Robbery - 12 Month Rolling Rates per 1000 Population</a:t>
            </a:r>
            <a:endParaRPr lang="en-GB" sz="800" dirty="0">
              <a:effectLst/>
            </a:endParaRPr>
          </a:p>
        </c:rich>
      </c:tx>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'Neighbourhood (2)'!$C$10</c:f>
              <c:strCache>
                <c:ptCount val="1"/>
                <c:pt idx="0">
                  <c:v>Avon &amp; Somerset</c:v>
                </c:pt>
              </c:strCache>
            </c:strRef>
          </c:tx>
          <c:spPr>
            <a:ln w="19050" cap="rnd">
              <a:solidFill>
                <a:srgbClr val="FF0000"/>
              </a:solidFill>
              <a:round/>
            </a:ln>
            <a:effectLst/>
          </c:spPr>
          <c:marker>
            <c:symbol val="none"/>
          </c:marker>
          <c:cat>
            <c:numRef>
              <c:f>'Neighbourhood (2)'!$E$9:$BY$9</c:f>
              <c:numCache>
                <c:formatCode>mmm\ yy</c:formatCode>
                <c:ptCount val="73"/>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numCache>
            </c:numRef>
          </c:cat>
          <c:val>
            <c:numRef>
              <c:f>'Neighbourhood (2)'!$E$10:$BY$10</c:f>
              <c:numCache>
                <c:formatCode>General</c:formatCode>
                <c:ptCount val="73"/>
                <c:pt idx="0">
                  <c:v>0.52212708677370567</c:v>
                </c:pt>
                <c:pt idx="1">
                  <c:v>0.52559636974230173</c:v>
                </c:pt>
                <c:pt idx="2">
                  <c:v>0.53022208036709639</c:v>
                </c:pt>
                <c:pt idx="3">
                  <c:v>0.53137850802329512</c:v>
                </c:pt>
                <c:pt idx="4">
                  <c:v>0.52733101122659976</c:v>
                </c:pt>
                <c:pt idx="5">
                  <c:v>0.53889528778858653</c:v>
                </c:pt>
                <c:pt idx="6">
                  <c:v>0.57011883450595102</c:v>
                </c:pt>
                <c:pt idx="7">
                  <c:v>0.59266917380182538</c:v>
                </c:pt>
                <c:pt idx="8">
                  <c:v>0.60596809184811018</c:v>
                </c:pt>
                <c:pt idx="9">
                  <c:v>0.60423345036381215</c:v>
                </c:pt>
                <c:pt idx="10">
                  <c:v>0.6071245195043089</c:v>
                </c:pt>
                <c:pt idx="11">
                  <c:v>0.6071245195043089</c:v>
                </c:pt>
                <c:pt idx="12">
                  <c:v>0.62100165137869312</c:v>
                </c:pt>
                <c:pt idx="13">
                  <c:v>0.61695415458199765</c:v>
                </c:pt>
                <c:pt idx="14">
                  <c:v>0.61579772692579904</c:v>
                </c:pt>
                <c:pt idx="15">
                  <c:v>0.63140950028448117</c:v>
                </c:pt>
                <c:pt idx="16">
                  <c:v>0.64355199067456736</c:v>
                </c:pt>
                <c:pt idx="17">
                  <c:v>0.64470841833076609</c:v>
                </c:pt>
                <c:pt idx="18">
                  <c:v>0.64297377684646806</c:v>
                </c:pt>
                <c:pt idx="19">
                  <c:v>0.64875591512746145</c:v>
                </c:pt>
                <c:pt idx="20">
                  <c:v>0.64933412895556086</c:v>
                </c:pt>
                <c:pt idx="21">
                  <c:v>0.65916376403324961</c:v>
                </c:pt>
                <c:pt idx="22">
                  <c:v>0.66783697145473975</c:v>
                </c:pt>
                <c:pt idx="23">
                  <c:v>0.664945902314243</c:v>
                </c:pt>
                <c:pt idx="24">
                  <c:v>0.66957161293903777</c:v>
                </c:pt>
                <c:pt idx="25">
                  <c:v>0.68171410332912397</c:v>
                </c:pt>
                <c:pt idx="26">
                  <c:v>0.68344874481342199</c:v>
                </c:pt>
                <c:pt idx="27">
                  <c:v>0.67708839270432919</c:v>
                </c:pt>
                <c:pt idx="28">
                  <c:v>0.66378947465804439</c:v>
                </c:pt>
                <c:pt idx="29">
                  <c:v>0.67361910973573313</c:v>
                </c:pt>
                <c:pt idx="30">
                  <c:v>0.67997946184482594</c:v>
                </c:pt>
                <c:pt idx="31">
                  <c:v>0.67940124801672663</c:v>
                </c:pt>
                <c:pt idx="32">
                  <c:v>0.68807445543821677</c:v>
                </c:pt>
                <c:pt idx="33">
                  <c:v>0.70889015324979299</c:v>
                </c:pt>
                <c:pt idx="34">
                  <c:v>0.7221890712960779</c:v>
                </c:pt>
                <c:pt idx="35">
                  <c:v>0.74647405207625028</c:v>
                </c:pt>
                <c:pt idx="36">
                  <c:v>0.74647405207625028</c:v>
                </c:pt>
                <c:pt idx="37">
                  <c:v>0.75919475629443578</c:v>
                </c:pt>
                <c:pt idx="38">
                  <c:v>0.78752723387130352</c:v>
                </c:pt>
                <c:pt idx="39">
                  <c:v>0.81296864230767452</c:v>
                </c:pt>
                <c:pt idx="40">
                  <c:v>0.8499743273060324</c:v>
                </c:pt>
                <c:pt idx="41">
                  <c:v>0.86327324535231731</c:v>
                </c:pt>
                <c:pt idx="42">
                  <c:v>0.86789895597711197</c:v>
                </c:pt>
                <c:pt idx="43">
                  <c:v>0.87021181128950942</c:v>
                </c:pt>
                <c:pt idx="44">
                  <c:v>0.87830680488290014</c:v>
                </c:pt>
                <c:pt idx="45">
                  <c:v>0.88408894316389364</c:v>
                </c:pt>
                <c:pt idx="46">
                  <c:v>0.87657216339860211</c:v>
                </c:pt>
                <c:pt idx="47">
                  <c:v>0.86789895597711197</c:v>
                </c:pt>
                <c:pt idx="48">
                  <c:v>0.87946323253909886</c:v>
                </c:pt>
                <c:pt idx="49">
                  <c:v>0.88119787402339689</c:v>
                </c:pt>
                <c:pt idx="50">
                  <c:v>0.86500788683661534</c:v>
                </c:pt>
                <c:pt idx="51">
                  <c:v>0.82626756035395943</c:v>
                </c:pt>
                <c:pt idx="52">
                  <c:v>0.78116688176221072</c:v>
                </c:pt>
                <c:pt idx="53">
                  <c:v>0.76439868074732986</c:v>
                </c:pt>
                <c:pt idx="54">
                  <c:v>0.76150761160683311</c:v>
                </c:pt>
                <c:pt idx="55">
                  <c:v>0.77075903285642255</c:v>
                </c:pt>
                <c:pt idx="56">
                  <c:v>0.76208582543493242</c:v>
                </c:pt>
                <c:pt idx="57">
                  <c:v>0.72739299574897198</c:v>
                </c:pt>
                <c:pt idx="58">
                  <c:v>0.71698514684318382</c:v>
                </c:pt>
                <c:pt idx="59">
                  <c:v>0.70542087028119693</c:v>
                </c:pt>
                <c:pt idx="60">
                  <c:v>0.66436768848614369</c:v>
                </c:pt>
                <c:pt idx="61">
                  <c:v>0.62909664497208384</c:v>
                </c:pt>
                <c:pt idx="62">
                  <c:v>0.62215807903489173</c:v>
                </c:pt>
                <c:pt idx="63">
                  <c:v>0.64470841833076609</c:v>
                </c:pt>
                <c:pt idx="64">
                  <c:v>0.66378947465804439</c:v>
                </c:pt>
                <c:pt idx="65">
                  <c:v>0.67188446825143511</c:v>
                </c:pt>
                <c:pt idx="66">
                  <c:v>0.66841518528283905</c:v>
                </c:pt>
                <c:pt idx="67">
                  <c:v>0.66552411614234241</c:v>
                </c:pt>
                <c:pt idx="68">
                  <c:v>0.67651017887622988</c:v>
                </c:pt>
                <c:pt idx="69">
                  <c:v>0.6903873107506141</c:v>
                </c:pt>
                <c:pt idx="70">
                  <c:v>0.69559123520350818</c:v>
                </c:pt>
                <c:pt idx="71">
                  <c:v>0.70426444262499832</c:v>
                </c:pt>
                <c:pt idx="72">
                  <c:v>0.72912763723327001</c:v>
                </c:pt>
              </c:numCache>
            </c:numRef>
          </c:val>
          <c:smooth val="0"/>
          <c:extLst>
            <c:ext xmlns:c16="http://schemas.microsoft.com/office/drawing/2014/chart" uri="{C3380CC4-5D6E-409C-BE32-E72D297353CC}">
              <c16:uniqueId val="{00000000-9D9C-4255-B51A-DE2D4296B8EE}"/>
            </c:ext>
          </c:extLst>
        </c:ser>
        <c:ser>
          <c:idx val="1"/>
          <c:order val="1"/>
          <c:tx>
            <c:strRef>
              <c:f>'Neighbourhood (2)'!$C$11</c:f>
              <c:strCache>
                <c:ptCount val="1"/>
                <c:pt idx="0">
                  <c:v>MSG</c:v>
                </c:pt>
              </c:strCache>
            </c:strRef>
          </c:tx>
          <c:spPr>
            <a:ln w="19050" cap="rnd">
              <a:solidFill>
                <a:schemeClr val="accent1"/>
              </a:solidFill>
              <a:round/>
            </a:ln>
            <a:effectLst/>
          </c:spPr>
          <c:marker>
            <c:symbol val="none"/>
          </c:marker>
          <c:cat>
            <c:numRef>
              <c:f>'Neighbourhood (2)'!$E$9:$BY$9</c:f>
              <c:numCache>
                <c:formatCode>mmm\ yy</c:formatCode>
                <c:ptCount val="73"/>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numCache>
            </c:numRef>
          </c:cat>
          <c:val>
            <c:numRef>
              <c:f>'Neighbourhood (2)'!$E$11:$BY$11</c:f>
              <c:numCache>
                <c:formatCode>General</c:formatCode>
                <c:ptCount val="73"/>
                <c:pt idx="0">
                  <c:v>0.41389170740706577</c:v>
                </c:pt>
                <c:pt idx="1">
                  <c:v>0.41592104049441936</c:v>
                </c:pt>
                <c:pt idx="2">
                  <c:v>0.41961073701688034</c:v>
                </c:pt>
                <c:pt idx="3">
                  <c:v>0.41914952495157276</c:v>
                </c:pt>
                <c:pt idx="4">
                  <c:v>0.42339267595240293</c:v>
                </c:pt>
                <c:pt idx="5">
                  <c:v>0.42247025182178766</c:v>
                </c:pt>
                <c:pt idx="6">
                  <c:v>0.41702794945115762</c:v>
                </c:pt>
                <c:pt idx="7">
                  <c:v>0.42532976662669497</c:v>
                </c:pt>
                <c:pt idx="8">
                  <c:v>0.43390831104141686</c:v>
                </c:pt>
                <c:pt idx="9">
                  <c:v>0.44719121852227656</c:v>
                </c:pt>
                <c:pt idx="10">
                  <c:v>0.45641545982842913</c:v>
                </c:pt>
                <c:pt idx="11">
                  <c:v>0.46259570150355134</c:v>
                </c:pt>
                <c:pt idx="12">
                  <c:v>0.46490176183008947</c:v>
                </c:pt>
                <c:pt idx="13">
                  <c:v>0.47560188174522644</c:v>
                </c:pt>
                <c:pt idx="14">
                  <c:v>0.49036066783507054</c:v>
                </c:pt>
                <c:pt idx="15">
                  <c:v>0.50844018079512965</c:v>
                </c:pt>
                <c:pt idx="16">
                  <c:v>0.5264274513421271</c:v>
                </c:pt>
                <c:pt idx="17">
                  <c:v>0.5428466008670787</c:v>
                </c:pt>
                <c:pt idx="18">
                  <c:v>0.56369338621898346</c:v>
                </c:pt>
                <c:pt idx="19">
                  <c:v>0.57254865787289</c:v>
                </c:pt>
                <c:pt idx="20">
                  <c:v>0.57835992989576612</c:v>
                </c:pt>
                <c:pt idx="21">
                  <c:v>0.58767641361498013</c:v>
                </c:pt>
                <c:pt idx="22">
                  <c:v>0.60123604833502442</c:v>
                </c:pt>
                <c:pt idx="23">
                  <c:v>0.60677059311871595</c:v>
                </c:pt>
                <c:pt idx="24">
                  <c:v>0.61350428927220735</c:v>
                </c:pt>
                <c:pt idx="25">
                  <c:v>0.61765519785997602</c:v>
                </c:pt>
                <c:pt idx="26">
                  <c:v>0.61885434922977589</c:v>
                </c:pt>
                <c:pt idx="27">
                  <c:v>0.62106816714325241</c:v>
                </c:pt>
                <c:pt idx="28">
                  <c:v>0.62678719675306704</c:v>
                </c:pt>
                <c:pt idx="29">
                  <c:v>0.63573471082003508</c:v>
                </c:pt>
                <c:pt idx="30">
                  <c:v>0.64016234664698823</c:v>
                </c:pt>
                <c:pt idx="31">
                  <c:v>0.64523567936537218</c:v>
                </c:pt>
                <c:pt idx="32">
                  <c:v>0.65584355686744766</c:v>
                </c:pt>
                <c:pt idx="33">
                  <c:v>0.66469882852135409</c:v>
                </c:pt>
                <c:pt idx="34">
                  <c:v>0.67604464532792174</c:v>
                </c:pt>
                <c:pt idx="35">
                  <c:v>0.69015773452633522</c:v>
                </c:pt>
                <c:pt idx="36">
                  <c:v>0.70482427820311777</c:v>
                </c:pt>
                <c:pt idx="37">
                  <c:v>0.72004427635826951</c:v>
                </c:pt>
                <c:pt idx="38">
                  <c:v>0.73923069827506682</c:v>
                </c:pt>
                <c:pt idx="39">
                  <c:v>0.74375057651508159</c:v>
                </c:pt>
                <c:pt idx="40">
                  <c:v>0.75611105986532612</c:v>
                </c:pt>
                <c:pt idx="41">
                  <c:v>0.7533437874734803</c:v>
                </c:pt>
                <c:pt idx="42">
                  <c:v>0.75897057467023332</c:v>
                </c:pt>
                <c:pt idx="43">
                  <c:v>0.76708790701964769</c:v>
                </c:pt>
                <c:pt idx="44">
                  <c:v>0.76745687667189377</c:v>
                </c:pt>
                <c:pt idx="45">
                  <c:v>0.76266027119269442</c:v>
                </c:pt>
                <c:pt idx="46">
                  <c:v>0.76201457430126374</c:v>
                </c:pt>
                <c:pt idx="47">
                  <c:v>0.75767918088737196</c:v>
                </c:pt>
                <c:pt idx="48">
                  <c:v>0.76496633151923255</c:v>
                </c:pt>
                <c:pt idx="49">
                  <c:v>0.7665344525412785</c:v>
                </c:pt>
                <c:pt idx="50">
                  <c:v>0.74854718199428094</c:v>
                </c:pt>
                <c:pt idx="51">
                  <c:v>0.72105894290194628</c:v>
                </c:pt>
                <c:pt idx="52">
                  <c:v>0.68969652246102753</c:v>
                </c:pt>
                <c:pt idx="53">
                  <c:v>0.68397749285121301</c:v>
                </c:pt>
                <c:pt idx="54">
                  <c:v>0.67512222119730647</c:v>
                </c:pt>
                <c:pt idx="55">
                  <c:v>0.6645143436952311</c:v>
                </c:pt>
                <c:pt idx="56">
                  <c:v>0.65796513236786269</c:v>
                </c:pt>
                <c:pt idx="57">
                  <c:v>0.65252282999723277</c:v>
                </c:pt>
                <c:pt idx="58">
                  <c:v>0.63536574116778899</c:v>
                </c:pt>
                <c:pt idx="59">
                  <c:v>0.61700950096854534</c:v>
                </c:pt>
                <c:pt idx="60">
                  <c:v>0.58075823263536575</c:v>
                </c:pt>
                <c:pt idx="61">
                  <c:v>0.55576053869569231</c:v>
                </c:pt>
                <c:pt idx="62">
                  <c:v>0.54515266119361683</c:v>
                </c:pt>
                <c:pt idx="63">
                  <c:v>0.55649847800018448</c:v>
                </c:pt>
                <c:pt idx="64">
                  <c:v>0.55945023521815329</c:v>
                </c:pt>
                <c:pt idx="65">
                  <c:v>0.55539156904344622</c:v>
                </c:pt>
                <c:pt idx="66">
                  <c:v>0.54921132736832401</c:v>
                </c:pt>
                <c:pt idx="67">
                  <c:v>0.54201641914952492</c:v>
                </c:pt>
                <c:pt idx="68">
                  <c:v>0.53638963195277189</c:v>
                </c:pt>
                <c:pt idx="69">
                  <c:v>0.53094732958214186</c:v>
                </c:pt>
                <c:pt idx="70">
                  <c:v>0.53555945023521812</c:v>
                </c:pt>
                <c:pt idx="71">
                  <c:v>0.53888017710543312</c:v>
                </c:pt>
                <c:pt idx="72">
                  <c:v>0.5526242966516004</c:v>
                </c:pt>
              </c:numCache>
            </c:numRef>
          </c:val>
          <c:smooth val="0"/>
          <c:extLst>
            <c:ext xmlns:c16="http://schemas.microsoft.com/office/drawing/2014/chart" uri="{C3380CC4-5D6E-409C-BE32-E72D297353CC}">
              <c16:uniqueId val="{00000001-9D9C-4255-B51A-DE2D4296B8EE}"/>
            </c:ext>
          </c:extLst>
        </c:ser>
        <c:dLbls>
          <c:showLegendKey val="0"/>
          <c:showVal val="0"/>
          <c:showCatName val="0"/>
          <c:showSerName val="0"/>
          <c:showPercent val="0"/>
          <c:showBubbleSize val="0"/>
        </c:dLbls>
        <c:smooth val="0"/>
        <c:axId val="907316816"/>
        <c:axId val="907313208"/>
      </c:lineChart>
      <c:dateAx>
        <c:axId val="907316816"/>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07313208"/>
        <c:crosses val="autoZero"/>
        <c:auto val="1"/>
        <c:lblOffset val="100"/>
        <c:baseTimeUnit val="months"/>
        <c:majorUnit val="6"/>
        <c:majorTimeUnit val="months"/>
      </c:dateAx>
      <c:valAx>
        <c:axId val="907313208"/>
        <c:scaling>
          <c:orientation val="minMax"/>
          <c:max val="1"/>
          <c:min val="0.300000000000000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0731681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0" i="0" baseline="0" dirty="0">
                <a:effectLst/>
              </a:rPr>
              <a:t>Theft from the person - 12 Month Rolling Rates per 1000 Population</a:t>
            </a:r>
            <a:endParaRPr lang="en-GB" sz="800" dirty="0">
              <a:effectLst/>
            </a:endParaRPr>
          </a:p>
        </c:rich>
      </c:tx>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'Neighbourhood (2)'!$C$14</c:f>
              <c:strCache>
                <c:ptCount val="1"/>
                <c:pt idx="0">
                  <c:v>Avon &amp; Somerset</c:v>
                </c:pt>
              </c:strCache>
            </c:strRef>
          </c:tx>
          <c:spPr>
            <a:ln w="19050" cap="rnd">
              <a:solidFill>
                <a:srgbClr val="FF0000"/>
              </a:solidFill>
              <a:round/>
            </a:ln>
            <a:effectLst/>
          </c:spPr>
          <c:marker>
            <c:symbol val="none"/>
          </c:marker>
          <c:cat>
            <c:numRef>
              <c:f>'Neighbourhood (2)'!$E$13:$BY$13</c:f>
              <c:numCache>
                <c:formatCode>mmm\ yy</c:formatCode>
                <c:ptCount val="73"/>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numCache>
            </c:numRef>
          </c:cat>
          <c:val>
            <c:numRef>
              <c:f>'Neighbourhood (2)'!$E$14:$BY$14</c:f>
              <c:numCache>
                <c:formatCode>General</c:formatCode>
                <c:ptCount val="73"/>
                <c:pt idx="0">
                  <c:v>0.88177608785149619</c:v>
                </c:pt>
                <c:pt idx="1">
                  <c:v>0.89391857824158238</c:v>
                </c:pt>
                <c:pt idx="2">
                  <c:v>0.89680964738207913</c:v>
                </c:pt>
                <c:pt idx="3">
                  <c:v>0.90837392394406591</c:v>
                </c:pt>
                <c:pt idx="4">
                  <c:v>0.90201357183497322</c:v>
                </c:pt>
                <c:pt idx="5">
                  <c:v>0.88929286761678761</c:v>
                </c:pt>
                <c:pt idx="6">
                  <c:v>0.88235430167959561</c:v>
                </c:pt>
                <c:pt idx="7">
                  <c:v>0.87252466660190675</c:v>
                </c:pt>
                <c:pt idx="8">
                  <c:v>0.85806932089942323</c:v>
                </c:pt>
                <c:pt idx="9">
                  <c:v>0.8499743273060324</c:v>
                </c:pt>
                <c:pt idx="10">
                  <c:v>0.84419218902503901</c:v>
                </c:pt>
                <c:pt idx="11">
                  <c:v>0.84419218902503901</c:v>
                </c:pt>
                <c:pt idx="12">
                  <c:v>0.84881789964983378</c:v>
                </c:pt>
                <c:pt idx="13">
                  <c:v>0.82568934652586001</c:v>
                </c:pt>
                <c:pt idx="14">
                  <c:v>0.80256079340188635</c:v>
                </c:pt>
                <c:pt idx="15">
                  <c:v>0.78868366152750224</c:v>
                </c:pt>
                <c:pt idx="16">
                  <c:v>0.78810544769940283</c:v>
                </c:pt>
                <c:pt idx="17">
                  <c:v>0.79677865512089296</c:v>
                </c:pt>
                <c:pt idx="18">
                  <c:v>0.78290152324650875</c:v>
                </c:pt>
                <c:pt idx="19">
                  <c:v>0.77943224027791269</c:v>
                </c:pt>
                <c:pt idx="20">
                  <c:v>0.76671153605972719</c:v>
                </c:pt>
                <c:pt idx="21">
                  <c:v>0.73722263082666073</c:v>
                </c:pt>
                <c:pt idx="22">
                  <c:v>0.70715551176549496</c:v>
                </c:pt>
                <c:pt idx="23">
                  <c:v>0.69559123520350818</c:v>
                </c:pt>
                <c:pt idx="24">
                  <c:v>0.66263304700184567</c:v>
                </c:pt>
                <c:pt idx="25">
                  <c:v>0.65685090872085228</c:v>
                </c:pt>
                <c:pt idx="26">
                  <c:v>0.65685090872085228</c:v>
                </c:pt>
                <c:pt idx="27">
                  <c:v>0.64297377684646806</c:v>
                </c:pt>
                <c:pt idx="28">
                  <c:v>0.62678378965968651</c:v>
                </c:pt>
                <c:pt idx="29">
                  <c:v>0.60770273333240821</c:v>
                </c:pt>
                <c:pt idx="30">
                  <c:v>0.61521951309769962</c:v>
                </c:pt>
                <c:pt idx="31">
                  <c:v>0.61521951309769962</c:v>
                </c:pt>
                <c:pt idx="32">
                  <c:v>0.63140950028448117</c:v>
                </c:pt>
                <c:pt idx="33">
                  <c:v>0.63545699708117664</c:v>
                </c:pt>
                <c:pt idx="34">
                  <c:v>0.63603521090927595</c:v>
                </c:pt>
                <c:pt idx="35">
                  <c:v>0.65395983958035553</c:v>
                </c:pt>
                <c:pt idx="36">
                  <c:v>0.66725875762664044</c:v>
                </c:pt>
                <c:pt idx="37">
                  <c:v>0.68171410332912397</c:v>
                </c:pt>
                <c:pt idx="38">
                  <c:v>0.69616944903160749</c:v>
                </c:pt>
                <c:pt idx="39">
                  <c:v>0.71467229153078649</c:v>
                </c:pt>
                <c:pt idx="40">
                  <c:v>0.71351586387458776</c:v>
                </c:pt>
                <c:pt idx="41">
                  <c:v>0.72912763723327001</c:v>
                </c:pt>
                <c:pt idx="42">
                  <c:v>0.74647405207625028</c:v>
                </c:pt>
                <c:pt idx="43">
                  <c:v>0.75630368715393903</c:v>
                </c:pt>
                <c:pt idx="44">
                  <c:v>0.77075903285642255</c:v>
                </c:pt>
                <c:pt idx="45">
                  <c:v>0.77422831582501861</c:v>
                </c:pt>
                <c:pt idx="46">
                  <c:v>0.7857925923870055</c:v>
                </c:pt>
                <c:pt idx="47">
                  <c:v>0.77307188816882</c:v>
                </c:pt>
                <c:pt idx="48">
                  <c:v>0.79215294449609819</c:v>
                </c:pt>
                <c:pt idx="49">
                  <c:v>0.80082615191758832</c:v>
                </c:pt>
                <c:pt idx="50">
                  <c:v>0.79388758598039622</c:v>
                </c:pt>
                <c:pt idx="51">
                  <c:v>0.74300476910765423</c:v>
                </c:pt>
                <c:pt idx="52">
                  <c:v>0.71987621598368057</c:v>
                </c:pt>
                <c:pt idx="53">
                  <c:v>0.68287053098532269</c:v>
                </c:pt>
                <c:pt idx="54">
                  <c:v>0.64008270770597131</c:v>
                </c:pt>
                <c:pt idx="55">
                  <c:v>0.61695415458199765</c:v>
                </c:pt>
                <c:pt idx="56">
                  <c:v>0.59324738762992468</c:v>
                </c:pt>
                <c:pt idx="57">
                  <c:v>0.56838419302165299</c:v>
                </c:pt>
                <c:pt idx="58">
                  <c:v>0.52906565271089778</c:v>
                </c:pt>
                <c:pt idx="59">
                  <c:v>0.50073317513402993</c:v>
                </c:pt>
                <c:pt idx="60">
                  <c:v>0.45678892419848</c:v>
                </c:pt>
                <c:pt idx="61">
                  <c:v>0.40821896263813529</c:v>
                </c:pt>
                <c:pt idx="62">
                  <c:v>0.38798147865465832</c:v>
                </c:pt>
                <c:pt idx="63">
                  <c:v>0.40879717646623465</c:v>
                </c:pt>
                <c:pt idx="64">
                  <c:v>0.43134751576210895</c:v>
                </c:pt>
                <c:pt idx="65">
                  <c:v>0.4440682199802945</c:v>
                </c:pt>
                <c:pt idx="66">
                  <c:v>0.45331964122988394</c:v>
                </c:pt>
                <c:pt idx="67">
                  <c:v>0.4637274901356721</c:v>
                </c:pt>
                <c:pt idx="68">
                  <c:v>0.47818283583815563</c:v>
                </c:pt>
                <c:pt idx="69">
                  <c:v>0.48859068474394379</c:v>
                </c:pt>
                <c:pt idx="70">
                  <c:v>0.49899853364973196</c:v>
                </c:pt>
                <c:pt idx="71">
                  <c:v>0.49437282302493724</c:v>
                </c:pt>
                <c:pt idx="72">
                  <c:v>0.50709352724312273</c:v>
                </c:pt>
              </c:numCache>
            </c:numRef>
          </c:val>
          <c:smooth val="0"/>
          <c:extLst>
            <c:ext xmlns:c16="http://schemas.microsoft.com/office/drawing/2014/chart" uri="{C3380CC4-5D6E-409C-BE32-E72D297353CC}">
              <c16:uniqueId val="{00000000-15F2-4952-9681-4DC6FA493940}"/>
            </c:ext>
          </c:extLst>
        </c:ser>
        <c:ser>
          <c:idx val="1"/>
          <c:order val="1"/>
          <c:tx>
            <c:strRef>
              <c:f>'Neighbourhood (2)'!$C$15</c:f>
              <c:strCache>
                <c:ptCount val="1"/>
                <c:pt idx="0">
                  <c:v>MSG</c:v>
                </c:pt>
              </c:strCache>
            </c:strRef>
          </c:tx>
          <c:spPr>
            <a:ln w="19050" cap="rnd">
              <a:solidFill>
                <a:schemeClr val="accent1"/>
              </a:solidFill>
              <a:round/>
            </a:ln>
            <a:effectLst/>
          </c:spPr>
          <c:marker>
            <c:symbol val="none"/>
          </c:marker>
          <c:cat>
            <c:numRef>
              <c:f>'Neighbourhood (2)'!$E$13:$BY$13</c:f>
              <c:numCache>
                <c:formatCode>mmm\ yy</c:formatCode>
                <c:ptCount val="73"/>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numCache>
            </c:numRef>
          </c:cat>
          <c:val>
            <c:numRef>
              <c:f>'Neighbourhood (2)'!$E$15:$BY$15</c:f>
              <c:numCache>
                <c:formatCode>General</c:formatCode>
                <c:ptCount val="73"/>
                <c:pt idx="0">
                  <c:v>0.71976754911908492</c:v>
                </c:pt>
                <c:pt idx="1">
                  <c:v>0.72456415459828427</c:v>
                </c:pt>
                <c:pt idx="2">
                  <c:v>0.73305045659994461</c:v>
                </c:pt>
                <c:pt idx="3">
                  <c:v>0.73830827414445166</c:v>
                </c:pt>
                <c:pt idx="4">
                  <c:v>0.7431048796236509</c:v>
                </c:pt>
                <c:pt idx="5">
                  <c:v>0.74375057651508159</c:v>
                </c:pt>
                <c:pt idx="6">
                  <c:v>0.74476524305875846</c:v>
                </c:pt>
                <c:pt idx="7">
                  <c:v>0.73710912277465179</c:v>
                </c:pt>
                <c:pt idx="8">
                  <c:v>0.72936076007748363</c:v>
                </c:pt>
                <c:pt idx="9">
                  <c:v>0.71856839774928516</c:v>
                </c:pt>
                <c:pt idx="10">
                  <c:v>0.71515542846600866</c:v>
                </c:pt>
                <c:pt idx="11">
                  <c:v>0.70796052024720968</c:v>
                </c:pt>
                <c:pt idx="12">
                  <c:v>0.70860621713864036</c:v>
                </c:pt>
                <c:pt idx="13">
                  <c:v>0.70768379300802509</c:v>
                </c:pt>
                <c:pt idx="14">
                  <c:v>0.70805276266027117</c:v>
                </c:pt>
                <c:pt idx="15">
                  <c:v>0.7039940964855641</c:v>
                </c:pt>
                <c:pt idx="16">
                  <c:v>0.69938197583248773</c:v>
                </c:pt>
                <c:pt idx="17">
                  <c:v>0.69689143067982662</c:v>
                </c:pt>
                <c:pt idx="18">
                  <c:v>0.68978876487408913</c:v>
                </c:pt>
                <c:pt idx="19">
                  <c:v>0.68582234111244356</c:v>
                </c:pt>
                <c:pt idx="20">
                  <c:v>0.68185591735079787</c:v>
                </c:pt>
                <c:pt idx="21">
                  <c:v>0.68978876487408913</c:v>
                </c:pt>
                <c:pt idx="22">
                  <c:v>0.69845955170187257</c:v>
                </c:pt>
                <c:pt idx="23">
                  <c:v>0.71072779263905539</c:v>
                </c:pt>
                <c:pt idx="24">
                  <c:v>0.71248039848722444</c:v>
                </c:pt>
                <c:pt idx="25">
                  <c:v>0.71561664053131635</c:v>
                </c:pt>
                <c:pt idx="26">
                  <c:v>0.72013651877133111</c:v>
                </c:pt>
                <c:pt idx="27">
                  <c:v>0.72391845770685359</c:v>
                </c:pt>
                <c:pt idx="28">
                  <c:v>0.72899179042523754</c:v>
                </c:pt>
                <c:pt idx="29">
                  <c:v>0.73793930449220546</c:v>
                </c:pt>
                <c:pt idx="30">
                  <c:v>0.74762475786366567</c:v>
                </c:pt>
                <c:pt idx="31">
                  <c:v>0.74568766718937363</c:v>
                </c:pt>
                <c:pt idx="32">
                  <c:v>0.74762475786366567</c:v>
                </c:pt>
                <c:pt idx="33">
                  <c:v>0.74753251545060417</c:v>
                </c:pt>
                <c:pt idx="34">
                  <c:v>0.73618669864403652</c:v>
                </c:pt>
                <c:pt idx="35">
                  <c:v>0.73397288073055988</c:v>
                </c:pt>
                <c:pt idx="36">
                  <c:v>0.73969191034037451</c:v>
                </c:pt>
                <c:pt idx="37">
                  <c:v>0.73996863757955911</c:v>
                </c:pt>
                <c:pt idx="38">
                  <c:v>0.74190572825385115</c:v>
                </c:pt>
                <c:pt idx="39">
                  <c:v>0.74670233373305051</c:v>
                </c:pt>
                <c:pt idx="40">
                  <c:v>0.75463518125634166</c:v>
                </c:pt>
                <c:pt idx="41">
                  <c:v>0.75528087814777234</c:v>
                </c:pt>
                <c:pt idx="42">
                  <c:v>0.75426621160409557</c:v>
                </c:pt>
                <c:pt idx="43">
                  <c:v>0.75684899916981829</c:v>
                </c:pt>
                <c:pt idx="44">
                  <c:v>0.75841712019186425</c:v>
                </c:pt>
                <c:pt idx="45">
                  <c:v>0.75131445438612676</c:v>
                </c:pt>
                <c:pt idx="46">
                  <c:v>0.75832487777880264</c:v>
                </c:pt>
                <c:pt idx="47">
                  <c:v>0.75112996956000366</c:v>
                </c:pt>
                <c:pt idx="48">
                  <c:v>0.75039203025551149</c:v>
                </c:pt>
                <c:pt idx="49">
                  <c:v>0.75518863573471084</c:v>
                </c:pt>
                <c:pt idx="50">
                  <c:v>0.74144451618854346</c:v>
                </c:pt>
                <c:pt idx="51">
                  <c:v>0.69928973341942624</c:v>
                </c:pt>
                <c:pt idx="52">
                  <c:v>0.6545521630845863</c:v>
                </c:pt>
                <c:pt idx="53">
                  <c:v>0.62134489438243701</c:v>
                </c:pt>
                <c:pt idx="54">
                  <c:v>0.59238077668111799</c:v>
                </c:pt>
                <c:pt idx="55">
                  <c:v>0.57614611198228949</c:v>
                </c:pt>
                <c:pt idx="56">
                  <c:v>0.56304768932755278</c:v>
                </c:pt>
                <c:pt idx="57">
                  <c:v>0.545890600498109</c:v>
                </c:pt>
                <c:pt idx="58">
                  <c:v>0.50714878701226829</c:v>
                </c:pt>
                <c:pt idx="59">
                  <c:v>0.48095194170279493</c:v>
                </c:pt>
                <c:pt idx="60">
                  <c:v>0.44174891615164652</c:v>
                </c:pt>
                <c:pt idx="61">
                  <c:v>0.40365279955723643</c:v>
                </c:pt>
                <c:pt idx="62">
                  <c:v>0.38252928696614702</c:v>
                </c:pt>
                <c:pt idx="63">
                  <c:v>0.39405958859883777</c:v>
                </c:pt>
                <c:pt idx="64">
                  <c:v>0.41029425329766628</c:v>
                </c:pt>
                <c:pt idx="65">
                  <c:v>0.42800479660547919</c:v>
                </c:pt>
                <c:pt idx="66">
                  <c:v>0.44488515819573843</c:v>
                </c:pt>
                <c:pt idx="67">
                  <c:v>0.44968176367493773</c:v>
                </c:pt>
                <c:pt idx="68">
                  <c:v>0.45586200535005994</c:v>
                </c:pt>
                <c:pt idx="69">
                  <c:v>0.46610091319988933</c:v>
                </c:pt>
                <c:pt idx="70">
                  <c:v>0.48805460750853241</c:v>
                </c:pt>
                <c:pt idx="71">
                  <c:v>0.50189096946776124</c:v>
                </c:pt>
                <c:pt idx="72">
                  <c:v>0.52578175445069641</c:v>
                </c:pt>
              </c:numCache>
            </c:numRef>
          </c:val>
          <c:smooth val="0"/>
          <c:extLst>
            <c:ext xmlns:c16="http://schemas.microsoft.com/office/drawing/2014/chart" uri="{C3380CC4-5D6E-409C-BE32-E72D297353CC}">
              <c16:uniqueId val="{00000001-15F2-4952-9681-4DC6FA493940}"/>
            </c:ext>
          </c:extLst>
        </c:ser>
        <c:dLbls>
          <c:showLegendKey val="0"/>
          <c:showVal val="0"/>
          <c:showCatName val="0"/>
          <c:showSerName val="0"/>
          <c:showPercent val="0"/>
          <c:showBubbleSize val="0"/>
        </c:dLbls>
        <c:smooth val="0"/>
        <c:axId val="907260400"/>
        <c:axId val="907264992"/>
      </c:lineChart>
      <c:dateAx>
        <c:axId val="907260400"/>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07264992"/>
        <c:crosses val="autoZero"/>
        <c:auto val="1"/>
        <c:lblOffset val="100"/>
        <c:baseTimeUnit val="months"/>
        <c:majorUnit val="6"/>
        <c:majorTimeUnit val="months"/>
      </c:dateAx>
      <c:valAx>
        <c:axId val="907264992"/>
        <c:scaling>
          <c:orientation val="minMax"/>
          <c:max val="1"/>
          <c:min val="0.300000000000000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07260400"/>
        <c:crosses val="autoZero"/>
        <c:crossBetween val="between"/>
        <c:majorUnit val="0.1"/>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dirty="0"/>
              <a:t>Number of Action Fraud offences</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'Cyber Crime'!$B$1</c:f>
              <c:strCache>
                <c:ptCount val="1"/>
                <c:pt idx="0">
                  <c:v>No. of Action Fraud offences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'Cyber Crime'!$A$2:$A$13</c:f>
              <c:numCache>
                <c:formatCode>mmm\ yy</c:formatCode>
                <c:ptCount val="12"/>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numCache>
            </c:numRef>
          </c:cat>
          <c:val>
            <c:numRef>
              <c:f>'Cyber Crime'!$B$2:$B$13</c:f>
              <c:numCache>
                <c:formatCode>#,##0</c:formatCode>
                <c:ptCount val="12"/>
                <c:pt idx="0">
                  <c:v>870</c:v>
                </c:pt>
                <c:pt idx="1">
                  <c:v>832</c:v>
                </c:pt>
                <c:pt idx="2">
                  <c:v>850</c:v>
                </c:pt>
                <c:pt idx="3">
                  <c:v>779</c:v>
                </c:pt>
                <c:pt idx="4">
                  <c:v>634</c:v>
                </c:pt>
                <c:pt idx="5">
                  <c:v>643</c:v>
                </c:pt>
                <c:pt idx="6">
                  <c:v>745</c:v>
                </c:pt>
                <c:pt idx="7">
                  <c:v>818</c:v>
                </c:pt>
                <c:pt idx="8">
                  <c:v>545</c:v>
                </c:pt>
                <c:pt idx="9" formatCode="General">
                  <c:v>711</c:v>
                </c:pt>
                <c:pt idx="10" formatCode="General">
                  <c:v>848</c:v>
                </c:pt>
                <c:pt idx="11" formatCode="General">
                  <c:v>769</c:v>
                </c:pt>
              </c:numCache>
            </c:numRef>
          </c:val>
          <c:extLst>
            <c:ext xmlns:c16="http://schemas.microsoft.com/office/drawing/2014/chart" uri="{C3380CC4-5D6E-409C-BE32-E72D297353CC}">
              <c16:uniqueId val="{00000000-180B-4017-AE9F-10BDD8E4BF3B}"/>
            </c:ext>
          </c:extLst>
        </c:ser>
        <c:dLbls>
          <c:showLegendKey val="0"/>
          <c:showVal val="0"/>
          <c:showCatName val="0"/>
          <c:showSerName val="0"/>
          <c:showPercent val="0"/>
          <c:showBubbleSize val="0"/>
        </c:dLbls>
        <c:gapWidth val="125"/>
        <c:overlap val="-27"/>
        <c:axId val="910091536"/>
        <c:axId val="910092848"/>
      </c:barChart>
      <c:dateAx>
        <c:axId val="910091536"/>
        <c:scaling>
          <c:orientation val="minMax"/>
        </c:scaling>
        <c:delete val="0"/>
        <c:axPos val="b"/>
        <c:numFmt formatCode="mmm\ 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092848"/>
        <c:crosses val="autoZero"/>
        <c:auto val="1"/>
        <c:lblOffset val="100"/>
        <c:baseTimeUnit val="months"/>
      </c:dateAx>
      <c:valAx>
        <c:axId val="91009284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009153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60614B-7642-D248-97B3-008F5035D9E8}" type="datetimeFigureOut">
              <a:rPr lang="en-US" smtClean="0"/>
              <a:t>5/3/2022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E2CFBD-632D-464B-AC81-C0FCDBB6EACD}" type="slidenum">
              <a:rPr lang="en-US" smtClean="0"/>
              <a:t>‹#›</a:t>
            </a:fld>
            <a:endParaRPr lang="en-US" dirty="0"/>
          </a:p>
        </p:txBody>
      </p:sp>
    </p:spTree>
    <p:extLst>
      <p:ext uri="{BB962C8B-B14F-4D97-AF65-F5344CB8AC3E}">
        <p14:creationId xmlns:p14="http://schemas.microsoft.com/office/powerpoint/2010/main" val="3773019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4556D-0B13-DD4F-AB0E-0456BD3C6045}" type="datetimeFigureOut">
              <a:rPr lang="en-US" smtClean="0"/>
              <a:t>5/3/2022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F51D17-73D4-394A-B3F2-69E8E81E344B}" type="slidenum">
              <a:rPr lang="en-US" smtClean="0"/>
              <a:t>‹#›</a:t>
            </a:fld>
            <a:endParaRPr lang="en-US" dirty="0"/>
          </a:p>
        </p:txBody>
      </p:sp>
    </p:spTree>
    <p:extLst>
      <p:ext uri="{BB962C8B-B14F-4D97-AF65-F5344CB8AC3E}">
        <p14:creationId xmlns:p14="http://schemas.microsoft.com/office/powerpoint/2010/main" val="1773092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1776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1330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7901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1668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0843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917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4807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9743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1716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159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6356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3717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8668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F51D17-73D4-394A-B3F2-69E8E81E34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8799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9143999" cy="5142857"/>
          </a:xfrm>
          <a:prstGeom prst="rect">
            <a:avLst/>
          </a:prstGeom>
        </p:spPr>
      </p:pic>
      <p:pic>
        <p:nvPicPr>
          <p:cNvPr id="9" name="Picture 8" descr="A&amp;S_Crest_Colour_Classi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
        <p:nvSpPr>
          <p:cNvPr id="2" name="Title 1"/>
          <p:cNvSpPr>
            <a:spLocks noGrp="1"/>
          </p:cNvSpPr>
          <p:nvPr>
            <p:ph type="ctrTitle"/>
          </p:nvPr>
        </p:nvSpPr>
        <p:spPr>
          <a:xfrm>
            <a:off x="2235771" y="1654243"/>
            <a:ext cx="6361340" cy="518778"/>
          </a:xfrm>
        </p:spPr>
        <p:txBody>
          <a:bodyPr lIns="0" tIns="0" rIns="0" bIns="0" anchor="t" anchorCtr="0">
            <a:normAutofit/>
          </a:bodyPr>
          <a:lstStyle>
            <a:lvl1pPr algn="r">
              <a:defRPr sz="3200" b="1">
                <a:solidFill>
                  <a:srgbClr val="009FD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29935" y="2240389"/>
            <a:ext cx="6467176" cy="518207"/>
          </a:xfrm>
        </p:spPr>
        <p:txBody>
          <a:bodyPr lIns="0" tIns="0" rIns="0" bIns="0" anchor="t" anchorCtr="0">
            <a:normAutofit/>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596041" y="2823040"/>
            <a:ext cx="3001071" cy="273844"/>
          </a:xfrm>
        </p:spPr>
        <p:txBody>
          <a:bodyPr lIns="0" tIns="0" rIns="0" bIns="0" anchor="t" anchorCtr="0"/>
          <a:lstStyle>
            <a:lvl1pPr algn="r">
              <a:defRPr sz="1600">
                <a:solidFill>
                  <a:srgbClr val="000000"/>
                </a:solidFill>
              </a:defRPr>
            </a:lvl1pPr>
          </a:lstStyle>
          <a:p>
            <a:fld id="{2D5285E9-F68A-4F81-BF04-6B3EBD89DF50}" type="datetime3">
              <a:rPr lang="en-GB" smtClean="0"/>
              <a:t>3 May, 2022</a:t>
            </a:fld>
            <a:endParaRPr lang="en-US" dirty="0"/>
          </a:p>
        </p:txBody>
      </p:sp>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6164368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703217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28907246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itle 1"/>
          <p:cNvSpPr>
            <a:spLocks noGrp="1"/>
          </p:cNvSpPr>
          <p:nvPr>
            <p:ph type="title"/>
          </p:nvPr>
        </p:nvSpPr>
        <p:spPr>
          <a:xfrm>
            <a:off x="324907" y="26456"/>
            <a:ext cx="7685499" cy="628366"/>
          </a:xfrm>
        </p:spPr>
        <p:txBody>
          <a:bodyPr lIns="0" tIns="0" rIns="0" bIns="0" anchor="b" anchorCtr="0">
            <a:normAutofit/>
          </a:bodyPr>
          <a:lstStyle>
            <a:lvl1pPr algn="l">
              <a:defRPr sz="2200" b="1">
                <a:solidFill>
                  <a:srgbClr val="009FDF"/>
                </a:solidFill>
              </a:defRPr>
            </a:lvl1pPr>
          </a:lstStyle>
          <a:p>
            <a:r>
              <a:rPr lang="en-US" dirty="0" smtClean="0"/>
              <a:t>Click to edit Master title style</a:t>
            </a:r>
            <a:endParaRPr lang="en-US" dirty="0"/>
          </a:p>
        </p:txBody>
      </p:sp>
      <p:sp>
        <p:nvSpPr>
          <p:cNvPr id="16" name="Content Placeholder 2"/>
          <p:cNvSpPr>
            <a:spLocks noGrp="1"/>
          </p:cNvSpPr>
          <p:nvPr>
            <p:ph idx="1"/>
          </p:nvPr>
        </p:nvSpPr>
        <p:spPr>
          <a:xfrm>
            <a:off x="324905" y="1147239"/>
            <a:ext cx="8490491" cy="3337304"/>
          </a:xfrm>
        </p:spPr>
        <p:txBody>
          <a:bodyPr lIns="0" tIns="0" rIns="0" bIns="0">
            <a:normAutofit/>
          </a:bodyPr>
          <a:lstStyle>
            <a:lvl1pPr marL="179388" indent="-179388">
              <a:defRPr sz="2000"/>
            </a:lvl1pPr>
            <a:lvl2pPr marL="449263" indent="-177800">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endParaRPr lang="en-US" dirty="0"/>
          </a:p>
        </p:txBody>
      </p:sp>
      <p:sp>
        <p:nvSpPr>
          <p:cNvPr id="17"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cxnSp>
        <p:nvCxnSpPr>
          <p:cNvPr id="19" name="Straight Connector 18"/>
          <p:cNvCxnSpPr/>
          <p:nvPr userDrawn="1"/>
        </p:nvCxnSpPr>
        <p:spPr>
          <a:xfrm>
            <a:off x="324905" y="760652"/>
            <a:ext cx="7812000" cy="0"/>
          </a:xfrm>
          <a:prstGeom prst="line">
            <a:avLst/>
          </a:prstGeom>
          <a:ln w="158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525" y="174674"/>
            <a:ext cx="683928" cy="828000"/>
          </a:xfrm>
          <a:prstGeom prst="rect">
            <a:avLst/>
          </a:prstGeom>
        </p:spPr>
      </p:pic>
    </p:spTree>
    <p:extLst>
      <p:ext uri="{BB962C8B-B14F-4D97-AF65-F5344CB8AC3E}">
        <p14:creationId xmlns:p14="http://schemas.microsoft.com/office/powerpoint/2010/main" val="6294176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Content and Valu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1899" y="1274533"/>
            <a:ext cx="939767" cy="2880000"/>
          </a:xfrm>
          <a:prstGeom prst="rect">
            <a:avLst/>
          </a:prstGeom>
        </p:spPr>
      </p:pic>
      <p:sp>
        <p:nvSpPr>
          <p:cNvPr id="8" name="Title 1"/>
          <p:cNvSpPr>
            <a:spLocks noGrp="1"/>
          </p:cNvSpPr>
          <p:nvPr>
            <p:ph type="title"/>
          </p:nvPr>
        </p:nvSpPr>
        <p:spPr>
          <a:xfrm>
            <a:off x="324907" y="26456"/>
            <a:ext cx="7506903" cy="628366"/>
          </a:xfrm>
        </p:spPr>
        <p:txBody>
          <a:bodyPr lIns="0" tIns="0" rIns="0" bIns="0" anchor="b" anchorCtr="0">
            <a:normAutofit/>
          </a:bodyPr>
          <a:lstStyle>
            <a:lvl1pPr algn="l">
              <a:defRPr sz="2200" b="1">
                <a:solidFill>
                  <a:srgbClr val="009FDF"/>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324905" y="1147239"/>
            <a:ext cx="7176169" cy="3337304"/>
          </a:xfrm>
        </p:spPr>
        <p:txBody>
          <a:bodyPr lIns="0" tIns="0" rIns="0" bIns="0">
            <a:normAutofit/>
          </a:bodyPr>
          <a:lstStyle>
            <a:lvl1pPr marL="179388" indent="-179388">
              <a:defRPr sz="2000"/>
            </a:lvl1pPr>
            <a:lvl2pPr marL="449263" indent="-177800">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endParaRPr lang="en-US" dirty="0"/>
          </a:p>
        </p:txBody>
      </p:sp>
      <p:sp>
        <p:nvSpPr>
          <p:cNvPr id="10"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cxnSp>
        <p:nvCxnSpPr>
          <p:cNvPr id="12" name="Straight Connector 11"/>
          <p:cNvCxnSpPr/>
          <p:nvPr userDrawn="1"/>
        </p:nvCxnSpPr>
        <p:spPr>
          <a:xfrm>
            <a:off x="324904" y="760652"/>
            <a:ext cx="7596000" cy="0"/>
          </a:xfrm>
          <a:prstGeom prst="line">
            <a:avLst/>
          </a:prstGeom>
          <a:ln w="158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A&amp;S_Crest_Colour_Classi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1564" y="174674"/>
            <a:ext cx="683928" cy="828000"/>
          </a:xfrm>
          <a:prstGeom prst="rect">
            <a:avLst/>
          </a:prstGeom>
        </p:spPr>
      </p:pic>
    </p:spTree>
    <p:extLst>
      <p:ext uri="{BB962C8B-B14F-4D97-AF65-F5344CB8AC3E}">
        <p14:creationId xmlns:p14="http://schemas.microsoft.com/office/powerpoint/2010/main" val="1027910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_Blank">
    <p:spTree>
      <p:nvGrpSpPr>
        <p:cNvPr id="1" name=""/>
        <p:cNvGrpSpPr/>
        <p:nvPr/>
      </p:nvGrpSpPr>
      <p:grpSpPr>
        <a:xfrm>
          <a:off x="0" y="0"/>
          <a:ext cx="0" cy="0"/>
          <a:chOff x="0" y="0"/>
          <a:chExt cx="0" cy="0"/>
        </a:xfrm>
      </p:grpSpPr>
      <p:pic>
        <p:nvPicPr>
          <p:cNvPr id="7" name="Picture 6"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525" y="174674"/>
            <a:ext cx="683928" cy="828000"/>
          </a:xfrm>
          <a:prstGeom prst="rect">
            <a:avLst/>
          </a:prstGeom>
        </p:spPr>
      </p:pic>
      <p:sp>
        <p:nvSpPr>
          <p:cNvPr id="15" name="Title 1"/>
          <p:cNvSpPr>
            <a:spLocks noGrp="1"/>
          </p:cNvSpPr>
          <p:nvPr>
            <p:ph type="title"/>
          </p:nvPr>
        </p:nvSpPr>
        <p:spPr>
          <a:xfrm>
            <a:off x="324907" y="26456"/>
            <a:ext cx="7685499" cy="628366"/>
          </a:xfrm>
        </p:spPr>
        <p:txBody>
          <a:bodyPr lIns="0" tIns="0" rIns="0" bIns="0" anchor="b" anchorCtr="0">
            <a:normAutofit/>
          </a:bodyPr>
          <a:lstStyle>
            <a:lvl1pPr algn="l">
              <a:defRPr sz="2200" b="1">
                <a:solidFill>
                  <a:srgbClr val="009FDF"/>
                </a:solidFill>
              </a:defRPr>
            </a:lvl1pPr>
          </a:lstStyle>
          <a:p>
            <a:r>
              <a:rPr lang="en-US" dirty="0" smtClean="0"/>
              <a:t>Click to edit Master title style</a:t>
            </a:r>
            <a:endParaRPr lang="en-US" dirty="0"/>
          </a:p>
        </p:txBody>
      </p:sp>
      <p:sp>
        <p:nvSpPr>
          <p:cNvPr id="16" name="Content Placeholder 2"/>
          <p:cNvSpPr>
            <a:spLocks noGrp="1"/>
          </p:cNvSpPr>
          <p:nvPr>
            <p:ph idx="1"/>
          </p:nvPr>
        </p:nvSpPr>
        <p:spPr>
          <a:xfrm>
            <a:off x="324904" y="790064"/>
            <a:ext cx="7685501" cy="4189819"/>
          </a:xfrm>
        </p:spPr>
        <p:txBody>
          <a:bodyPr lIns="0" tIns="0" rIns="0" bIns="0">
            <a:normAutofit/>
          </a:bodyPr>
          <a:lstStyle>
            <a:lvl1pPr marL="179388" indent="-179388">
              <a:defRPr sz="2000"/>
            </a:lvl1pPr>
            <a:lvl2pPr marL="449263" indent="-177800">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endParaRPr lang="en-US" dirty="0"/>
          </a:p>
        </p:txBody>
      </p:sp>
      <p:sp>
        <p:nvSpPr>
          <p:cNvPr id="17" name="Slide Number Placeholder 5"/>
          <p:cNvSpPr>
            <a:spLocks noGrp="1"/>
          </p:cNvSpPr>
          <p:nvPr>
            <p:ph type="sldNum" sz="quarter" idx="12"/>
          </p:nvPr>
        </p:nvSpPr>
        <p:spPr>
          <a:xfrm>
            <a:off x="8109625" y="4706038"/>
            <a:ext cx="881451" cy="273844"/>
          </a:xfrm>
        </p:spPr>
        <p:txBody>
          <a:bodyPr lIns="0" tIns="0" rIns="0" bIns="0" anchor="b" anchorCtr="0"/>
          <a:lstStyle>
            <a:lvl1pPr>
              <a:defRPr sz="900">
                <a:solidFill>
                  <a:schemeClr val="tx1"/>
                </a:solidFill>
              </a:defRPr>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31793391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descr="PPT Slide Background6_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44645"/>
            <a:ext cx="9144000" cy="798857"/>
          </a:xfrm>
          <a:prstGeom prst="rect">
            <a:avLst/>
          </a:prstGeom>
        </p:spPr>
      </p:pic>
      <p:sp>
        <p:nvSpPr>
          <p:cNvPr id="15" name="Title 1"/>
          <p:cNvSpPr>
            <a:spLocks noGrp="1"/>
          </p:cNvSpPr>
          <p:nvPr>
            <p:ph type="title"/>
          </p:nvPr>
        </p:nvSpPr>
        <p:spPr>
          <a:xfrm>
            <a:off x="324907" y="26456"/>
            <a:ext cx="7685499" cy="628366"/>
          </a:xfrm>
        </p:spPr>
        <p:txBody>
          <a:bodyPr lIns="0" tIns="0" rIns="0" bIns="0" anchor="b" anchorCtr="0">
            <a:normAutofit/>
          </a:bodyPr>
          <a:lstStyle>
            <a:lvl1pPr algn="l">
              <a:defRPr sz="2200" b="1">
                <a:solidFill>
                  <a:srgbClr val="009FDF"/>
                </a:solidFill>
              </a:defRPr>
            </a:lvl1pPr>
          </a:lstStyle>
          <a:p>
            <a:r>
              <a:rPr lang="en-US" dirty="0" smtClean="0"/>
              <a:t>Click to edit Master title style</a:t>
            </a:r>
            <a:endParaRPr lang="en-US" dirty="0"/>
          </a:p>
        </p:txBody>
      </p:sp>
      <p:sp>
        <p:nvSpPr>
          <p:cNvPr id="16" name="Content Placeholder 2"/>
          <p:cNvSpPr>
            <a:spLocks noGrp="1"/>
          </p:cNvSpPr>
          <p:nvPr>
            <p:ph idx="1"/>
          </p:nvPr>
        </p:nvSpPr>
        <p:spPr>
          <a:xfrm>
            <a:off x="324905" y="1147239"/>
            <a:ext cx="8490491" cy="3337304"/>
          </a:xfrm>
        </p:spPr>
        <p:txBody>
          <a:bodyPr lIns="0" tIns="0" rIns="0" bIns="0">
            <a:normAutofit/>
          </a:bodyPr>
          <a:lstStyle>
            <a:lvl1pPr marL="179388" indent="-179388">
              <a:defRPr sz="2000"/>
            </a:lvl1pPr>
            <a:lvl2pPr marL="449263" indent="-177800">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endParaRPr lang="en-US" dirty="0"/>
          </a:p>
        </p:txBody>
      </p:sp>
      <p:sp>
        <p:nvSpPr>
          <p:cNvPr id="17"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cxnSp>
        <p:nvCxnSpPr>
          <p:cNvPr id="19" name="Straight Connector 18"/>
          <p:cNvCxnSpPr/>
          <p:nvPr userDrawn="1"/>
        </p:nvCxnSpPr>
        <p:spPr>
          <a:xfrm>
            <a:off x="324905" y="760652"/>
            <a:ext cx="7812000" cy="0"/>
          </a:xfrm>
          <a:prstGeom prst="line">
            <a:avLst/>
          </a:prstGeom>
          <a:ln w="158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A&amp;S_Crest_Colour_Classi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44525" y="174674"/>
            <a:ext cx="683928" cy="828000"/>
          </a:xfrm>
          <a:prstGeom prst="rect">
            <a:avLst/>
          </a:prstGeom>
        </p:spPr>
      </p:pic>
    </p:spTree>
    <p:extLst>
      <p:ext uri="{BB962C8B-B14F-4D97-AF65-F5344CB8AC3E}">
        <p14:creationId xmlns:p14="http://schemas.microsoft.com/office/powerpoint/2010/main" val="34288539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Content and Valu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1899" y="1274533"/>
            <a:ext cx="939767" cy="2880000"/>
          </a:xfrm>
          <a:prstGeom prst="rect">
            <a:avLst/>
          </a:prstGeom>
        </p:spPr>
      </p:pic>
      <p:pic>
        <p:nvPicPr>
          <p:cNvPr id="7" name="Picture 6" descr="PPT Slide Background6_foot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44645"/>
            <a:ext cx="9144000" cy="798857"/>
          </a:xfrm>
          <a:prstGeom prst="rect">
            <a:avLst/>
          </a:prstGeom>
        </p:spPr>
      </p:pic>
      <p:sp>
        <p:nvSpPr>
          <p:cNvPr id="8" name="Title 1"/>
          <p:cNvSpPr>
            <a:spLocks noGrp="1"/>
          </p:cNvSpPr>
          <p:nvPr>
            <p:ph type="title"/>
          </p:nvPr>
        </p:nvSpPr>
        <p:spPr>
          <a:xfrm>
            <a:off x="324907" y="26456"/>
            <a:ext cx="7506903" cy="628366"/>
          </a:xfrm>
        </p:spPr>
        <p:txBody>
          <a:bodyPr lIns="0" tIns="0" rIns="0" bIns="0" anchor="b" anchorCtr="0">
            <a:normAutofit/>
          </a:bodyPr>
          <a:lstStyle>
            <a:lvl1pPr algn="l">
              <a:defRPr sz="2200" b="1">
                <a:solidFill>
                  <a:srgbClr val="009FDF"/>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324905" y="1147239"/>
            <a:ext cx="7176169" cy="3337304"/>
          </a:xfrm>
        </p:spPr>
        <p:txBody>
          <a:bodyPr lIns="0" tIns="0" rIns="0" bIns="0">
            <a:normAutofit/>
          </a:bodyPr>
          <a:lstStyle>
            <a:lvl1pPr marL="179388" indent="-179388">
              <a:defRPr sz="2000"/>
            </a:lvl1pPr>
            <a:lvl2pPr marL="449263" indent="-177800">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endParaRPr lang="en-US" dirty="0"/>
          </a:p>
        </p:txBody>
      </p:sp>
      <p:sp>
        <p:nvSpPr>
          <p:cNvPr id="10"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cxnSp>
        <p:nvCxnSpPr>
          <p:cNvPr id="12" name="Straight Connector 11"/>
          <p:cNvCxnSpPr/>
          <p:nvPr userDrawn="1"/>
        </p:nvCxnSpPr>
        <p:spPr>
          <a:xfrm>
            <a:off x="324904" y="760652"/>
            <a:ext cx="7596000" cy="0"/>
          </a:xfrm>
          <a:prstGeom prst="line">
            <a:avLst/>
          </a:prstGeom>
          <a:ln w="158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A&amp;S_Crest_Colour_Classi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61564" y="174674"/>
            <a:ext cx="683928" cy="828000"/>
          </a:xfrm>
          <a:prstGeom prst="rect">
            <a:avLst/>
          </a:prstGeom>
        </p:spPr>
      </p:pic>
    </p:spTree>
    <p:extLst>
      <p:ext uri="{BB962C8B-B14F-4D97-AF65-F5344CB8AC3E}">
        <p14:creationId xmlns:p14="http://schemas.microsoft.com/office/powerpoint/2010/main" val="14488839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Blank">
    <p:spTree>
      <p:nvGrpSpPr>
        <p:cNvPr id="1" name=""/>
        <p:cNvGrpSpPr/>
        <p:nvPr/>
      </p:nvGrpSpPr>
      <p:grpSpPr>
        <a:xfrm>
          <a:off x="0" y="0"/>
          <a:ext cx="0" cy="0"/>
          <a:chOff x="0" y="0"/>
          <a:chExt cx="0" cy="0"/>
        </a:xfrm>
      </p:grpSpPr>
      <p:pic>
        <p:nvPicPr>
          <p:cNvPr id="7" name="Picture 6"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525" y="174674"/>
            <a:ext cx="683928" cy="828000"/>
          </a:xfrm>
          <a:prstGeom prst="rect">
            <a:avLst/>
          </a:prstGeom>
        </p:spPr>
      </p:pic>
      <p:sp>
        <p:nvSpPr>
          <p:cNvPr id="15" name="Title 1"/>
          <p:cNvSpPr>
            <a:spLocks noGrp="1"/>
          </p:cNvSpPr>
          <p:nvPr>
            <p:ph type="title"/>
          </p:nvPr>
        </p:nvSpPr>
        <p:spPr>
          <a:xfrm>
            <a:off x="324907" y="26456"/>
            <a:ext cx="7685499" cy="628366"/>
          </a:xfrm>
        </p:spPr>
        <p:txBody>
          <a:bodyPr lIns="0" tIns="0" rIns="0" bIns="0" anchor="b" anchorCtr="0">
            <a:normAutofit/>
          </a:bodyPr>
          <a:lstStyle>
            <a:lvl1pPr algn="l">
              <a:defRPr sz="2200" b="1">
                <a:solidFill>
                  <a:srgbClr val="009FDF"/>
                </a:solidFill>
              </a:defRPr>
            </a:lvl1pPr>
          </a:lstStyle>
          <a:p>
            <a:r>
              <a:rPr lang="en-US" dirty="0" smtClean="0"/>
              <a:t>Click to edit Master title style</a:t>
            </a:r>
            <a:endParaRPr lang="en-US" dirty="0"/>
          </a:p>
        </p:txBody>
      </p:sp>
      <p:sp>
        <p:nvSpPr>
          <p:cNvPr id="16" name="Content Placeholder 2"/>
          <p:cNvSpPr>
            <a:spLocks noGrp="1"/>
          </p:cNvSpPr>
          <p:nvPr>
            <p:ph idx="1"/>
          </p:nvPr>
        </p:nvSpPr>
        <p:spPr>
          <a:xfrm>
            <a:off x="324904" y="790064"/>
            <a:ext cx="7685501" cy="4189819"/>
          </a:xfrm>
        </p:spPr>
        <p:txBody>
          <a:bodyPr lIns="0" tIns="0" rIns="0" bIns="0">
            <a:normAutofit/>
          </a:bodyPr>
          <a:lstStyle>
            <a:lvl1pPr marL="179388" indent="-179388">
              <a:defRPr sz="2000"/>
            </a:lvl1pPr>
            <a:lvl2pPr marL="449263" indent="-177800">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endParaRPr lang="en-US" dirty="0"/>
          </a:p>
        </p:txBody>
      </p:sp>
      <p:sp>
        <p:nvSpPr>
          <p:cNvPr id="17" name="Slide Number Placeholder 5"/>
          <p:cNvSpPr>
            <a:spLocks noGrp="1"/>
          </p:cNvSpPr>
          <p:nvPr>
            <p:ph type="sldNum" sz="quarter" idx="12"/>
          </p:nvPr>
        </p:nvSpPr>
        <p:spPr>
          <a:xfrm>
            <a:off x="8109625" y="4706038"/>
            <a:ext cx="881451" cy="273844"/>
          </a:xfrm>
        </p:spPr>
        <p:txBody>
          <a:bodyPr lIns="0" tIns="0" rIns="0" bIns="0" anchor="b" anchorCtr="0"/>
          <a:lstStyle>
            <a:lvl1pPr>
              <a:defRPr sz="900">
                <a:solidFill>
                  <a:schemeClr val="tx1"/>
                </a:solidFill>
              </a:defRPr>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16779381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11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40738274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4183079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383219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2100908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17945620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37708461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41361784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7476" y="4706038"/>
            <a:ext cx="2133600" cy="273844"/>
          </a:xfrm>
        </p:spPr>
        <p:txBody>
          <a:bodyPr lIns="0" tIns="0" rIns="0" bIns="0" anchor="b" anchorCtr="0"/>
          <a:lstStyle>
            <a:lvl1pPr>
              <a:defRPr sz="900">
                <a:solidFill>
                  <a:schemeClr val="bg1"/>
                </a:solidFill>
              </a:defRPr>
            </a:lvl1pPr>
          </a:lstStyle>
          <a:p>
            <a:fld id="{AF88E988-FB04-AB4E-BE5A-59F242AF7F7A}" type="slidenum">
              <a:rPr lang="en-US" smtClean="0"/>
              <a:pPr/>
              <a:t>‹#›</a:t>
            </a:fld>
            <a:endParaRPr lang="en-US" dirty="0"/>
          </a:p>
        </p:txBody>
      </p:sp>
      <p:sp>
        <p:nvSpPr>
          <p:cNvPr id="12" name="Title 1"/>
          <p:cNvSpPr>
            <a:spLocks noGrp="1"/>
          </p:cNvSpPr>
          <p:nvPr>
            <p:ph type="ctrTitle"/>
          </p:nvPr>
        </p:nvSpPr>
        <p:spPr>
          <a:xfrm>
            <a:off x="4432147" y="1244160"/>
            <a:ext cx="4164963" cy="2216160"/>
          </a:xfrm>
        </p:spPr>
        <p:txBody>
          <a:bodyPr lIns="0" tIns="0" rIns="0" bIns="0" anchor="ctr" anchorCtr="0">
            <a:normAutofit/>
          </a:bodyPr>
          <a:lstStyle>
            <a:lvl1pPr algn="r">
              <a:defRPr sz="3500" b="1">
                <a:solidFill>
                  <a:srgbClr val="009FDF"/>
                </a:solidFill>
              </a:defRPr>
            </a:lvl1pPr>
          </a:lstStyle>
          <a:p>
            <a:r>
              <a:rPr lang="en-US" dirty="0" smtClean="0"/>
              <a:t>Click to edit Master title style</a:t>
            </a:r>
            <a:endParaRPr lang="en-US" dirty="0"/>
          </a:p>
        </p:txBody>
      </p:sp>
      <p:pic>
        <p:nvPicPr>
          <p:cNvPr id="8" name="Picture 7" descr="A&amp;S_Crest_Colour_Clas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488" y="248569"/>
            <a:ext cx="832608" cy="1008000"/>
          </a:xfrm>
          <a:prstGeom prst="rect">
            <a:avLst/>
          </a:prstGeom>
        </p:spPr>
      </p:pic>
    </p:spTree>
    <p:extLst>
      <p:ext uri="{BB962C8B-B14F-4D97-AF65-F5344CB8AC3E}">
        <p14:creationId xmlns:p14="http://schemas.microsoft.com/office/powerpoint/2010/main" val="3538037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D7FE9DB-283E-4B24-B2E2-DE6EB4EE3B45}" type="datetime3">
              <a:rPr lang="en-GB" smtClean="0"/>
              <a:t>3 May, 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dirty="0"/>
          </a:p>
        </p:txBody>
      </p:sp>
    </p:spTree>
    <p:extLst>
      <p:ext uri="{BB962C8B-B14F-4D97-AF65-F5344CB8AC3E}">
        <p14:creationId xmlns:p14="http://schemas.microsoft.com/office/powerpoint/2010/main" val="1081961709"/>
      </p:ext>
    </p:extLst>
  </p:cSld>
  <p:clrMap bg1="lt1" tx1="dk1" bg2="lt2" tx2="dk2" accent1="accent1" accent2="accent2" accent3="accent3" accent4="accent4" accent5="accent5" accent6="accent6" hlink="hlink" folHlink="folHlink"/>
  <p:sldLayoutIdLst>
    <p:sldLayoutId id="2147493473" r:id="rId1"/>
    <p:sldLayoutId id="2147493503" r:id="rId2"/>
    <p:sldLayoutId id="2147493476" r:id="rId3"/>
    <p:sldLayoutId id="2147493504" r:id="rId4"/>
    <p:sldLayoutId id="2147493501" r:id="rId5"/>
    <p:sldLayoutId id="2147493502" r:id="rId6"/>
    <p:sldLayoutId id="2147493512" r:id="rId7"/>
    <p:sldLayoutId id="2147493513" r:id="rId8"/>
    <p:sldLayoutId id="2147493514" r:id="rId9"/>
    <p:sldLayoutId id="2147493515" r:id="rId10"/>
    <p:sldLayoutId id="2147493516"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200152"/>
            <a:ext cx="8229600" cy="3394075"/>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4767265"/>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B4100A96-FA8A-4DA6-A0CF-5B5A45DD18C1}" type="datetime3">
              <a:rPr lang="en-GB" smtClean="0"/>
              <a:t>3 May, 2022</a:t>
            </a:fld>
            <a:endParaRPr lang="en-US" dirty="0"/>
          </a:p>
        </p:txBody>
      </p:sp>
      <p:sp>
        <p:nvSpPr>
          <p:cNvPr id="5" name="Footer Placeholder 4"/>
          <p:cNvSpPr>
            <a:spLocks noGrp="1"/>
          </p:cNvSpPr>
          <p:nvPr>
            <p:ph type="ftr" sz="quarter" idx="3"/>
          </p:nvPr>
        </p:nvSpPr>
        <p:spPr>
          <a:xfrm>
            <a:off x="3124200" y="4767265"/>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5"/>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3AB589F-4B8A-4C43-B1A7-D2BA4FE7C149}" type="slidenum">
              <a:rPr lang="en-US" smtClean="0"/>
              <a:t>‹#›</a:t>
            </a:fld>
            <a:endParaRPr lang="en-US" dirty="0"/>
          </a:p>
        </p:txBody>
      </p:sp>
    </p:spTree>
    <p:extLst>
      <p:ext uri="{BB962C8B-B14F-4D97-AF65-F5344CB8AC3E}">
        <p14:creationId xmlns:p14="http://schemas.microsoft.com/office/powerpoint/2010/main" val="1742177125"/>
      </p:ext>
    </p:extLst>
  </p:cSld>
  <p:clrMap bg1="lt1" tx1="dk1" bg2="lt2" tx2="dk2" accent1="accent1" accent2="accent2" accent3="accent3" accent4="accent4" accent5="accent5" accent6="accent6" hlink="hlink" folHlink="folHlink"/>
  <p:sldLayoutIdLst>
    <p:sldLayoutId id="2147493518" r:id="rId1"/>
    <p:sldLayoutId id="2147493519" r:id="rId2"/>
    <p:sldLayoutId id="2147493520"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200152"/>
            <a:ext cx="8229600" cy="3394075"/>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4767265"/>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6E76F8D-DA05-D04F-80E2-548D41CFC4B3}" type="datetimeFigureOut">
              <a:rPr lang="en-US" smtClean="0"/>
              <a:t>5/3/2022</a:t>
            </a:fld>
            <a:endParaRPr lang="en-US" dirty="0"/>
          </a:p>
        </p:txBody>
      </p:sp>
      <p:sp>
        <p:nvSpPr>
          <p:cNvPr id="5" name="Footer Placeholder 4"/>
          <p:cNvSpPr>
            <a:spLocks noGrp="1"/>
          </p:cNvSpPr>
          <p:nvPr>
            <p:ph type="ftr" sz="quarter" idx="3"/>
          </p:nvPr>
        </p:nvSpPr>
        <p:spPr>
          <a:xfrm>
            <a:off x="3124200" y="4767265"/>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5"/>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3AB589F-4B8A-4C43-B1A7-D2BA4FE7C149}" type="slidenum">
              <a:rPr lang="en-US" smtClean="0"/>
              <a:t>‹#›</a:t>
            </a:fld>
            <a:endParaRPr lang="en-US" dirty="0"/>
          </a:p>
        </p:txBody>
      </p:sp>
    </p:spTree>
    <p:extLst>
      <p:ext uri="{BB962C8B-B14F-4D97-AF65-F5344CB8AC3E}">
        <p14:creationId xmlns:p14="http://schemas.microsoft.com/office/powerpoint/2010/main" val="701135052"/>
      </p:ext>
    </p:extLst>
  </p:cSld>
  <p:clrMap bg1="lt1" tx1="dk1" bg2="lt2" tx2="dk2" accent1="accent1" accent2="accent2" accent3="accent3" accent4="accent4" accent5="accent5" accent6="accent6" hlink="hlink" folHlink="folHlink"/>
  <p:sldLayoutIdLst>
    <p:sldLayoutId id="2147493522" r:id="rId1"/>
    <p:sldLayoutId id="2147493523" r:id="rId2"/>
    <p:sldLayoutId id="2147493524"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PPT Slid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716"/>
            <a:ext cx="9131808" cy="5129784"/>
          </a:xfrm>
          <a:prstGeom prst="rect">
            <a:avLst/>
          </a:prstGeom>
        </p:spPr>
      </p:pic>
      <p:sp>
        <p:nvSpPr>
          <p:cNvPr id="4" name="TextBox 3">
            <a:extLst>
              <a:ext uri="{FF2B5EF4-FFF2-40B4-BE49-F238E27FC236}">
                <a16:creationId xmlns:a16="http://schemas.microsoft.com/office/drawing/2014/main" id="{19C4695C-DF6A-D542-9DEE-9816EFACB474}"/>
              </a:ext>
            </a:extLst>
          </p:cNvPr>
          <p:cNvSpPr txBox="1"/>
          <p:nvPr userDrawn="1"/>
        </p:nvSpPr>
        <p:spPr>
          <a:xfrm>
            <a:off x="788770" y="4640375"/>
            <a:ext cx="1217220" cy="204568"/>
          </a:xfrm>
          <a:prstGeom prst="rect">
            <a:avLst/>
          </a:prstGeom>
          <a:noFill/>
        </p:spPr>
        <p:txBody>
          <a:bodyPr wrap="square" lIns="0" tIns="27000" rIns="162000" bIns="27000" rtlCol="0">
            <a:spAutoFit/>
          </a:bodyPr>
          <a:lstStyle/>
          <a:p>
            <a:pPr algn="ctr">
              <a:lnSpc>
                <a:spcPct val="130000"/>
              </a:lnSpc>
              <a:spcBef>
                <a:spcPts val="750"/>
              </a:spcBef>
            </a:pPr>
            <a:r>
              <a:rPr lang="en-US" sz="750" dirty="0">
                <a:solidFill>
                  <a:schemeClr val="tx2"/>
                </a:solidFill>
                <a:latin typeface="Montserrat" pitchFamily="2" charset="77"/>
              </a:rPr>
              <a:t>OPENNESS</a:t>
            </a:r>
          </a:p>
        </p:txBody>
      </p:sp>
      <p:sp>
        <p:nvSpPr>
          <p:cNvPr id="5" name="TextBox 4">
            <a:extLst>
              <a:ext uri="{FF2B5EF4-FFF2-40B4-BE49-F238E27FC236}">
                <a16:creationId xmlns:a16="http://schemas.microsoft.com/office/drawing/2014/main" id="{483C0727-1BF6-CE4D-A814-8E1BCAA4AB4B}"/>
              </a:ext>
            </a:extLst>
          </p:cNvPr>
          <p:cNvSpPr txBox="1"/>
          <p:nvPr userDrawn="1"/>
        </p:nvSpPr>
        <p:spPr>
          <a:xfrm>
            <a:off x="4110114" y="4640375"/>
            <a:ext cx="2351295" cy="204568"/>
          </a:xfrm>
          <a:prstGeom prst="rect">
            <a:avLst/>
          </a:prstGeom>
          <a:noFill/>
        </p:spPr>
        <p:txBody>
          <a:bodyPr wrap="square" lIns="0" tIns="27000" rIns="162000" bIns="27000" rtlCol="0">
            <a:spAutoFit/>
          </a:bodyPr>
          <a:lstStyle/>
          <a:p>
            <a:pPr>
              <a:lnSpc>
                <a:spcPct val="130000"/>
              </a:lnSpc>
              <a:spcBef>
                <a:spcPts val="750"/>
              </a:spcBef>
            </a:pPr>
            <a:r>
              <a:rPr lang="en-US" sz="750" dirty="0">
                <a:solidFill>
                  <a:schemeClr val="tx2"/>
                </a:solidFill>
                <a:latin typeface="Montserrat" pitchFamily="2" charset="77"/>
              </a:rPr>
              <a:t>COMPASSION</a:t>
            </a:r>
          </a:p>
        </p:txBody>
      </p:sp>
      <p:sp>
        <p:nvSpPr>
          <p:cNvPr id="6" name="TextBox 5">
            <a:extLst>
              <a:ext uri="{FF2B5EF4-FFF2-40B4-BE49-F238E27FC236}">
                <a16:creationId xmlns:a16="http://schemas.microsoft.com/office/drawing/2014/main" id="{3B752521-48A9-3B4E-81CF-BD70E586B020}"/>
              </a:ext>
            </a:extLst>
          </p:cNvPr>
          <p:cNvSpPr txBox="1"/>
          <p:nvPr userDrawn="1"/>
        </p:nvSpPr>
        <p:spPr>
          <a:xfrm>
            <a:off x="2476210" y="4640375"/>
            <a:ext cx="2351295" cy="204568"/>
          </a:xfrm>
          <a:prstGeom prst="rect">
            <a:avLst/>
          </a:prstGeom>
          <a:noFill/>
        </p:spPr>
        <p:txBody>
          <a:bodyPr wrap="square" lIns="0" tIns="27000" rIns="162000" bIns="27000" rtlCol="0">
            <a:spAutoFit/>
          </a:bodyPr>
          <a:lstStyle/>
          <a:p>
            <a:pPr>
              <a:lnSpc>
                <a:spcPct val="130000"/>
              </a:lnSpc>
              <a:spcBef>
                <a:spcPts val="750"/>
              </a:spcBef>
            </a:pPr>
            <a:r>
              <a:rPr lang="en-US" sz="750" dirty="0">
                <a:solidFill>
                  <a:schemeClr val="tx2"/>
                </a:solidFill>
                <a:latin typeface="Montserrat" pitchFamily="2" charset="77"/>
              </a:rPr>
              <a:t>PARTNERSHIP</a:t>
            </a:r>
          </a:p>
        </p:txBody>
      </p:sp>
      <p:sp>
        <p:nvSpPr>
          <p:cNvPr id="7" name="TextBox 6">
            <a:extLst>
              <a:ext uri="{FF2B5EF4-FFF2-40B4-BE49-F238E27FC236}">
                <a16:creationId xmlns:a16="http://schemas.microsoft.com/office/drawing/2014/main" id="{DD2C186F-2E13-8440-9E28-B9E440996831}"/>
              </a:ext>
            </a:extLst>
          </p:cNvPr>
          <p:cNvSpPr txBox="1"/>
          <p:nvPr userDrawn="1"/>
        </p:nvSpPr>
        <p:spPr>
          <a:xfrm>
            <a:off x="5879566" y="4640375"/>
            <a:ext cx="2351295" cy="204568"/>
          </a:xfrm>
          <a:prstGeom prst="rect">
            <a:avLst/>
          </a:prstGeom>
          <a:noFill/>
        </p:spPr>
        <p:txBody>
          <a:bodyPr wrap="square" lIns="0" tIns="27000" rIns="162000" bIns="27000" rtlCol="0">
            <a:spAutoFit/>
          </a:bodyPr>
          <a:lstStyle/>
          <a:p>
            <a:pPr>
              <a:lnSpc>
                <a:spcPct val="130000"/>
              </a:lnSpc>
              <a:spcBef>
                <a:spcPts val="750"/>
              </a:spcBef>
            </a:pPr>
            <a:r>
              <a:rPr lang="en-US" sz="750" dirty="0">
                <a:solidFill>
                  <a:schemeClr val="tx2"/>
                </a:solidFill>
                <a:latin typeface="Montserrat" pitchFamily="2" charset="77"/>
              </a:rPr>
              <a:t>COURAGE</a:t>
            </a:r>
          </a:p>
        </p:txBody>
      </p:sp>
      <p:pic>
        <p:nvPicPr>
          <p:cNvPr id="8" name="Picture 7">
            <a:extLst>
              <a:ext uri="{FF2B5EF4-FFF2-40B4-BE49-F238E27FC236}">
                <a16:creationId xmlns:a16="http://schemas.microsoft.com/office/drawing/2014/main" id="{2352101E-EBCF-B840-B09A-76D3646074A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89112" y="4056522"/>
            <a:ext cx="778473" cy="583855"/>
          </a:xfrm>
          <a:prstGeom prst="rect">
            <a:avLst/>
          </a:prstGeom>
        </p:spPr>
      </p:pic>
      <p:pic>
        <p:nvPicPr>
          <p:cNvPr id="9" name="Picture 8">
            <a:extLst>
              <a:ext uri="{FF2B5EF4-FFF2-40B4-BE49-F238E27FC236}">
                <a16:creationId xmlns:a16="http://schemas.microsoft.com/office/drawing/2014/main" id="{BF4598F4-FDDC-3F41-B644-A500186ED2E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556693" y="4056522"/>
            <a:ext cx="778473" cy="583855"/>
          </a:xfrm>
          <a:prstGeom prst="rect">
            <a:avLst/>
          </a:prstGeom>
        </p:spPr>
      </p:pic>
      <p:pic>
        <p:nvPicPr>
          <p:cNvPr id="10" name="Picture 9">
            <a:extLst>
              <a:ext uri="{FF2B5EF4-FFF2-40B4-BE49-F238E27FC236}">
                <a16:creationId xmlns:a16="http://schemas.microsoft.com/office/drawing/2014/main" id="{BF4C3FD0-8B36-5542-AD7F-AC11C1D2B94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4172706" y="4056522"/>
            <a:ext cx="778473" cy="583855"/>
          </a:xfrm>
          <a:prstGeom prst="rect">
            <a:avLst/>
          </a:prstGeom>
        </p:spPr>
      </p:pic>
      <p:pic>
        <p:nvPicPr>
          <p:cNvPr id="11" name="Picture 10">
            <a:extLst>
              <a:ext uri="{FF2B5EF4-FFF2-40B4-BE49-F238E27FC236}">
                <a16:creationId xmlns:a16="http://schemas.microsoft.com/office/drawing/2014/main" id="{CDBE716E-D305-1645-A461-632A66F9276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823297" y="4056522"/>
            <a:ext cx="778473" cy="583855"/>
          </a:xfrm>
          <a:prstGeom prst="rect">
            <a:avLst/>
          </a:prstGeom>
        </p:spPr>
      </p:pic>
    </p:spTree>
    <p:extLst>
      <p:ext uri="{BB962C8B-B14F-4D97-AF65-F5344CB8AC3E}">
        <p14:creationId xmlns:p14="http://schemas.microsoft.com/office/powerpoint/2010/main" val="3552976063"/>
      </p:ext>
    </p:extLst>
  </p:cSld>
  <p:clrMap bg1="lt1" tx1="dk1" bg2="lt2" tx2="dk2" accent1="accent1" accent2="accent2" accent3="accent3" accent4="accent4" accent5="accent5" accent6="accent6" hlink="hlink" folHlink="folHlink"/>
  <p:sldLayoutIdLst>
    <p:sldLayoutId id="2147493527" r:id="rId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dia.aspolice.net/uploads/production/20220401122611/ASP-VAWG-Delivery-Plan-2022to-23-final-v1.pdf" TargetMode="External"/><Relationship Id="rId7"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image" Target="../media/image10.jpg"/><Relationship Id="rId4" Type="http://schemas.openxmlformats.org/officeDocument/2006/relationships/hyperlink" Target="https://www.npcc.police.uk/documents/VAWG/Policing%20VAWG%20national%20framework%20for%20delivery.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chart" Target="../charts/char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8" Type="http://schemas.openxmlformats.org/officeDocument/2006/relationships/hyperlink" Target="https://www.avonandsomerset.police.uk/news/2021/06/avon-and-somerset-police-implements-transformative-approach-to-investigating-rape-and-sexual-offences/" TargetMode="External"/><Relationship Id="rId3" Type="http://schemas.openxmlformats.org/officeDocument/2006/relationships/hyperlink" Target="https://www.actionfraud.police.uk/what-is-action-fraud" TargetMode="External"/><Relationship Id="rId7" Type="http://schemas.openxmlformats.org/officeDocument/2006/relationships/hyperlink" Target="https://www.gov.uk/government/publications/beating-crime-plan/beating-crime-pla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justiceinspectorates.gov.uk/hmicfrs/police-forces/data/" TargetMode="External"/><Relationship Id="rId5" Type="http://schemas.openxmlformats.org/officeDocument/2006/relationships/hyperlink" Target="https://www.legislation.gov.uk/ukpga/2021/17/part/1/enacted" TargetMode="External"/><Relationship Id="rId4" Type="http://schemas.openxmlformats.org/officeDocument/2006/relationships/hyperlink" Target="https://www.cps.gov.uk/about-cps" TargetMode="External"/><Relationship Id="rId9"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news/1305-million-to-tackle-serious-violence-murder-and-knife-crim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news/1305-million-to-tackle-serious-violence-murder-and-knife-crim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88E988-FB04-AB4E-BE5A-59F242AF7F7A}" type="slidenum">
              <a:rPr lang="en-US" smtClean="0"/>
              <a:pPr/>
              <a:t>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44" y="565948"/>
            <a:ext cx="3079431" cy="1354950"/>
          </a:xfrm>
          <a:prstGeom prst="rect">
            <a:avLst/>
          </a:prstGeom>
        </p:spPr>
      </p:pic>
      <p:sp>
        <p:nvSpPr>
          <p:cNvPr id="6" name="TextBox 5"/>
          <p:cNvSpPr txBox="1"/>
          <p:nvPr/>
        </p:nvSpPr>
        <p:spPr>
          <a:xfrm>
            <a:off x="809144" y="2610425"/>
            <a:ext cx="7560000" cy="1800000"/>
          </a:xfrm>
          <a:prstGeom prst="rect">
            <a:avLst/>
          </a:prstGeom>
          <a:solidFill>
            <a:srgbClr val="00B0F0"/>
          </a:solidFill>
          <a:ln>
            <a:solidFill>
              <a:srgbClr val="00B0F0"/>
            </a:solidFill>
          </a:ln>
        </p:spPr>
        <p:txBody>
          <a:bodyPr wrap="square" rtlCol="0" anchor="ctr">
            <a:spAutoFit/>
          </a:bodyPr>
          <a:lstStyle/>
          <a:p>
            <a:r>
              <a:rPr lang="en-GB" sz="2800" b="1" dirty="0" smtClean="0">
                <a:solidFill>
                  <a:schemeClr val="bg1"/>
                </a:solidFill>
              </a:rPr>
              <a:t>Performance Report</a:t>
            </a:r>
            <a:endParaRPr lang="en-GB" sz="2800" b="1" dirty="0">
              <a:solidFill>
                <a:schemeClr val="bg1"/>
              </a:solidFill>
            </a:endParaRPr>
          </a:p>
          <a:p>
            <a:endParaRPr lang="en-GB" b="1" dirty="0" smtClean="0">
              <a:solidFill>
                <a:schemeClr val="bg1"/>
              </a:solidFill>
            </a:endParaRPr>
          </a:p>
          <a:p>
            <a:r>
              <a:rPr lang="en-GB" b="1" dirty="0" smtClean="0">
                <a:solidFill>
                  <a:schemeClr val="bg1"/>
                </a:solidFill>
              </a:rPr>
              <a:t>Quarter ending March 2022</a:t>
            </a:r>
            <a:endParaRPr lang="en-GB" b="1" dirty="0">
              <a:solidFill>
                <a:schemeClr val="bg1"/>
              </a:solidFill>
            </a:endParaRPr>
          </a:p>
        </p:txBody>
      </p:sp>
    </p:spTree>
    <p:extLst>
      <p:ext uri="{BB962C8B-B14F-4D97-AF65-F5344CB8AC3E}">
        <p14:creationId xmlns:p14="http://schemas.microsoft.com/office/powerpoint/2010/main" val="364969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54464377"/>
              </p:ext>
            </p:extLst>
          </p:nvPr>
        </p:nvGraphicFramePr>
        <p:xfrm>
          <a:off x="123824" y="499635"/>
          <a:ext cx="5981700" cy="4485977"/>
        </p:xfrm>
        <a:graphic>
          <a:graphicData uri="http://schemas.openxmlformats.org/drawingml/2006/table">
            <a:tbl>
              <a:tblPr firstRow="1" bandRow="1">
                <a:tableStyleId>{073A0DAA-6AF3-43AB-8588-CEC1D06C72B9}</a:tableStyleId>
              </a:tblPr>
              <a:tblGrid>
                <a:gridCol w="2215516">
                  <a:extLst>
                    <a:ext uri="{9D8B030D-6E8A-4147-A177-3AD203B41FA5}">
                      <a16:colId xmlns:a16="http://schemas.microsoft.com/office/drawing/2014/main" val="491306328"/>
                    </a:ext>
                  </a:extLst>
                </a:gridCol>
                <a:gridCol w="1304510">
                  <a:extLst>
                    <a:ext uri="{9D8B030D-6E8A-4147-A177-3AD203B41FA5}">
                      <a16:colId xmlns:a16="http://schemas.microsoft.com/office/drawing/2014/main" val="568197104"/>
                    </a:ext>
                  </a:extLst>
                </a:gridCol>
                <a:gridCol w="2461674">
                  <a:extLst>
                    <a:ext uri="{9D8B030D-6E8A-4147-A177-3AD203B41FA5}">
                      <a16:colId xmlns:a16="http://schemas.microsoft.com/office/drawing/2014/main" val="38739017"/>
                    </a:ext>
                  </a:extLst>
                </a:gridCol>
              </a:tblGrid>
              <a:tr h="275869">
                <a:tc gridSpan="3">
                  <a:txBody>
                    <a:bodyPr/>
                    <a:lstStyle/>
                    <a:p>
                      <a:pPr algn="ctr"/>
                      <a:r>
                        <a:rPr lang="en-GB" sz="1100" dirty="0" smtClean="0"/>
                        <a:t>Measures Summary</a:t>
                      </a:r>
                      <a:endParaRPr lang="en-GB" sz="1100"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323687">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57275">
                <a:tc>
                  <a:txBody>
                    <a:bodyPr/>
                    <a:lstStyle/>
                    <a:p>
                      <a:pPr marL="0" indent="0" algn="ctr">
                        <a:buFont typeface="Arial" panose="020B0604020202020204" pitchFamily="34" charset="0"/>
                        <a:buNone/>
                      </a:pPr>
                      <a:r>
                        <a:rPr lang="en-GB" sz="800" dirty="0" smtClean="0"/>
                        <a:t>Volume of rape referrals to CPS</a:t>
                      </a: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Increasing</a:t>
                      </a:r>
                      <a:endParaRPr lang="en-GB" sz="800" b="1" dirty="0" smtClean="0">
                        <a:solidFill>
                          <a:schemeClr val="accent3"/>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1671074921"/>
                  </a:ext>
                </a:extLst>
              </a:tr>
              <a:tr h="257275">
                <a:tc>
                  <a:txBody>
                    <a:bodyPr/>
                    <a:lstStyle/>
                    <a:p>
                      <a:pPr marL="0" indent="0" algn="ctr">
                        <a:buFont typeface="Arial" panose="020B0604020202020204" pitchFamily="34" charset="0"/>
                        <a:buNone/>
                      </a:pPr>
                      <a:r>
                        <a:rPr lang="en-GB" sz="800" dirty="0" smtClean="0"/>
                        <a:t>Charge volumes for rape offences</a:t>
                      </a:r>
                      <a:endParaRPr lang="en-GB" sz="800" dirty="0" smtClean="0">
                        <a:solidFill>
                          <a:schemeClr val="tx1"/>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Increasing</a:t>
                      </a:r>
                      <a:endParaRPr lang="en-GB" sz="800" b="1" dirty="0" smtClean="0">
                        <a:solidFill>
                          <a:schemeClr val="accent3"/>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1737001701"/>
                  </a:ext>
                </a:extLst>
              </a:tr>
              <a:tr h="257275">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Charge rate for rape offences</a:t>
                      </a:r>
                      <a:endParaRPr lang="en-GB" sz="800" dirty="0" smtClean="0">
                        <a:solidFill>
                          <a:schemeClr val="tx1"/>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Stable</a:t>
                      </a:r>
                      <a:endParaRPr lang="en-GB" sz="800" b="1" dirty="0" smtClean="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6th/8 MSG (below MSG average rates)</a:t>
                      </a:r>
                      <a:endParaRPr lang="en-GB" sz="800" b="1" dirty="0" smtClean="0">
                        <a:solidFill>
                          <a:srgbClr val="FF0000"/>
                        </a:solidFill>
                      </a:endParaRPr>
                    </a:p>
                  </a:txBody>
                  <a:tcPr anchor="ctr">
                    <a:solidFill>
                      <a:schemeClr val="accent1">
                        <a:lumMod val="20000"/>
                        <a:lumOff val="80000"/>
                      </a:schemeClr>
                    </a:solidFill>
                  </a:tcPr>
                </a:tc>
                <a:extLst>
                  <a:ext uri="{0D108BD9-81ED-4DB2-BD59-A6C34878D82A}">
                    <a16:rowId xmlns:a16="http://schemas.microsoft.com/office/drawing/2014/main" val="4137419811"/>
                  </a:ext>
                </a:extLst>
              </a:tr>
              <a:tr h="3114596">
                <a:tc gridSpan="3">
                  <a:txBody>
                    <a:bodyPr/>
                    <a:lstStyle/>
                    <a:p>
                      <a:endParaRPr lang="en-GB" dirty="0" smtClean="0"/>
                    </a:p>
                    <a:p>
                      <a:endParaRPr lang="en-GB" dirty="0" smtClean="0"/>
                    </a:p>
                    <a:p>
                      <a:endParaRPr lang="en-GB" dirty="0" smtClean="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a:solidFill>
                  <a:schemeClr val="bg1"/>
                </a:solidFill>
              </a:rPr>
              <a:t>Better Criminal Justice Outcomes for Rape Cases</a:t>
            </a:r>
          </a:p>
        </p:txBody>
      </p:sp>
      <p:graphicFrame>
        <p:nvGraphicFramePr>
          <p:cNvPr id="9" name="Table 8"/>
          <p:cNvGraphicFramePr>
            <a:graphicFrameLocks noGrp="1"/>
          </p:cNvGraphicFramePr>
          <p:nvPr>
            <p:extLst>
              <p:ext uri="{D42A27DB-BD31-4B8C-83A1-F6EECF244321}">
                <p14:modId xmlns:p14="http://schemas.microsoft.com/office/powerpoint/2010/main" val="520697001"/>
              </p:ext>
            </p:extLst>
          </p:nvPr>
        </p:nvGraphicFramePr>
        <p:xfrm>
          <a:off x="6201429" y="499637"/>
          <a:ext cx="2789649" cy="3284239"/>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6719">
                <a:tc>
                  <a:txBody>
                    <a:bodyPr/>
                    <a:lstStyle/>
                    <a:p>
                      <a:pPr algn="ctr"/>
                      <a:r>
                        <a:rPr lang="en-GB" sz="1100" dirty="0" smtClean="0"/>
                        <a:t>Planned Action</a:t>
                      </a:r>
                      <a:r>
                        <a:rPr lang="en-GB" sz="1100" baseline="0" dirty="0" smtClean="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427288">
                <a:tc>
                  <a:txBody>
                    <a:bodyPr/>
                    <a:lstStyle/>
                    <a:p>
                      <a:pPr marL="228600" indent="-228600">
                        <a:buFont typeface="+mj-lt"/>
                        <a:buAutoNum type="arabicPeriod"/>
                      </a:pPr>
                      <a:r>
                        <a:rPr lang="en-GB" sz="800" dirty="0" smtClean="0"/>
                        <a:t>Delivery of Project Bluestone, and the recruitment and implementation of specialist teams dedicated to the investigation of rape and serious sexual offences (RASSO). (Project Bluestone proposed the development of a ‘gold standard’ framework for the investigation of RASSO, using specialist investigators to enhance victim contact and disrupt persistent offenders).</a:t>
                      </a:r>
                    </a:p>
                    <a:p>
                      <a:pPr marL="228600" indent="-228600">
                        <a:buFont typeface="+mj-lt"/>
                        <a:buAutoNum type="arabicPeriod"/>
                      </a:pPr>
                      <a:endParaRPr lang="en-GB" sz="800" dirty="0" smtClean="0"/>
                    </a:p>
                    <a:p>
                      <a:pPr marL="228600" indent="-228600">
                        <a:buFont typeface="+mj-lt"/>
                        <a:buAutoNum type="arabicPeriod"/>
                      </a:pPr>
                      <a:r>
                        <a:rPr lang="en-GB" sz="800" dirty="0" smtClean="0"/>
                        <a:t>Focused improvements for case file quality and the increased use of early advice from</a:t>
                      </a:r>
                      <a:r>
                        <a:rPr lang="en-GB" sz="800" baseline="0" dirty="0" smtClean="0"/>
                        <a:t> the Crown Prosecution Service, in order to improve criminal justice outcomes for RASSO.</a:t>
                      </a:r>
                    </a:p>
                    <a:p>
                      <a:pPr marL="228600" indent="-228600">
                        <a:buFont typeface="+mj-lt"/>
                        <a:buAutoNum type="arabicPeriod"/>
                      </a:pPr>
                      <a:endParaRPr lang="en-GB" sz="800" baseline="0" dirty="0" smtClean="0"/>
                    </a:p>
                    <a:p>
                      <a:pPr marL="228600" indent="-228600">
                        <a:buFont typeface="+mj-lt"/>
                        <a:buAutoNum type="arabicPeriod"/>
                      </a:pPr>
                      <a:r>
                        <a:rPr lang="en-GB" sz="800" baseline="0" dirty="0" smtClean="0"/>
                        <a:t>Recruitment of a ‘Special Measures Advisor’ to support officers and staff in the application and use of special measures in RASSO cases; thereby improving criminal justice outcomes.</a:t>
                      </a:r>
                    </a:p>
                    <a:p>
                      <a:pPr marL="228600" indent="-228600">
                        <a:buFont typeface="+mj-lt"/>
                        <a:buAutoNum type="arabicPeriod"/>
                      </a:pPr>
                      <a:endParaRPr lang="en-GB" sz="800" baseline="0" dirty="0" smtClean="0"/>
                    </a:p>
                    <a:p>
                      <a:pPr marL="228600" indent="-228600">
                        <a:buFont typeface="+mj-lt"/>
                        <a:buAutoNum type="arabicPeriod"/>
                      </a:pPr>
                      <a:r>
                        <a:rPr lang="en-GB" sz="800" dirty="0" smtClean="0"/>
                        <a:t>Development of an improved way of working within the Incident Assessment Unit to ensure that, whenever additional victim-based crimes (including RASSO) are identified, they are correctly recorded at the earliest opportunity.</a:t>
                      </a:r>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656520587"/>
              </p:ext>
            </p:extLst>
          </p:nvPr>
        </p:nvGraphicFramePr>
        <p:xfrm>
          <a:off x="6201429" y="3850909"/>
          <a:ext cx="2796021" cy="1122089"/>
        </p:xfrm>
        <a:graphic>
          <a:graphicData uri="http://schemas.openxmlformats.org/drawingml/2006/table">
            <a:tbl>
              <a:tblPr firstRow="1" bandRow="1">
                <a:tableStyleId>{073A0DAA-6AF3-43AB-8588-CEC1D06C72B9}</a:tableStyleId>
              </a:tblPr>
              <a:tblGrid>
                <a:gridCol w="2796021">
                  <a:extLst>
                    <a:ext uri="{9D8B030D-6E8A-4147-A177-3AD203B41FA5}">
                      <a16:colId xmlns:a16="http://schemas.microsoft.com/office/drawing/2014/main" val="491306328"/>
                    </a:ext>
                  </a:extLst>
                </a:gridCol>
              </a:tblGrid>
              <a:tr h="236053">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863009">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There has been a </a:t>
                      </a:r>
                      <a:r>
                        <a:rPr lang="en-GB" sz="800" baseline="0" dirty="0" smtClean="0"/>
                        <a:t>recent </a:t>
                      </a:r>
                      <a:r>
                        <a:rPr lang="en-GB" sz="800" dirty="0" smtClean="0"/>
                        <a:t>increase in both CPS pre-charge rape-referrals and police </a:t>
                      </a:r>
                      <a:r>
                        <a:rPr lang="en-GB" sz="800" u="none" dirty="0" smtClean="0"/>
                        <a:t>charges.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800" u="none" dirty="0" smtClean="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u="none" dirty="0" smtClean="0"/>
                        <a:t>The current 12 month charge rate is 4.4% compared to 3.4% in the previous year.</a:t>
                      </a:r>
                    </a:p>
                  </a:txBody>
                  <a:tcPr>
                    <a:noFill/>
                  </a:tcPr>
                </a:tc>
                <a:extLst>
                  <a:ext uri="{0D108BD9-81ED-4DB2-BD59-A6C34878D82A}">
                    <a16:rowId xmlns:a16="http://schemas.microsoft.com/office/drawing/2014/main" val="1936083217"/>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2501310278"/>
              </p:ext>
            </p:extLst>
          </p:nvPr>
        </p:nvGraphicFramePr>
        <p:xfrm>
          <a:off x="234674" y="1976782"/>
          <a:ext cx="5760000" cy="28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011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88E988-FB04-AB4E-BE5A-59F242AF7F7A}" type="slidenum">
              <a:rPr lang="en-US" smtClean="0"/>
              <a:pPr/>
              <a:t>11</a:t>
            </a:fld>
            <a:endParaRPr lang="en-US" dirty="0"/>
          </a:p>
        </p:txBody>
      </p:sp>
      <p:sp>
        <p:nvSpPr>
          <p:cNvPr id="6" name="TextBox 5"/>
          <p:cNvSpPr txBox="1"/>
          <p:nvPr/>
        </p:nvSpPr>
        <p:spPr>
          <a:xfrm>
            <a:off x="792000" y="252000"/>
            <a:ext cx="7560000" cy="2092881"/>
          </a:xfrm>
          <a:prstGeom prst="rect">
            <a:avLst/>
          </a:prstGeom>
          <a:solidFill>
            <a:srgbClr val="00B0F0"/>
          </a:solidFill>
          <a:ln>
            <a:solidFill>
              <a:srgbClr val="00B0F0"/>
            </a:solidFill>
          </a:ln>
        </p:spPr>
        <p:txBody>
          <a:bodyPr wrap="square" rtlCol="0">
            <a:spAutoFit/>
          </a:bodyPr>
          <a:lstStyle/>
          <a:p>
            <a:r>
              <a:rPr lang="en-GB" sz="2800" b="1" dirty="0" smtClean="0">
                <a:solidFill>
                  <a:schemeClr val="bg1"/>
                </a:solidFill>
              </a:rPr>
              <a:t>Avon and Somerset Police and Crime Plan</a:t>
            </a:r>
          </a:p>
          <a:p>
            <a:r>
              <a:rPr lang="en-GB" sz="2800" b="1" dirty="0" smtClean="0">
                <a:solidFill>
                  <a:schemeClr val="bg1"/>
                </a:solidFill>
              </a:rPr>
              <a:t>2021-2025</a:t>
            </a:r>
          </a:p>
          <a:p>
            <a:endParaRPr lang="en-GB" b="1" dirty="0">
              <a:solidFill>
                <a:schemeClr val="bg1"/>
              </a:solidFill>
            </a:endParaRPr>
          </a:p>
          <a:p>
            <a:r>
              <a:rPr lang="en-GB" sz="2800" b="1" dirty="0">
                <a:solidFill>
                  <a:schemeClr val="bg1"/>
                </a:solidFill>
              </a:rPr>
              <a:t>Contribution of Avon and Somerset </a:t>
            </a:r>
            <a:r>
              <a:rPr lang="en-GB" sz="2800" b="1" dirty="0" smtClean="0">
                <a:solidFill>
                  <a:schemeClr val="bg1"/>
                </a:solidFill>
              </a:rPr>
              <a:t>Police*</a:t>
            </a:r>
          </a:p>
          <a:p>
            <a:r>
              <a:rPr lang="en-GB" sz="2800" b="1" dirty="0" smtClean="0">
                <a:solidFill>
                  <a:schemeClr val="bg1"/>
                </a:solidFill>
              </a:rPr>
              <a:t>Priority 1 – Preventing and </a:t>
            </a:r>
            <a:r>
              <a:rPr lang="en-GB" sz="2800" b="1" dirty="0">
                <a:solidFill>
                  <a:schemeClr val="bg1"/>
                </a:solidFill>
              </a:rPr>
              <a:t>f</a:t>
            </a:r>
            <a:r>
              <a:rPr lang="en-GB" sz="2800" b="1" dirty="0" smtClean="0">
                <a:solidFill>
                  <a:schemeClr val="bg1"/>
                </a:solidFill>
              </a:rPr>
              <a:t>ighting crime</a:t>
            </a:r>
          </a:p>
        </p:txBody>
      </p:sp>
      <p:graphicFrame>
        <p:nvGraphicFramePr>
          <p:cNvPr id="2" name="Table 1"/>
          <p:cNvGraphicFramePr>
            <a:graphicFrameLocks noGrp="1"/>
          </p:cNvGraphicFramePr>
          <p:nvPr>
            <p:extLst>
              <p:ext uri="{D42A27DB-BD31-4B8C-83A1-F6EECF244321}">
                <p14:modId xmlns:p14="http://schemas.microsoft.com/office/powerpoint/2010/main" val="65905240"/>
              </p:ext>
            </p:extLst>
          </p:nvPr>
        </p:nvGraphicFramePr>
        <p:xfrm>
          <a:off x="792000" y="2445109"/>
          <a:ext cx="7569168" cy="2471191"/>
        </p:xfrm>
        <a:graphic>
          <a:graphicData uri="http://schemas.openxmlformats.org/drawingml/2006/table">
            <a:tbl>
              <a:tblPr firstRow="1" bandRow="1">
                <a:tableStyleId>{5C22544A-7EE6-4342-B048-85BDC9FD1C3A}</a:tableStyleId>
              </a:tblPr>
              <a:tblGrid>
                <a:gridCol w="4329822">
                  <a:extLst>
                    <a:ext uri="{9D8B030D-6E8A-4147-A177-3AD203B41FA5}">
                      <a16:colId xmlns:a16="http://schemas.microsoft.com/office/drawing/2014/main" val="2971957400"/>
                    </a:ext>
                  </a:extLst>
                </a:gridCol>
                <a:gridCol w="3239346">
                  <a:extLst>
                    <a:ext uri="{9D8B030D-6E8A-4147-A177-3AD203B41FA5}">
                      <a16:colId xmlns:a16="http://schemas.microsoft.com/office/drawing/2014/main" val="3776664858"/>
                    </a:ext>
                  </a:extLst>
                </a:gridCol>
              </a:tblGrid>
              <a:tr h="368071">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smtClean="0">
                          <a:solidFill>
                            <a:schemeClr val="bg1"/>
                          </a:solidFill>
                        </a:rPr>
                        <a:t>*The national measures in the previous section also align with the local plan as shown below.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b="1" dirty="0" smtClean="0">
                        <a:solidFill>
                          <a:schemeClr val="bg1"/>
                        </a:solidFill>
                      </a:endParaRPr>
                    </a:p>
                  </a:txBody>
                  <a:tcPr>
                    <a:solidFill>
                      <a:schemeClr val="accent1"/>
                    </a:solidFill>
                  </a:tcPr>
                </a:tc>
                <a:tc hMerge="1">
                  <a:txBody>
                    <a:bodyPr/>
                    <a:lstStyle/>
                    <a:p>
                      <a:endParaRPr lang="en-GB" sz="1000" b="1" dirty="0">
                        <a:solidFill>
                          <a:schemeClr val="bg1"/>
                        </a:solidFill>
                      </a:endParaRPr>
                    </a:p>
                  </a:txBody>
                  <a:tcPr>
                    <a:solidFill>
                      <a:schemeClr val="accent1"/>
                    </a:solidFill>
                  </a:tcPr>
                </a:tc>
                <a:extLst>
                  <a:ext uri="{0D108BD9-81ED-4DB2-BD59-A6C34878D82A}">
                    <a16:rowId xmlns:a16="http://schemas.microsoft.com/office/drawing/2014/main" val="3835055774"/>
                  </a:ext>
                </a:extLst>
              </a:tr>
              <a:tr h="3680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smtClean="0">
                          <a:solidFill>
                            <a:schemeClr val="bg1"/>
                          </a:solidFill>
                        </a:rPr>
                        <a:t>National measures</a:t>
                      </a:r>
                    </a:p>
                  </a:txBody>
                  <a:tcPr>
                    <a:solidFill>
                      <a:schemeClr val="accent1"/>
                    </a:solidFill>
                  </a:tcPr>
                </a:tc>
                <a:tc>
                  <a:txBody>
                    <a:bodyPr/>
                    <a:lstStyle/>
                    <a:p>
                      <a:r>
                        <a:rPr lang="en-GB" sz="1000" b="1" dirty="0" smtClean="0">
                          <a:solidFill>
                            <a:schemeClr val="bg1"/>
                          </a:solidFill>
                        </a:rPr>
                        <a:t>Local areas of focus</a:t>
                      </a:r>
                      <a:endParaRPr lang="en-GB" sz="1000" b="1" dirty="0">
                        <a:solidFill>
                          <a:schemeClr val="bg1"/>
                        </a:solidFill>
                      </a:endParaRPr>
                    </a:p>
                  </a:txBody>
                  <a:tcPr>
                    <a:solidFill>
                      <a:schemeClr val="accent1"/>
                    </a:solidFill>
                  </a:tcPr>
                </a:tc>
                <a:extLst>
                  <a:ext uri="{0D108BD9-81ED-4DB2-BD59-A6C34878D82A}">
                    <a16:rowId xmlns:a16="http://schemas.microsoft.com/office/drawing/2014/main" val="3791840248"/>
                  </a:ext>
                </a:extLst>
              </a:tr>
              <a:tr h="173807">
                <a:tc>
                  <a:txBody>
                    <a:bodyPr/>
                    <a:lstStyle/>
                    <a:p>
                      <a:r>
                        <a:rPr lang="en-GB" sz="1000" dirty="0" smtClean="0"/>
                        <a:t>Reduce Murder and Other Homicide</a:t>
                      </a:r>
                    </a:p>
                  </a:txBody>
                  <a:tcPr/>
                </a:tc>
                <a:tc rowSpan="3">
                  <a:txBody>
                    <a:bodyPr/>
                    <a:lstStyle/>
                    <a:p>
                      <a:r>
                        <a:rPr lang="en-GB" sz="1000" dirty="0" smtClean="0"/>
                        <a:t>Drug crime and serious violence</a:t>
                      </a:r>
                      <a:endParaRPr lang="en-GB" sz="1000" dirty="0"/>
                    </a:p>
                  </a:txBody>
                  <a:tcPr anchor="ctr"/>
                </a:tc>
                <a:extLst>
                  <a:ext uri="{0D108BD9-81ED-4DB2-BD59-A6C34878D82A}">
                    <a16:rowId xmlns:a16="http://schemas.microsoft.com/office/drawing/2014/main" val="3629083411"/>
                  </a:ext>
                </a:extLst>
              </a:tr>
              <a:tr h="1273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smtClean="0"/>
                        <a:t>Reduce Serious Violence</a:t>
                      </a:r>
                    </a:p>
                  </a:txBody>
                  <a:tcPr/>
                </a:tc>
                <a:tc vMerge="1">
                  <a:txBody>
                    <a:bodyPr/>
                    <a:lstStyle/>
                    <a:p>
                      <a:endParaRPr lang="en-GB" sz="1000" dirty="0"/>
                    </a:p>
                  </a:txBody>
                  <a:tcPr/>
                </a:tc>
                <a:extLst>
                  <a:ext uri="{0D108BD9-81ED-4DB2-BD59-A6C34878D82A}">
                    <a16:rowId xmlns:a16="http://schemas.microsoft.com/office/drawing/2014/main" val="1763879064"/>
                  </a:ext>
                </a:extLst>
              </a:tr>
              <a:tr h="1597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smtClean="0"/>
                        <a:t>Disrupt Drugs Supply and County Lines</a:t>
                      </a:r>
                    </a:p>
                  </a:txBody>
                  <a:tcPr/>
                </a:tc>
                <a:tc vMerge="1">
                  <a:txBody>
                    <a:bodyPr/>
                    <a:lstStyle/>
                    <a:p>
                      <a:endParaRPr lang="en-GB" sz="1000" dirty="0"/>
                    </a:p>
                  </a:txBody>
                  <a:tcPr/>
                </a:tc>
                <a:extLst>
                  <a:ext uri="{0D108BD9-81ED-4DB2-BD59-A6C34878D82A}">
                    <a16:rowId xmlns:a16="http://schemas.microsoft.com/office/drawing/2014/main" val="3209685921"/>
                  </a:ext>
                </a:extLst>
              </a:tr>
              <a:tr h="126442">
                <a:tc>
                  <a:txBody>
                    <a:bodyPr/>
                    <a:lstStyle/>
                    <a:p>
                      <a:r>
                        <a:rPr lang="en-GB" sz="1000" dirty="0" smtClean="0"/>
                        <a:t>Reduce Neighbourhood Crime</a:t>
                      </a:r>
                      <a:endParaRPr lang="en-GB" sz="1000" dirty="0"/>
                    </a:p>
                  </a:txBody>
                  <a:tcPr/>
                </a:tc>
                <a:tc>
                  <a:txBody>
                    <a:bodyPr/>
                    <a:lstStyle/>
                    <a:p>
                      <a:r>
                        <a:rPr lang="en-GB" sz="1000" dirty="0" smtClean="0"/>
                        <a:t>Neighbourhood crime and anti-social behaviour</a:t>
                      </a:r>
                      <a:endParaRPr lang="en-GB" sz="1000" dirty="0"/>
                    </a:p>
                  </a:txBody>
                  <a:tcPr/>
                </a:tc>
                <a:extLst>
                  <a:ext uri="{0D108BD9-81ED-4DB2-BD59-A6C34878D82A}">
                    <a16:rowId xmlns:a16="http://schemas.microsoft.com/office/drawing/2014/main" val="2676298511"/>
                  </a:ext>
                </a:extLst>
              </a:tr>
              <a:tr h="126004">
                <a:tc>
                  <a:txBody>
                    <a:bodyPr/>
                    <a:lstStyle/>
                    <a:p>
                      <a:r>
                        <a:rPr lang="en-GB" sz="1000" dirty="0" smtClean="0"/>
                        <a:t>Tackle Cybercrime</a:t>
                      </a:r>
                      <a:endParaRPr lang="en-GB" sz="1000" dirty="0"/>
                    </a:p>
                  </a:txBody>
                  <a:tcPr/>
                </a:tc>
                <a:tc>
                  <a:txBody>
                    <a:bodyPr/>
                    <a:lstStyle/>
                    <a:p>
                      <a:r>
                        <a:rPr lang="en-GB" sz="1000" dirty="0" smtClean="0"/>
                        <a:t>Fraud and cybercrime</a:t>
                      </a:r>
                      <a:endParaRPr lang="en-GB" sz="1000" dirty="0"/>
                    </a:p>
                  </a:txBody>
                  <a:tcPr/>
                </a:tc>
                <a:extLst>
                  <a:ext uri="{0D108BD9-81ED-4DB2-BD59-A6C34878D82A}">
                    <a16:rowId xmlns:a16="http://schemas.microsoft.com/office/drawing/2014/main" val="309403187"/>
                  </a:ext>
                </a:extLst>
              </a:tr>
              <a:tr h="118987">
                <a:tc>
                  <a:txBody>
                    <a:bodyPr/>
                    <a:lstStyle/>
                    <a:p>
                      <a:r>
                        <a:rPr lang="en-GB" sz="1000" dirty="0" smtClean="0"/>
                        <a:t>Improve Victim Satisfaction, with a Focus on Victims of Domestic Abuse</a:t>
                      </a:r>
                      <a:endParaRPr lang="en-GB" sz="1000" dirty="0"/>
                    </a:p>
                  </a:txBody>
                  <a:tcPr/>
                </a:tc>
                <a:tc>
                  <a:txBody>
                    <a:bodyPr/>
                    <a:lstStyle/>
                    <a:p>
                      <a:r>
                        <a:rPr lang="en-GB" sz="1000" dirty="0" smtClean="0"/>
                        <a:t>Supporting victims of crime and anti-social behaviour</a:t>
                      </a:r>
                      <a:endParaRPr lang="en-GB" sz="1000" dirty="0"/>
                    </a:p>
                  </a:txBody>
                  <a:tcPr/>
                </a:tc>
                <a:extLst>
                  <a:ext uri="{0D108BD9-81ED-4DB2-BD59-A6C34878D82A}">
                    <a16:rowId xmlns:a16="http://schemas.microsoft.com/office/drawing/2014/main" val="2453732295"/>
                  </a:ext>
                </a:extLst>
              </a:tr>
              <a:tr h="0">
                <a:tc>
                  <a:txBody>
                    <a:bodyPr/>
                    <a:lstStyle/>
                    <a:p>
                      <a:r>
                        <a:rPr lang="en-GB" sz="1000" dirty="0" smtClean="0"/>
                        <a:t>Better Criminal Justice Outcomes for Rape Cases</a:t>
                      </a:r>
                      <a:endParaRPr lang="en-GB" sz="1000" dirty="0"/>
                    </a:p>
                  </a:txBody>
                  <a:tcPr/>
                </a:tc>
                <a:tc>
                  <a:txBody>
                    <a:bodyPr/>
                    <a:lstStyle/>
                    <a:p>
                      <a:r>
                        <a:rPr lang="en-GB" sz="1000" dirty="0" smtClean="0"/>
                        <a:t>Male violence against women and girls</a:t>
                      </a:r>
                      <a:endParaRPr lang="en-GB" sz="1000" dirty="0"/>
                    </a:p>
                  </a:txBody>
                  <a:tcPr/>
                </a:tc>
                <a:extLst>
                  <a:ext uri="{0D108BD9-81ED-4DB2-BD59-A6C34878D82A}">
                    <a16:rowId xmlns:a16="http://schemas.microsoft.com/office/drawing/2014/main" val="485218377"/>
                  </a:ext>
                </a:extLst>
              </a:tr>
            </a:tbl>
          </a:graphicData>
        </a:graphic>
      </p:graphicFrame>
    </p:spTree>
    <p:extLst>
      <p:ext uri="{BB962C8B-B14F-4D97-AF65-F5344CB8AC3E}">
        <p14:creationId xmlns:p14="http://schemas.microsoft.com/office/powerpoint/2010/main" val="369252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a:solidFill>
                  <a:schemeClr val="bg1"/>
                </a:solidFill>
              </a:rPr>
              <a:t>Vulnerable children and </a:t>
            </a:r>
            <a:r>
              <a:rPr lang="en-GB" sz="1600" dirty="0" smtClean="0">
                <a:solidFill>
                  <a:schemeClr val="bg1"/>
                </a:solidFill>
              </a:rPr>
              <a:t>adults</a:t>
            </a:r>
            <a:endParaRPr lang="en-GB" sz="1600"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428833847"/>
              </p:ext>
            </p:extLst>
          </p:nvPr>
        </p:nvGraphicFramePr>
        <p:xfrm>
          <a:off x="6201429" y="499637"/>
          <a:ext cx="2789649" cy="2981212"/>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94997">
                <a:tc>
                  <a:txBody>
                    <a:bodyPr/>
                    <a:lstStyle/>
                    <a:p>
                      <a:pPr algn="ctr"/>
                      <a:r>
                        <a:rPr lang="en-GB" sz="1100" dirty="0" smtClean="0"/>
                        <a:t>Planned Action</a:t>
                      </a:r>
                      <a:r>
                        <a:rPr lang="en-GB" sz="1100" baseline="0" dirty="0" smtClean="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686215">
                <a:tc>
                  <a:txBody>
                    <a:bodyPr/>
                    <a:lstStyle/>
                    <a:p>
                      <a:pPr marL="228600" indent="-228600">
                        <a:buFont typeface="+mj-lt"/>
                        <a:buAutoNum type="arabicPeriod"/>
                      </a:pPr>
                      <a:r>
                        <a:rPr lang="en-GB" sz="800" baseline="0" dirty="0" smtClean="0"/>
                        <a:t>Avon and Somerset Police have conducted a self-assessment (left) against the National Vulnerability Action Plan. A number of priority areas have been identified which continue to be the focus for improvement activity (highlighted).</a:t>
                      </a:r>
                      <a:endParaRPr lang="en-GB" sz="800" dirty="0" smtClean="0"/>
                    </a:p>
                    <a:p>
                      <a:pPr marL="228600" indent="-228600">
                        <a:buFont typeface="+mj-lt"/>
                        <a:buAutoNum type="arabicPeriod"/>
                      </a:pPr>
                      <a:endParaRPr lang="en-GB" sz="800" dirty="0" smtClean="0"/>
                    </a:p>
                    <a:p>
                      <a:pPr marL="228600" indent="-228600">
                        <a:buFont typeface="+mj-lt"/>
                        <a:buAutoNum type="arabicPeriod"/>
                      </a:pPr>
                      <a:r>
                        <a:rPr lang="en-GB" sz="800" dirty="0" smtClean="0"/>
                        <a:t>Increases in the proportion of staff who have received training in the ‘Specialist Child Abuse Investigator Development Programme;’ thereby improving the investigative and safeguarding response to cases involving vulnerable children.</a:t>
                      </a:r>
                    </a:p>
                    <a:p>
                      <a:pPr marL="228600" indent="-228600">
                        <a:buFont typeface="+mj-lt"/>
                        <a:buAutoNum type="arabicPeriod"/>
                      </a:pPr>
                      <a:endParaRPr lang="en-GB" sz="800" dirty="0" smtClean="0"/>
                    </a:p>
                    <a:p>
                      <a:pPr marL="228600" indent="-228600">
                        <a:buFont typeface="+mj-lt"/>
                        <a:buAutoNum type="arabicPeriod"/>
                      </a:pPr>
                      <a:r>
                        <a:rPr lang="en-GB" sz="800" dirty="0" smtClean="0"/>
                        <a:t>Embedding of the enhanced mental health triage capability; providing professional advice and support to officers and staff responding to incidents involving people suffering with mental illness</a:t>
                      </a:r>
                      <a:r>
                        <a:rPr lang="en-GB" sz="800" baseline="0" dirty="0" smtClean="0"/>
                        <a:t>.</a:t>
                      </a:r>
                    </a:p>
                    <a:p>
                      <a:pPr marL="0" indent="0">
                        <a:buFont typeface="+mj-lt"/>
                        <a:buNone/>
                      </a:pPr>
                      <a:endParaRPr lang="en-GB" sz="800" dirty="0" smtClean="0"/>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622157661"/>
              </p:ext>
            </p:extLst>
          </p:nvPr>
        </p:nvGraphicFramePr>
        <p:xfrm>
          <a:off x="6201429" y="3480849"/>
          <a:ext cx="2789649" cy="1611648"/>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301008">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971343">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This topic is too broad for</a:t>
                      </a:r>
                      <a:r>
                        <a:rPr lang="en-GB" sz="800" baseline="0" dirty="0" smtClean="0"/>
                        <a:t> performance to be captured in a couple of statistical measures. The self-assessment provides a better insight and vulnerability reports are scrutinised by the PCC on a quarterly basis.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800" baseline="0" dirty="0" smtClean="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baseline="0" dirty="0" smtClean="0"/>
                        <a:t>Some of the most prolific types of vulnerability are covered separately in this report e.g. domestic abuse and RASSO.</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GB" sz="800" baseline="0" dirty="0" smtClean="0"/>
                    </a:p>
                  </a:txBody>
                  <a:tcPr>
                    <a:noFill/>
                  </a:tcPr>
                </a:tc>
                <a:extLst>
                  <a:ext uri="{0D108BD9-81ED-4DB2-BD59-A6C34878D82A}">
                    <a16:rowId xmlns:a16="http://schemas.microsoft.com/office/drawing/2014/main" val="1936083217"/>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662164001"/>
              </p:ext>
            </p:extLst>
          </p:nvPr>
        </p:nvGraphicFramePr>
        <p:xfrm>
          <a:off x="123825" y="499637"/>
          <a:ext cx="5997577" cy="4340333"/>
        </p:xfrm>
        <a:graphic>
          <a:graphicData uri="http://schemas.openxmlformats.org/drawingml/2006/table">
            <a:tbl>
              <a:tblPr firstRow="1" bandRow="1">
                <a:tableStyleId>{5C22544A-7EE6-4342-B048-85BDC9FD1C3A}</a:tableStyleId>
              </a:tblPr>
              <a:tblGrid>
                <a:gridCol w="295275">
                  <a:extLst>
                    <a:ext uri="{9D8B030D-6E8A-4147-A177-3AD203B41FA5}">
                      <a16:colId xmlns:a16="http://schemas.microsoft.com/office/drawing/2014/main" val="2628087678"/>
                    </a:ext>
                  </a:extLst>
                </a:gridCol>
                <a:gridCol w="1238250">
                  <a:extLst>
                    <a:ext uri="{9D8B030D-6E8A-4147-A177-3AD203B41FA5}">
                      <a16:colId xmlns:a16="http://schemas.microsoft.com/office/drawing/2014/main" val="612271785"/>
                    </a:ext>
                  </a:extLst>
                </a:gridCol>
                <a:gridCol w="679450">
                  <a:extLst>
                    <a:ext uri="{9D8B030D-6E8A-4147-A177-3AD203B41FA5}">
                      <a16:colId xmlns:a16="http://schemas.microsoft.com/office/drawing/2014/main" val="273670267"/>
                    </a:ext>
                  </a:extLst>
                </a:gridCol>
                <a:gridCol w="1214211">
                  <a:extLst>
                    <a:ext uri="{9D8B030D-6E8A-4147-A177-3AD203B41FA5}">
                      <a16:colId xmlns:a16="http://schemas.microsoft.com/office/drawing/2014/main" val="1937499399"/>
                    </a:ext>
                  </a:extLst>
                </a:gridCol>
                <a:gridCol w="747939">
                  <a:extLst>
                    <a:ext uri="{9D8B030D-6E8A-4147-A177-3AD203B41FA5}">
                      <a16:colId xmlns:a16="http://schemas.microsoft.com/office/drawing/2014/main" val="3884171924"/>
                    </a:ext>
                  </a:extLst>
                </a:gridCol>
                <a:gridCol w="1092200">
                  <a:extLst>
                    <a:ext uri="{9D8B030D-6E8A-4147-A177-3AD203B41FA5}">
                      <a16:colId xmlns:a16="http://schemas.microsoft.com/office/drawing/2014/main" val="997926713"/>
                    </a:ext>
                  </a:extLst>
                </a:gridCol>
                <a:gridCol w="730252">
                  <a:extLst>
                    <a:ext uri="{9D8B030D-6E8A-4147-A177-3AD203B41FA5}">
                      <a16:colId xmlns:a16="http://schemas.microsoft.com/office/drawing/2014/main" val="2556481539"/>
                    </a:ext>
                  </a:extLst>
                </a:gridCol>
              </a:tblGrid>
              <a:tr h="256013">
                <a:tc>
                  <a:txBody>
                    <a:bodyPr/>
                    <a:lstStyle/>
                    <a:p>
                      <a:endParaRPr lang="en-GB" sz="800" dirty="0"/>
                    </a:p>
                  </a:txBody>
                  <a:tcPr>
                    <a:noFill/>
                  </a:tcPr>
                </a:tc>
                <a:tc>
                  <a:txBody>
                    <a:bodyPr/>
                    <a:lstStyle/>
                    <a:p>
                      <a:endParaRPr lang="en-GB" sz="800" dirty="0"/>
                    </a:p>
                  </a:txBody>
                  <a:tcPr>
                    <a:noFill/>
                  </a:tcPr>
                </a:tc>
                <a:tc gridSpan="5">
                  <a:txBody>
                    <a:bodyPr/>
                    <a:lstStyle/>
                    <a:p>
                      <a:pPr algn="ctr"/>
                      <a:r>
                        <a:rPr lang="en-GB" sz="800" dirty="0" smtClean="0"/>
                        <a:t>Impact</a:t>
                      </a:r>
                      <a:endParaRPr lang="en-GB" sz="800" dirty="0"/>
                    </a:p>
                  </a:txBody>
                  <a:tcPr/>
                </a:tc>
                <a:tc hMerge="1">
                  <a:txBody>
                    <a:bodyPr/>
                    <a:lstStyle/>
                    <a:p>
                      <a:endParaRPr lang="en-GB" sz="800" dirty="0"/>
                    </a:p>
                  </a:txBody>
                  <a:tcPr/>
                </a:tc>
                <a:tc hMerge="1">
                  <a:txBody>
                    <a:bodyPr/>
                    <a:lstStyle/>
                    <a:p>
                      <a:endParaRPr lang="en-GB" sz="800" dirty="0"/>
                    </a:p>
                  </a:txBody>
                  <a:tcPr/>
                </a:tc>
                <a:tc hMerge="1">
                  <a:txBody>
                    <a:bodyPr/>
                    <a:lstStyle/>
                    <a:p>
                      <a:endParaRPr lang="en-GB" sz="800" dirty="0"/>
                    </a:p>
                  </a:txBody>
                  <a:tcPr/>
                </a:tc>
                <a:tc hMerge="1">
                  <a:txBody>
                    <a:bodyPr/>
                    <a:lstStyle/>
                    <a:p>
                      <a:endParaRPr lang="en-GB" sz="800" dirty="0"/>
                    </a:p>
                  </a:txBody>
                  <a:tcPr/>
                </a:tc>
                <a:extLst>
                  <a:ext uri="{0D108BD9-81ED-4DB2-BD59-A6C34878D82A}">
                    <a16:rowId xmlns:a16="http://schemas.microsoft.com/office/drawing/2014/main" val="2025986153"/>
                  </a:ext>
                </a:extLst>
              </a:tr>
              <a:tr h="370840">
                <a:tc>
                  <a:txBody>
                    <a:bodyPr/>
                    <a:lstStyle/>
                    <a:p>
                      <a:endParaRPr lang="en-GB" sz="800" dirty="0"/>
                    </a:p>
                  </a:txBody>
                  <a:tcPr>
                    <a:noFill/>
                  </a:tcPr>
                </a:tc>
                <a:tc>
                  <a:txBody>
                    <a:bodyPr/>
                    <a:lstStyle/>
                    <a:p>
                      <a:endParaRPr lang="en-GB" sz="800" dirty="0"/>
                    </a:p>
                  </a:txBody>
                  <a:tcPr>
                    <a:noFill/>
                  </a:tcPr>
                </a:tc>
                <a:tc>
                  <a:txBody>
                    <a:bodyPr/>
                    <a:lstStyle/>
                    <a:p>
                      <a:r>
                        <a:rPr lang="en-GB" sz="600" dirty="0" smtClean="0"/>
                        <a:t>Not currently undertaking any work</a:t>
                      </a:r>
                      <a:endParaRPr lang="en-GB" sz="600" dirty="0"/>
                    </a:p>
                  </a:txBody>
                  <a:tcPr/>
                </a:tc>
                <a:tc>
                  <a:txBody>
                    <a:bodyPr/>
                    <a:lstStyle/>
                    <a:p>
                      <a:r>
                        <a:rPr lang="en-GB" sz="600" dirty="0" smtClean="0"/>
                        <a:t>Started work but requires considerable development and/ or improvement</a:t>
                      </a:r>
                      <a:endParaRPr lang="en-GB" sz="600" dirty="0"/>
                    </a:p>
                  </a:txBody>
                  <a:tcPr/>
                </a:tc>
                <a:tc>
                  <a:txBody>
                    <a:bodyPr/>
                    <a:lstStyle/>
                    <a:p>
                      <a:r>
                        <a:rPr lang="en-GB" sz="600" dirty="0" smtClean="0"/>
                        <a:t>At this current time, it is not possible to make a judgement about performance</a:t>
                      </a:r>
                      <a:endParaRPr lang="en-GB" sz="600" dirty="0"/>
                    </a:p>
                  </a:txBody>
                  <a:tcPr/>
                </a:tc>
                <a:tc>
                  <a:txBody>
                    <a:bodyPr/>
                    <a:lstStyle/>
                    <a:p>
                      <a:r>
                        <a:rPr lang="en-GB" sz="600" dirty="0" smtClean="0"/>
                        <a:t>Performing well but there are still areas which require development and/or improvement</a:t>
                      </a:r>
                      <a:endParaRPr lang="en-GB" sz="600" dirty="0"/>
                    </a:p>
                  </a:txBody>
                  <a:tcPr/>
                </a:tc>
                <a:tc>
                  <a:txBody>
                    <a:bodyPr/>
                    <a:lstStyle/>
                    <a:p>
                      <a:r>
                        <a:rPr lang="en-GB" sz="600" dirty="0" smtClean="0"/>
                        <a:t>Performance is advanced, all outcomes are being met and the areas for development are nil or negligible</a:t>
                      </a:r>
                      <a:endParaRPr lang="en-GB" sz="600" dirty="0"/>
                    </a:p>
                  </a:txBody>
                  <a:tcPr/>
                </a:tc>
                <a:extLst>
                  <a:ext uri="{0D108BD9-81ED-4DB2-BD59-A6C34878D82A}">
                    <a16:rowId xmlns:a16="http://schemas.microsoft.com/office/drawing/2014/main" val="637095153"/>
                  </a:ext>
                </a:extLst>
              </a:tr>
              <a:tr h="370840">
                <a:tc rowSpan="5">
                  <a:txBody>
                    <a:bodyPr/>
                    <a:lstStyle/>
                    <a:p>
                      <a:pPr algn="ctr"/>
                      <a:r>
                        <a:rPr lang="en-GB" sz="800" b="1" dirty="0" smtClean="0">
                          <a:solidFill>
                            <a:schemeClr val="bg1"/>
                          </a:solidFill>
                        </a:rPr>
                        <a:t>Implementation</a:t>
                      </a:r>
                      <a:endParaRPr lang="en-GB" sz="800" b="1" dirty="0">
                        <a:solidFill>
                          <a:schemeClr val="bg1"/>
                        </a:solidFill>
                      </a:endParaRPr>
                    </a:p>
                  </a:txBody>
                  <a:tcPr vert="vert270">
                    <a:solidFill>
                      <a:schemeClr val="accent1"/>
                    </a:solidFill>
                  </a:tcPr>
                </a:tc>
                <a:tc>
                  <a:txBody>
                    <a:bodyPr/>
                    <a:lstStyle/>
                    <a:p>
                      <a:r>
                        <a:rPr lang="en-GB" sz="600" dirty="0" smtClean="0"/>
                        <a:t>Action is a one-off, with the action perceived as not being helpful, not having worked or that it wouldn’t work in practice</a:t>
                      </a:r>
                      <a:endParaRPr lang="en-GB" sz="600" dirty="0"/>
                    </a:p>
                  </a:txBody>
                  <a:tcPr/>
                </a:tc>
                <a:tc>
                  <a:txBody>
                    <a:bodyPr/>
                    <a:lstStyle/>
                    <a:p>
                      <a:endParaRPr lang="en-GB" sz="600" dirty="0"/>
                    </a:p>
                  </a:txBody>
                  <a:tcPr/>
                </a:tc>
                <a:tc>
                  <a:txBody>
                    <a:bodyPr/>
                    <a:lstStyle/>
                    <a:p>
                      <a:endParaRPr lang="en-GB" sz="600" dirty="0"/>
                    </a:p>
                  </a:txBody>
                  <a:tcPr/>
                </a:tc>
                <a:tc>
                  <a:txBody>
                    <a:bodyPr/>
                    <a:lstStyle/>
                    <a:p>
                      <a:endParaRPr lang="en-GB" sz="600" dirty="0"/>
                    </a:p>
                  </a:txBody>
                  <a:tcPr/>
                </a:tc>
                <a:tc>
                  <a:txBody>
                    <a:bodyPr/>
                    <a:lstStyle/>
                    <a:p>
                      <a:endParaRPr lang="en-GB" sz="600" dirty="0"/>
                    </a:p>
                  </a:txBody>
                  <a:tcPr/>
                </a:tc>
                <a:tc>
                  <a:txBody>
                    <a:bodyPr/>
                    <a:lstStyle/>
                    <a:p>
                      <a:endParaRPr lang="en-GB" sz="600" dirty="0"/>
                    </a:p>
                  </a:txBody>
                  <a:tcPr/>
                </a:tc>
                <a:extLst>
                  <a:ext uri="{0D108BD9-81ED-4DB2-BD59-A6C34878D82A}">
                    <a16:rowId xmlns:a16="http://schemas.microsoft.com/office/drawing/2014/main" val="1072865160"/>
                  </a:ext>
                </a:extLst>
              </a:tr>
              <a:tr h="370840">
                <a:tc vMerge="1">
                  <a:txBody>
                    <a:bodyPr/>
                    <a:lstStyle/>
                    <a:p>
                      <a:endParaRPr lang="en-GB" sz="800" dirty="0"/>
                    </a:p>
                  </a:txBody>
                  <a:tcPr/>
                </a:tc>
                <a:tc>
                  <a:txBody>
                    <a:bodyPr/>
                    <a:lstStyle/>
                    <a:p>
                      <a:r>
                        <a:rPr lang="en-GB" sz="600" dirty="0" smtClean="0"/>
                        <a:t>Action is tended to be thought about in response to a crisis or external stimulus</a:t>
                      </a:r>
                      <a:endParaRPr lang="en-GB" sz="600" dirty="0"/>
                    </a:p>
                  </a:txBody>
                  <a:tcPr/>
                </a:tc>
                <a:tc>
                  <a:txBody>
                    <a:bodyPr/>
                    <a:lstStyle/>
                    <a:p>
                      <a:endParaRPr lang="en-GB" sz="600" dirty="0"/>
                    </a:p>
                  </a:txBody>
                  <a:tcPr/>
                </a:tc>
                <a:tc>
                  <a:txBody>
                    <a:bodyPr/>
                    <a:lstStyle/>
                    <a:p>
                      <a:r>
                        <a:rPr lang="en-GB" sz="400" dirty="0" smtClean="0">
                          <a:sym typeface="Wingdings" panose="05000000000000000000" pitchFamily="2" charset="2"/>
                        </a:rPr>
                        <a:t></a:t>
                      </a:r>
                      <a:r>
                        <a:rPr lang="en-GB" sz="600" dirty="0" smtClean="0">
                          <a:sym typeface="Wingdings" panose="05000000000000000000" pitchFamily="2" charset="2"/>
                        </a:rPr>
                        <a:t> </a:t>
                      </a:r>
                      <a:r>
                        <a:rPr lang="en-GB" sz="600" dirty="0" smtClean="0"/>
                        <a:t>Evidence-Led Prosecutions</a:t>
                      </a:r>
                    </a:p>
                    <a:p>
                      <a:r>
                        <a:rPr lang="en-GB" sz="400" dirty="0" smtClean="0">
                          <a:sym typeface="Wingdings" panose="05000000000000000000" pitchFamily="2" charset="2"/>
                        </a:rPr>
                        <a:t></a:t>
                      </a:r>
                      <a:r>
                        <a:rPr lang="en-GB" sz="700" dirty="0" smtClean="0">
                          <a:sym typeface="Wingdings" panose="05000000000000000000" pitchFamily="2" charset="2"/>
                        </a:rPr>
                        <a:t> </a:t>
                      </a:r>
                      <a:r>
                        <a:rPr lang="en-GB" sz="600" dirty="0" smtClean="0"/>
                        <a:t>Officer Norms</a:t>
                      </a:r>
                    </a:p>
                    <a:p>
                      <a:r>
                        <a:rPr lang="en-GB" sz="400" dirty="0" smtClean="0">
                          <a:sym typeface="Wingdings" panose="05000000000000000000" pitchFamily="2" charset="2"/>
                        </a:rPr>
                        <a:t></a:t>
                      </a:r>
                      <a:r>
                        <a:rPr lang="en-GB" sz="500" dirty="0" smtClean="0">
                          <a:sym typeface="Wingdings" panose="05000000000000000000" pitchFamily="2" charset="2"/>
                        </a:rPr>
                        <a:t> </a:t>
                      </a:r>
                      <a:r>
                        <a:rPr lang="en-GB" sz="600" dirty="0" smtClean="0"/>
                        <a:t>Recruitment</a:t>
                      </a:r>
                    </a:p>
                    <a:p>
                      <a:endParaRPr lang="en-GB" sz="600" dirty="0"/>
                    </a:p>
                  </a:txBody>
                  <a:tcPr>
                    <a:solidFill>
                      <a:srgbClr val="00CCFF"/>
                    </a:solidFill>
                  </a:tcPr>
                </a:tc>
                <a:tc>
                  <a:txBody>
                    <a:bodyPr/>
                    <a:lstStyle/>
                    <a:p>
                      <a:endParaRPr lang="en-GB" sz="600" dirty="0"/>
                    </a:p>
                  </a:txBody>
                  <a:tcPr/>
                </a:tc>
                <a:tc>
                  <a:txBody>
                    <a:bodyPr/>
                    <a:lstStyle/>
                    <a:p>
                      <a:r>
                        <a:rPr lang="en-GB" sz="400" dirty="0" smtClean="0">
                          <a:sym typeface="Wingdings" panose="05000000000000000000" pitchFamily="2" charset="2"/>
                        </a:rPr>
                        <a:t></a:t>
                      </a:r>
                      <a:r>
                        <a:rPr lang="en-GB" sz="700" dirty="0" smtClean="0">
                          <a:sym typeface="Wingdings" panose="05000000000000000000" pitchFamily="2" charset="2"/>
                        </a:rPr>
                        <a:t> </a:t>
                      </a:r>
                      <a:r>
                        <a:rPr lang="en-GB" sz="600" dirty="0" smtClean="0"/>
                        <a:t>Working with Communities</a:t>
                      </a:r>
                      <a:endParaRPr lang="en-GB" sz="600" dirty="0"/>
                    </a:p>
                  </a:txBody>
                  <a:tcPr>
                    <a:solidFill>
                      <a:srgbClr val="00CCFF"/>
                    </a:solidFill>
                  </a:tcPr>
                </a:tc>
                <a:tc>
                  <a:txBody>
                    <a:bodyPr/>
                    <a:lstStyle/>
                    <a:p>
                      <a:endParaRPr lang="en-GB" sz="600" dirty="0"/>
                    </a:p>
                  </a:txBody>
                  <a:tcPr/>
                </a:tc>
                <a:extLst>
                  <a:ext uri="{0D108BD9-81ED-4DB2-BD59-A6C34878D82A}">
                    <a16:rowId xmlns:a16="http://schemas.microsoft.com/office/drawing/2014/main" val="2447873941"/>
                  </a:ext>
                </a:extLst>
              </a:tr>
              <a:tr h="370840">
                <a:tc vMerge="1">
                  <a:txBody>
                    <a:bodyPr/>
                    <a:lstStyle/>
                    <a:p>
                      <a:endParaRPr lang="en-GB" sz="800" dirty="0"/>
                    </a:p>
                  </a:txBody>
                  <a:tcPr/>
                </a:tc>
                <a:tc>
                  <a:txBody>
                    <a:bodyPr/>
                    <a:lstStyle/>
                    <a:p>
                      <a:r>
                        <a:rPr lang="en-GB" sz="600" dirty="0" smtClean="0"/>
                        <a:t>Delivery of the action is low cost or process focused rather than quality-focused (i.e. how many or how much, rather than how well)</a:t>
                      </a:r>
                      <a:endParaRPr lang="en-GB" sz="600" dirty="0"/>
                    </a:p>
                  </a:txBody>
                  <a:tcPr/>
                </a:tc>
                <a:tc>
                  <a:txBody>
                    <a:bodyPr/>
                    <a:lstStyle/>
                    <a:p>
                      <a:endParaRPr lang="en-GB" sz="600" dirty="0"/>
                    </a:p>
                  </a:txBody>
                  <a:tcPr/>
                </a:tc>
                <a:tc>
                  <a:txBody>
                    <a:bodyPr/>
                    <a:lstStyle/>
                    <a:p>
                      <a:r>
                        <a:rPr lang="en-GB" sz="400" dirty="0" smtClean="0">
                          <a:sym typeface="Wingdings" panose="05000000000000000000" pitchFamily="2" charset="2"/>
                        </a:rPr>
                        <a:t></a:t>
                      </a:r>
                      <a:r>
                        <a:rPr lang="en-GB" sz="700" dirty="0" smtClean="0">
                          <a:sym typeface="Wingdings" panose="05000000000000000000" pitchFamily="2" charset="2"/>
                        </a:rPr>
                        <a:t> </a:t>
                      </a:r>
                      <a:r>
                        <a:rPr lang="en-GB" sz="600" dirty="0" smtClean="0"/>
                        <a:t>Voice of the Victim</a:t>
                      </a:r>
                      <a:endParaRPr lang="en-GB" sz="600" dirty="0"/>
                    </a:p>
                  </a:txBody>
                  <a:tcPr>
                    <a:solidFill>
                      <a:srgbClr val="00CCFF"/>
                    </a:solidFill>
                  </a:tcPr>
                </a:tc>
                <a:tc>
                  <a:txBody>
                    <a:bodyPr/>
                    <a:lstStyle/>
                    <a:p>
                      <a:endParaRPr lang="en-GB" sz="600" dirty="0"/>
                    </a:p>
                  </a:txBody>
                  <a:tcPr/>
                </a:tc>
                <a:tc>
                  <a:txBody>
                    <a:bodyPr/>
                    <a:lstStyle/>
                    <a:p>
                      <a:endParaRPr lang="en-GB" sz="600" dirty="0"/>
                    </a:p>
                  </a:txBody>
                  <a:tcPr/>
                </a:tc>
                <a:tc>
                  <a:txBody>
                    <a:bodyPr/>
                    <a:lstStyle/>
                    <a:p>
                      <a:endParaRPr lang="en-GB" sz="600" dirty="0"/>
                    </a:p>
                  </a:txBody>
                  <a:tcPr/>
                </a:tc>
                <a:extLst>
                  <a:ext uri="{0D108BD9-81ED-4DB2-BD59-A6C34878D82A}">
                    <a16:rowId xmlns:a16="http://schemas.microsoft.com/office/drawing/2014/main" val="1378215783"/>
                  </a:ext>
                </a:extLst>
              </a:tr>
              <a:tr h="370840">
                <a:tc vMerge="1">
                  <a:txBody>
                    <a:bodyPr/>
                    <a:lstStyle/>
                    <a:p>
                      <a:endParaRPr lang="en-GB" sz="800" dirty="0"/>
                    </a:p>
                  </a:txBody>
                  <a:tcPr/>
                </a:tc>
                <a:tc>
                  <a:txBody>
                    <a:bodyPr/>
                    <a:lstStyle/>
                    <a:p>
                      <a:r>
                        <a:rPr lang="en-GB" sz="600" dirty="0" smtClean="0"/>
                        <a:t>Action is actively invested in and areas of improvement are always being sought</a:t>
                      </a:r>
                      <a:endParaRPr lang="en-GB" sz="600" dirty="0"/>
                    </a:p>
                  </a:txBody>
                  <a:tcPr/>
                </a:tc>
                <a:tc>
                  <a:txBody>
                    <a:bodyPr/>
                    <a:lstStyle/>
                    <a:p>
                      <a:endParaRPr lang="en-GB" sz="600" dirty="0"/>
                    </a:p>
                  </a:txBody>
                  <a:tcPr/>
                </a:tc>
                <a:tc>
                  <a:txBody>
                    <a:bodyPr/>
                    <a:lstStyle/>
                    <a:p>
                      <a:r>
                        <a:rPr lang="en-GB" sz="400" dirty="0" smtClean="0">
                          <a:sym typeface="Wingdings" panose="05000000000000000000" pitchFamily="2" charset="2"/>
                        </a:rPr>
                        <a:t></a:t>
                      </a:r>
                      <a:r>
                        <a:rPr lang="en-GB" sz="700" dirty="0" smtClean="0">
                          <a:sym typeface="Wingdings" panose="05000000000000000000" pitchFamily="2" charset="2"/>
                        </a:rPr>
                        <a:t> </a:t>
                      </a:r>
                      <a:r>
                        <a:rPr lang="en-GB" sz="600" dirty="0" smtClean="0"/>
                        <a:t>Data Collection</a:t>
                      </a:r>
                      <a:endParaRPr lang="en-GB" sz="600" dirty="0"/>
                    </a:p>
                  </a:txBody>
                  <a:tcPr/>
                </a:tc>
                <a:tc>
                  <a:txBody>
                    <a:bodyPr/>
                    <a:lstStyle/>
                    <a:p>
                      <a:r>
                        <a:rPr lang="en-GB" sz="400" dirty="0" smtClean="0">
                          <a:sym typeface="Wingdings" panose="05000000000000000000" pitchFamily="2" charset="2"/>
                        </a:rPr>
                        <a:t></a:t>
                      </a:r>
                      <a:r>
                        <a:rPr lang="en-GB" sz="700" dirty="0" smtClean="0">
                          <a:sym typeface="Wingdings" panose="05000000000000000000" pitchFamily="2" charset="2"/>
                        </a:rPr>
                        <a:t> </a:t>
                      </a:r>
                      <a:r>
                        <a:rPr lang="en-GB" sz="600" dirty="0" smtClean="0"/>
                        <a:t>Governance</a:t>
                      </a:r>
                      <a:endParaRPr lang="en-GB" sz="600" dirty="0"/>
                    </a:p>
                  </a:txBody>
                  <a:tcPr/>
                </a:tc>
                <a:tc>
                  <a:txBody>
                    <a:bodyPr/>
                    <a:lstStyle/>
                    <a:p>
                      <a:r>
                        <a:rPr lang="en-GB" sz="400" dirty="0" smtClean="0">
                          <a:sym typeface="Wingdings" panose="05000000000000000000" pitchFamily="2" charset="2"/>
                        </a:rPr>
                        <a:t></a:t>
                      </a:r>
                      <a:r>
                        <a:rPr lang="en-GB" sz="700" dirty="0" smtClean="0">
                          <a:sym typeface="Wingdings" panose="05000000000000000000" pitchFamily="2" charset="2"/>
                        </a:rPr>
                        <a:t> </a:t>
                      </a:r>
                      <a:r>
                        <a:rPr lang="en-GB" sz="600" dirty="0" smtClean="0"/>
                        <a:t>Recognition and Response</a:t>
                      </a:r>
                    </a:p>
                    <a:p>
                      <a:r>
                        <a:rPr lang="en-GB" sz="400" dirty="0" smtClean="0">
                          <a:sym typeface="Wingdings" panose="05000000000000000000" pitchFamily="2" charset="2"/>
                        </a:rPr>
                        <a:t></a:t>
                      </a:r>
                      <a:r>
                        <a:rPr lang="en-GB" sz="700" dirty="0" smtClean="0">
                          <a:sym typeface="Wingdings" panose="05000000000000000000" pitchFamily="2" charset="2"/>
                        </a:rPr>
                        <a:t> </a:t>
                      </a:r>
                      <a:r>
                        <a:rPr lang="en-GB" sz="600" dirty="0" smtClean="0"/>
                        <a:t>Mental Health</a:t>
                      </a:r>
                    </a:p>
                    <a:p>
                      <a:r>
                        <a:rPr lang="en-GB" sz="400" dirty="0" smtClean="0">
                          <a:sym typeface="Wingdings" panose="05000000000000000000" pitchFamily="2" charset="2"/>
                        </a:rPr>
                        <a:t></a:t>
                      </a:r>
                      <a:r>
                        <a:rPr lang="en-GB" sz="700" dirty="0" smtClean="0">
                          <a:sym typeface="Wingdings" panose="05000000000000000000" pitchFamily="2" charset="2"/>
                        </a:rPr>
                        <a:t> </a:t>
                      </a:r>
                      <a:r>
                        <a:rPr lang="en-GB" sz="600" dirty="0" smtClean="0"/>
                        <a:t>Access to Services</a:t>
                      </a:r>
                    </a:p>
                    <a:p>
                      <a:r>
                        <a:rPr lang="en-GB" sz="400" dirty="0" smtClean="0">
                          <a:sym typeface="Wingdings" panose="05000000000000000000" pitchFamily="2" charset="2"/>
                        </a:rPr>
                        <a:t></a:t>
                      </a:r>
                      <a:r>
                        <a:rPr lang="en-GB" sz="700" dirty="0" smtClean="0">
                          <a:sym typeface="Wingdings" panose="05000000000000000000" pitchFamily="2" charset="2"/>
                        </a:rPr>
                        <a:t> </a:t>
                      </a:r>
                      <a:r>
                        <a:rPr lang="en-GB" sz="600" dirty="0" smtClean="0"/>
                        <a:t>Appropriate Action</a:t>
                      </a:r>
                    </a:p>
                    <a:p>
                      <a:r>
                        <a:rPr lang="en-GB" sz="400" dirty="0" smtClean="0">
                          <a:sym typeface="Wingdings" panose="05000000000000000000" pitchFamily="2" charset="2"/>
                        </a:rPr>
                        <a:t></a:t>
                      </a:r>
                      <a:r>
                        <a:rPr lang="en-GB" sz="700" dirty="0" smtClean="0">
                          <a:sym typeface="Wingdings" panose="05000000000000000000" pitchFamily="2" charset="2"/>
                        </a:rPr>
                        <a:t> </a:t>
                      </a:r>
                      <a:r>
                        <a:rPr lang="en-GB" sz="600" dirty="0" smtClean="0"/>
                        <a:t>Tasking and Review Process</a:t>
                      </a:r>
                    </a:p>
                    <a:p>
                      <a:r>
                        <a:rPr lang="en-GB" sz="400" dirty="0" smtClean="0">
                          <a:sym typeface="Wingdings" panose="05000000000000000000" pitchFamily="2" charset="2"/>
                        </a:rPr>
                        <a:t></a:t>
                      </a:r>
                      <a:r>
                        <a:rPr lang="en-GB" sz="700" dirty="0" smtClean="0">
                          <a:sym typeface="Wingdings" panose="05000000000000000000" pitchFamily="2" charset="2"/>
                        </a:rPr>
                        <a:t> </a:t>
                      </a:r>
                      <a:r>
                        <a:rPr lang="en-GB" sz="600" dirty="0" smtClean="0"/>
                        <a:t>Analytical Capability</a:t>
                      </a:r>
                    </a:p>
                    <a:p>
                      <a:r>
                        <a:rPr lang="en-GB" sz="400" dirty="0" smtClean="0">
                          <a:sym typeface="Wingdings" panose="05000000000000000000" pitchFamily="2" charset="2"/>
                        </a:rPr>
                        <a:t></a:t>
                      </a:r>
                      <a:r>
                        <a:rPr lang="en-GB" sz="700" dirty="0" smtClean="0">
                          <a:sym typeface="Wingdings" panose="05000000000000000000" pitchFamily="2" charset="2"/>
                        </a:rPr>
                        <a:t> </a:t>
                      </a:r>
                      <a:r>
                        <a:rPr lang="en-GB" sz="600" dirty="0" smtClean="0"/>
                        <a:t>Evidence and Investigation</a:t>
                      </a:r>
                    </a:p>
                    <a:p>
                      <a:r>
                        <a:rPr lang="en-GB" sz="400" dirty="0" smtClean="0">
                          <a:sym typeface="Wingdings" panose="05000000000000000000" pitchFamily="2" charset="2"/>
                        </a:rPr>
                        <a:t></a:t>
                      </a:r>
                      <a:r>
                        <a:rPr lang="en-GB" sz="700" dirty="0" smtClean="0">
                          <a:sym typeface="Wingdings" panose="05000000000000000000" pitchFamily="2" charset="2"/>
                        </a:rPr>
                        <a:t> </a:t>
                      </a:r>
                      <a:r>
                        <a:rPr lang="en-GB" sz="600" dirty="0" smtClean="0"/>
                        <a:t>Resilient Staff</a:t>
                      </a:r>
                    </a:p>
                    <a:p>
                      <a:r>
                        <a:rPr lang="en-GB" sz="400" dirty="0" smtClean="0">
                          <a:sym typeface="Wingdings" panose="05000000000000000000" pitchFamily="2" charset="2"/>
                        </a:rPr>
                        <a:t></a:t>
                      </a:r>
                      <a:r>
                        <a:rPr lang="en-GB" sz="700" dirty="0" smtClean="0">
                          <a:sym typeface="Wingdings" panose="05000000000000000000" pitchFamily="2" charset="2"/>
                        </a:rPr>
                        <a:t> </a:t>
                      </a:r>
                      <a:r>
                        <a:rPr lang="en-GB" sz="600" dirty="0" smtClean="0"/>
                        <a:t>Multi-Agency Hubs</a:t>
                      </a:r>
                    </a:p>
                  </a:txBody>
                  <a:tcPr/>
                </a:tc>
                <a:tc>
                  <a:txBody>
                    <a:bodyPr/>
                    <a:lstStyle/>
                    <a:p>
                      <a:endParaRPr lang="en-GB" sz="600" dirty="0"/>
                    </a:p>
                  </a:txBody>
                  <a:tcPr/>
                </a:tc>
                <a:extLst>
                  <a:ext uri="{0D108BD9-81ED-4DB2-BD59-A6C34878D82A}">
                    <a16:rowId xmlns:a16="http://schemas.microsoft.com/office/drawing/2014/main" val="373168052"/>
                  </a:ext>
                </a:extLst>
              </a:tr>
              <a:tr h="370840">
                <a:tc vMerge="1">
                  <a:txBody>
                    <a:bodyPr/>
                    <a:lstStyle/>
                    <a:p>
                      <a:endParaRPr lang="en-GB" sz="800" dirty="0"/>
                    </a:p>
                  </a:txBody>
                  <a:tcPr/>
                </a:tc>
                <a:tc>
                  <a:txBody>
                    <a:bodyPr/>
                    <a:lstStyle/>
                    <a:p>
                      <a:r>
                        <a:rPr lang="en-GB" sz="600" dirty="0" smtClean="0"/>
                        <a:t>Action is a way of life and embedded in everything staff do, from the frontline to senior managers</a:t>
                      </a:r>
                      <a:endParaRPr lang="en-GB" sz="600" dirty="0"/>
                    </a:p>
                  </a:txBody>
                  <a:tcPr/>
                </a:tc>
                <a:tc>
                  <a:txBody>
                    <a:bodyPr/>
                    <a:lstStyle/>
                    <a:p>
                      <a:endParaRPr lang="en-GB" sz="600" dirty="0"/>
                    </a:p>
                  </a:txBody>
                  <a:tcPr/>
                </a:tc>
                <a:tc>
                  <a:txBody>
                    <a:bodyPr/>
                    <a:lstStyle/>
                    <a:p>
                      <a:endParaRPr lang="en-GB" sz="600" dirty="0"/>
                    </a:p>
                  </a:txBody>
                  <a:tcPr/>
                </a:tc>
                <a:tc>
                  <a:txBody>
                    <a:bodyPr/>
                    <a:lstStyle/>
                    <a:p>
                      <a:endParaRPr lang="en-GB" sz="600" dirty="0"/>
                    </a:p>
                  </a:txBody>
                  <a:tcPr/>
                </a:tc>
                <a:tc>
                  <a:txBody>
                    <a:bodyPr/>
                    <a:lstStyle/>
                    <a:p>
                      <a:endParaRPr lang="en-GB" sz="600" dirty="0"/>
                    </a:p>
                  </a:txBody>
                  <a:tcPr/>
                </a:tc>
                <a:tc>
                  <a:txBody>
                    <a:bodyPr/>
                    <a:lstStyle/>
                    <a:p>
                      <a:endParaRPr lang="en-GB" sz="600" dirty="0"/>
                    </a:p>
                  </a:txBody>
                  <a:tcPr/>
                </a:tc>
                <a:extLst>
                  <a:ext uri="{0D108BD9-81ED-4DB2-BD59-A6C34878D82A}">
                    <a16:rowId xmlns:a16="http://schemas.microsoft.com/office/drawing/2014/main" val="471281226"/>
                  </a:ext>
                </a:extLst>
              </a:tr>
            </a:tbl>
          </a:graphicData>
        </a:graphic>
      </p:graphicFrame>
    </p:spTree>
    <p:extLst>
      <p:ext uri="{BB962C8B-B14F-4D97-AF65-F5344CB8AC3E}">
        <p14:creationId xmlns:p14="http://schemas.microsoft.com/office/powerpoint/2010/main" val="20088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10129248"/>
              </p:ext>
            </p:extLst>
          </p:nvPr>
        </p:nvGraphicFramePr>
        <p:xfrm>
          <a:off x="123824" y="499638"/>
          <a:ext cx="5981700" cy="4457042"/>
        </p:xfrm>
        <a:graphic>
          <a:graphicData uri="http://schemas.openxmlformats.org/drawingml/2006/table">
            <a:tbl>
              <a:tblPr firstRow="1" bandRow="1">
                <a:tableStyleId>{073A0DAA-6AF3-43AB-8588-CEC1D06C72B9}</a:tableStyleId>
              </a:tblPr>
              <a:tblGrid>
                <a:gridCol w="2329816">
                  <a:extLst>
                    <a:ext uri="{9D8B030D-6E8A-4147-A177-3AD203B41FA5}">
                      <a16:colId xmlns:a16="http://schemas.microsoft.com/office/drawing/2014/main" val="491306328"/>
                    </a:ext>
                  </a:extLst>
                </a:gridCol>
                <a:gridCol w="1188720">
                  <a:extLst>
                    <a:ext uri="{9D8B030D-6E8A-4147-A177-3AD203B41FA5}">
                      <a16:colId xmlns:a16="http://schemas.microsoft.com/office/drawing/2014/main" val="568197104"/>
                    </a:ext>
                  </a:extLst>
                </a:gridCol>
                <a:gridCol w="2463164">
                  <a:extLst>
                    <a:ext uri="{9D8B030D-6E8A-4147-A177-3AD203B41FA5}">
                      <a16:colId xmlns:a16="http://schemas.microsoft.com/office/drawing/2014/main" val="38739017"/>
                    </a:ext>
                  </a:extLst>
                </a:gridCol>
              </a:tblGrid>
              <a:tr h="270501">
                <a:tc gridSpan="3">
                  <a:txBody>
                    <a:bodyPr/>
                    <a:lstStyle/>
                    <a:p>
                      <a:pPr algn="ctr"/>
                      <a:r>
                        <a:rPr lang="en-GB" sz="1100" b="1" dirty="0" smtClean="0"/>
                        <a:t>Measures Summary</a:t>
                      </a:r>
                      <a:endParaRPr lang="en-GB" sz="1100" b="1"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48269">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48269">
                <a:tc>
                  <a:txBody>
                    <a:bodyPr/>
                    <a:lstStyle/>
                    <a:p>
                      <a:pPr marL="0" indent="0" algn="ctr">
                        <a:buFont typeface="Arial" panose="020B0604020202020204" pitchFamily="34" charset="0"/>
                        <a:buNone/>
                      </a:pPr>
                      <a:r>
                        <a:rPr lang="en-GB" sz="800" dirty="0" smtClean="0"/>
                        <a:t>Domestic abuse recorded crime</a:t>
                      </a:r>
                    </a:p>
                  </a:txBody>
                  <a:tcPr marL="36000" marR="36000"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smtClean="0">
                          <a:solidFill>
                            <a:schemeClr val="tx1"/>
                          </a:solidFill>
                        </a:rPr>
                        <a:t>Increasing</a:t>
                      </a:r>
                    </a:p>
                  </a:txBody>
                  <a:tcPr marL="90000" marR="90000"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smtClean="0">
                          <a:solidFill>
                            <a:schemeClr val="tx1"/>
                          </a:solidFill>
                        </a:rPr>
                        <a:t>Not available</a:t>
                      </a:r>
                    </a:p>
                  </a:txBody>
                  <a:tcPr marL="90000" marR="90000" anchor="ctr">
                    <a:solidFill>
                      <a:schemeClr val="accent1">
                        <a:lumMod val="20000"/>
                        <a:lumOff val="80000"/>
                      </a:schemeClr>
                    </a:solidFill>
                  </a:tcPr>
                </a:tc>
                <a:extLst>
                  <a:ext uri="{0D108BD9-81ED-4DB2-BD59-A6C34878D82A}">
                    <a16:rowId xmlns:a16="http://schemas.microsoft.com/office/drawing/2014/main" val="1671074921"/>
                  </a:ext>
                </a:extLst>
              </a:tr>
              <a:tr h="248269">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Sexual offences recorded crime</a:t>
                      </a:r>
                    </a:p>
                  </a:txBody>
                  <a:tcPr marL="36000" marR="36000" anchor="ctr">
                    <a:solidFill>
                      <a:schemeClr val="accent1">
                        <a:lumMod val="40000"/>
                        <a:lumOff val="60000"/>
                      </a:schemeClr>
                    </a:solidFill>
                  </a:tcPr>
                </a:tc>
                <a:tc>
                  <a:txBody>
                    <a:bodyPr/>
                    <a:lstStyle/>
                    <a:p>
                      <a:pPr marL="0" indent="0" algn="ctr">
                        <a:buFont typeface="Arial" panose="020B0604020202020204" pitchFamily="34" charset="0"/>
                        <a:buNone/>
                      </a:pPr>
                      <a:r>
                        <a:rPr lang="en-GB" sz="800" b="0" dirty="0" smtClean="0">
                          <a:solidFill>
                            <a:schemeClr val="tx1"/>
                          </a:solidFill>
                        </a:rPr>
                        <a:t>Increasing</a:t>
                      </a:r>
                    </a:p>
                  </a:txBody>
                  <a:tcPr marL="90000" marR="9000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smtClean="0">
                          <a:solidFill>
                            <a:schemeClr val="tx1"/>
                          </a:solidFill>
                        </a:rPr>
                        <a:t>4th</a:t>
                      </a:r>
                      <a:r>
                        <a:rPr lang="en-GB" sz="800" dirty="0" smtClean="0"/>
                        <a:t>/8 MSG (below MSG average rates)</a:t>
                      </a:r>
                      <a:endParaRPr lang="en-GB" sz="800" b="1" dirty="0" smtClean="0">
                        <a:solidFill>
                          <a:srgbClr val="FF0000"/>
                        </a:solidFill>
                      </a:endParaRPr>
                    </a:p>
                  </a:txBody>
                  <a:tcPr marL="90000" marR="90000" anchor="ctr">
                    <a:solidFill>
                      <a:schemeClr val="accent1">
                        <a:lumMod val="40000"/>
                        <a:lumOff val="60000"/>
                      </a:schemeClr>
                    </a:solidFill>
                  </a:tcPr>
                </a:tc>
                <a:extLst>
                  <a:ext uri="{0D108BD9-81ED-4DB2-BD59-A6C34878D82A}">
                    <a16:rowId xmlns:a16="http://schemas.microsoft.com/office/drawing/2014/main" val="1737001701"/>
                  </a:ext>
                </a:extLst>
              </a:tr>
              <a:tr h="248269">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Stalking &amp; harassment recorded crime</a:t>
                      </a:r>
                    </a:p>
                  </a:txBody>
                  <a:tcPr marL="36000" marR="36000" anchor="ctr">
                    <a:solidFill>
                      <a:schemeClr val="accent1">
                        <a:lumMod val="20000"/>
                        <a:lumOff val="80000"/>
                      </a:schemeClr>
                    </a:solidFill>
                  </a:tcPr>
                </a:tc>
                <a:tc>
                  <a:txBody>
                    <a:bodyPr/>
                    <a:lstStyle/>
                    <a:p>
                      <a:pPr marL="0" indent="0" algn="ctr">
                        <a:buFont typeface="Arial" panose="020B0604020202020204" pitchFamily="34" charset="0"/>
                        <a:buNone/>
                      </a:pPr>
                      <a:r>
                        <a:rPr lang="en-GB" sz="800" b="0" dirty="0" smtClean="0">
                          <a:solidFill>
                            <a:schemeClr val="tx1"/>
                          </a:solidFill>
                        </a:rPr>
                        <a:t>Increasing</a:t>
                      </a:r>
                    </a:p>
                  </a:txBody>
                  <a:tcPr marL="90000" marR="90000"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smtClean="0">
                          <a:solidFill>
                            <a:schemeClr val="tx1"/>
                          </a:solidFill>
                        </a:rPr>
                        <a:t>3rd</a:t>
                      </a:r>
                      <a:r>
                        <a:rPr lang="en-GB" sz="800" dirty="0" smtClean="0"/>
                        <a:t>/8 MSG (below MSG average rates)</a:t>
                      </a:r>
                      <a:endParaRPr lang="en-GB" sz="800" b="1" dirty="0" smtClean="0">
                        <a:solidFill>
                          <a:srgbClr val="FF0000"/>
                        </a:solidFill>
                      </a:endParaRPr>
                    </a:p>
                  </a:txBody>
                  <a:tcPr marL="90000" marR="90000" anchor="ctr">
                    <a:solidFill>
                      <a:schemeClr val="accent1">
                        <a:lumMod val="20000"/>
                        <a:lumOff val="80000"/>
                      </a:schemeClr>
                    </a:solidFill>
                  </a:tcPr>
                </a:tc>
                <a:extLst>
                  <a:ext uri="{0D108BD9-81ED-4DB2-BD59-A6C34878D82A}">
                    <a16:rowId xmlns:a16="http://schemas.microsoft.com/office/drawing/2014/main" val="1745584631"/>
                  </a:ext>
                </a:extLst>
              </a:tr>
              <a:tr h="248269">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Positive outcome rate</a:t>
                      </a:r>
                    </a:p>
                  </a:txBody>
                  <a:tcPr marL="36000" marR="36000" anchor="ctr">
                    <a:solidFill>
                      <a:schemeClr val="accent1">
                        <a:lumMod val="40000"/>
                        <a:lumOff val="60000"/>
                      </a:schemeClr>
                    </a:solidFill>
                  </a:tcPr>
                </a:tc>
                <a:tc>
                  <a:txBody>
                    <a:bodyPr/>
                    <a:lstStyle/>
                    <a:p>
                      <a:pPr marL="0" indent="0" algn="ctr">
                        <a:buFont typeface="Arial" panose="020B0604020202020204" pitchFamily="34" charset="0"/>
                        <a:buNone/>
                      </a:pPr>
                      <a:r>
                        <a:rPr lang="en-GB" sz="800" b="0" dirty="0" smtClean="0">
                          <a:solidFill>
                            <a:schemeClr val="tx1"/>
                          </a:solidFill>
                        </a:rPr>
                        <a:t>Decreasing</a:t>
                      </a:r>
                    </a:p>
                  </a:txBody>
                  <a:tcPr marL="90000" marR="9000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smtClean="0">
                          <a:solidFill>
                            <a:schemeClr val="tx1"/>
                          </a:solidFill>
                        </a:rPr>
                        <a:t>Not available</a:t>
                      </a:r>
                    </a:p>
                  </a:txBody>
                  <a:tcPr marL="90000" marR="90000" anchor="ctr">
                    <a:solidFill>
                      <a:schemeClr val="accent1">
                        <a:lumMod val="40000"/>
                        <a:lumOff val="60000"/>
                      </a:schemeClr>
                    </a:solidFill>
                  </a:tcPr>
                </a:tc>
                <a:extLst>
                  <a:ext uri="{0D108BD9-81ED-4DB2-BD59-A6C34878D82A}">
                    <a16:rowId xmlns:a16="http://schemas.microsoft.com/office/drawing/2014/main" val="1775406330"/>
                  </a:ext>
                </a:extLst>
              </a:tr>
              <a:tr h="2945196">
                <a:tc gridSpan="3">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a:solidFill>
                  <a:schemeClr val="bg1"/>
                </a:solidFill>
              </a:rPr>
              <a:t>Male violence against women and girls</a:t>
            </a:r>
          </a:p>
        </p:txBody>
      </p:sp>
      <p:graphicFrame>
        <p:nvGraphicFramePr>
          <p:cNvPr id="9" name="Table 8"/>
          <p:cNvGraphicFramePr>
            <a:graphicFrameLocks noGrp="1"/>
          </p:cNvGraphicFramePr>
          <p:nvPr>
            <p:extLst>
              <p:ext uri="{D42A27DB-BD31-4B8C-83A1-F6EECF244321}">
                <p14:modId xmlns:p14="http://schemas.microsoft.com/office/powerpoint/2010/main" val="1503635560"/>
              </p:ext>
            </p:extLst>
          </p:nvPr>
        </p:nvGraphicFramePr>
        <p:xfrm>
          <a:off x="6201429" y="499637"/>
          <a:ext cx="2789649" cy="3434437"/>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94997">
                <a:tc>
                  <a:txBody>
                    <a:bodyPr/>
                    <a:lstStyle/>
                    <a:p>
                      <a:pPr algn="ctr"/>
                      <a:r>
                        <a:rPr lang="en-GB" sz="1100" dirty="0" smtClean="0"/>
                        <a:t>Planned Action</a:t>
                      </a:r>
                      <a:r>
                        <a:rPr lang="en-GB" sz="1100" baseline="0" dirty="0" smtClean="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686215">
                <a:tc>
                  <a:txBody>
                    <a:bodyPr/>
                    <a:lstStyle/>
                    <a:p>
                      <a:pPr marL="228600" indent="-228600">
                        <a:buFont typeface="+mj-lt"/>
                        <a:buAutoNum type="arabicPeriod"/>
                      </a:pPr>
                      <a:r>
                        <a:rPr lang="en-GB" sz="800" dirty="0" smtClean="0">
                          <a:hlinkClick r:id="rId3"/>
                        </a:rPr>
                        <a:t>Local Delivery Framework</a:t>
                      </a:r>
                      <a:r>
                        <a:rPr lang="en-GB" sz="800" dirty="0" smtClean="0"/>
                        <a:t> which reflects the </a:t>
                      </a:r>
                      <a:r>
                        <a:rPr lang="en-GB" sz="800" dirty="0" smtClean="0">
                          <a:hlinkClick r:id="rId4"/>
                        </a:rPr>
                        <a:t>national framework</a:t>
                      </a:r>
                      <a:r>
                        <a:rPr lang="en-GB" sz="800" dirty="0" smtClean="0"/>
                        <a:t>. The plan has 34 actions against three pillars: build trust and confidence; relentless perpetrator pursuit and safer </a:t>
                      </a:r>
                      <a:r>
                        <a:rPr lang="en-GB" sz="800" dirty="0" smtClean="0"/>
                        <a:t>spaces</a:t>
                      </a:r>
                      <a:r>
                        <a:rPr lang="en-GB" sz="800" baseline="0" dirty="0" smtClean="0"/>
                        <a:t>.</a:t>
                      </a:r>
                      <a:endParaRPr lang="en-GB" sz="800" dirty="0" smtClean="0"/>
                    </a:p>
                    <a:p>
                      <a:pPr marL="228600" indent="-228600">
                        <a:buFont typeface="+mj-lt"/>
                        <a:buAutoNum type="arabicPeriod"/>
                      </a:pPr>
                      <a:endParaRPr lang="en-GB" sz="800" dirty="0" smtClean="0"/>
                    </a:p>
                    <a:p>
                      <a:pPr marL="228600" indent="-228600">
                        <a:buFont typeface="+mj-lt"/>
                        <a:buAutoNum type="arabicPeriod"/>
                      </a:pPr>
                      <a:r>
                        <a:rPr lang="en-GB" sz="800" dirty="0" smtClean="0"/>
                        <a:t>Supporting victims, tackling perpetrators and prevention all form part of the plan. It also seeks to address the internal culture of policing to ensure there is no place for misogyny within the force and robustly addressing police perpetrated violence against women and girls</a:t>
                      </a:r>
                      <a:r>
                        <a:rPr lang="en-GB" sz="800" baseline="0" dirty="0" smtClean="0"/>
                        <a:t>.</a:t>
                      </a:r>
                    </a:p>
                    <a:p>
                      <a:pPr marL="228600" indent="-228600">
                        <a:buFont typeface="+mj-lt"/>
                        <a:buAutoNum type="arabicPeriod"/>
                      </a:pPr>
                      <a:endParaRPr lang="en-GB" sz="800" dirty="0" smtClean="0"/>
                    </a:p>
                    <a:p>
                      <a:pPr marL="228600" indent="-228600">
                        <a:buFont typeface="+mj-lt"/>
                        <a:buAutoNum type="arabicPeriod"/>
                      </a:pPr>
                      <a:r>
                        <a:rPr lang="en-GB" sz="800" dirty="0" smtClean="0"/>
                        <a:t>Training – nationally recognised and comprehensive package called DA Matters being delivered to all front line personnel</a:t>
                      </a:r>
                      <a:r>
                        <a:rPr lang="en-GB" sz="800" baseline="0" dirty="0" smtClean="0"/>
                        <a:t>. Supported by </a:t>
                      </a:r>
                      <a:r>
                        <a:rPr lang="en-GB" sz="800" dirty="0" smtClean="0"/>
                        <a:t>monthly learning packages on domestic abuse, stalking and harassment.</a:t>
                      </a:r>
                    </a:p>
                    <a:p>
                      <a:pPr marL="228600" indent="-228600">
                        <a:buFont typeface="+mj-lt"/>
                        <a:buAutoNum type="arabicPeriod"/>
                      </a:pPr>
                      <a:endParaRPr lang="en-GB" sz="800" dirty="0" smtClean="0"/>
                    </a:p>
                    <a:p>
                      <a:pPr marL="228600" indent="-228600">
                        <a:buFont typeface="+mj-lt"/>
                        <a:buAutoNum type="arabicPeriod"/>
                      </a:pPr>
                      <a:r>
                        <a:rPr lang="en-GB" sz="800" dirty="0" smtClean="0"/>
                        <a:t>Project</a:t>
                      </a:r>
                      <a:r>
                        <a:rPr lang="en-GB" sz="800" baseline="0" dirty="0" smtClean="0"/>
                        <a:t> Bluestone (see previous slide) will improve the response to RASSO.</a:t>
                      </a:r>
                      <a:endParaRPr lang="en-GB" sz="800" dirty="0" smtClean="0"/>
                    </a:p>
                    <a:p>
                      <a:pPr marL="228600" indent="-228600">
                        <a:buFont typeface="+mj-lt"/>
                        <a:buAutoNum type="arabicPeriod"/>
                      </a:pPr>
                      <a:endParaRPr lang="en-GB" sz="800" dirty="0" smtClean="0"/>
                    </a:p>
                    <a:p>
                      <a:pPr marL="228600" indent="-228600">
                        <a:buFont typeface="+mj-lt"/>
                        <a:buAutoNum type="arabicPeriod"/>
                      </a:pPr>
                      <a:r>
                        <a:rPr lang="en-GB" sz="800" dirty="0" smtClean="0"/>
                        <a:t>Additional officers in Integrated Offender Management to manage higher risk domestic abuse perpetrators.</a:t>
                      </a:r>
                    </a:p>
                    <a:p>
                      <a:pPr marL="228600" indent="-228600">
                        <a:buFont typeface="+mj-lt"/>
                        <a:buAutoNum type="arabicPeriod"/>
                      </a:pPr>
                      <a:endParaRPr lang="en-GB" sz="800" dirty="0" smtClean="0"/>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068423816"/>
              </p:ext>
            </p:extLst>
          </p:nvPr>
        </p:nvGraphicFramePr>
        <p:xfrm>
          <a:off x="6201429" y="3888729"/>
          <a:ext cx="2789649" cy="960120"/>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195394">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630532">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baseline="0" dirty="0" smtClean="0"/>
                        <a:t>Improved crime recording processes, within Avon and Somerset Police, have driven the increases in 2021/22 recorded crime for domestic abuse and stalking and harassment.</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GB" sz="800" baseline="0" dirty="0" smtClean="0"/>
                    </a:p>
                  </a:txBody>
                  <a:tcPr>
                    <a:noFill/>
                  </a:tcPr>
                </a:tc>
                <a:extLst>
                  <a:ext uri="{0D108BD9-81ED-4DB2-BD59-A6C34878D82A}">
                    <a16:rowId xmlns:a16="http://schemas.microsoft.com/office/drawing/2014/main" val="1936083217"/>
                  </a:ext>
                </a:extLst>
              </a:tr>
            </a:tbl>
          </a:graphicData>
        </a:graphic>
      </p:graphicFrame>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1189329287"/>
              </p:ext>
            </p:extLst>
          </p:nvPr>
        </p:nvGraphicFramePr>
        <p:xfrm>
          <a:off x="143144" y="2112849"/>
          <a:ext cx="3456000" cy="273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p:cNvGraphicFramePr>
            <a:graphicFrameLocks/>
          </p:cNvGraphicFramePr>
          <p:nvPr>
            <p:extLst>
              <p:ext uri="{D42A27DB-BD31-4B8C-83A1-F6EECF244321}">
                <p14:modId xmlns:p14="http://schemas.microsoft.com/office/powerpoint/2010/main" val="2977202182"/>
              </p:ext>
            </p:extLst>
          </p:nvPr>
        </p:nvGraphicFramePr>
        <p:xfrm>
          <a:off x="3618464" y="2112849"/>
          <a:ext cx="2448000" cy="2736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7743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29247521"/>
              </p:ext>
            </p:extLst>
          </p:nvPr>
        </p:nvGraphicFramePr>
        <p:xfrm>
          <a:off x="123824" y="499636"/>
          <a:ext cx="5981700" cy="4447335"/>
        </p:xfrm>
        <a:graphic>
          <a:graphicData uri="http://schemas.openxmlformats.org/drawingml/2006/table">
            <a:tbl>
              <a:tblPr firstRow="1" bandRow="1">
                <a:tableStyleId>{073A0DAA-6AF3-43AB-8588-CEC1D06C72B9}</a:tableStyleId>
              </a:tblPr>
              <a:tblGrid>
                <a:gridCol w="2329816">
                  <a:extLst>
                    <a:ext uri="{9D8B030D-6E8A-4147-A177-3AD203B41FA5}">
                      <a16:colId xmlns:a16="http://schemas.microsoft.com/office/drawing/2014/main" val="491306328"/>
                    </a:ext>
                  </a:extLst>
                </a:gridCol>
                <a:gridCol w="1188720">
                  <a:extLst>
                    <a:ext uri="{9D8B030D-6E8A-4147-A177-3AD203B41FA5}">
                      <a16:colId xmlns:a16="http://schemas.microsoft.com/office/drawing/2014/main" val="568197104"/>
                    </a:ext>
                  </a:extLst>
                </a:gridCol>
                <a:gridCol w="2463164">
                  <a:extLst>
                    <a:ext uri="{9D8B030D-6E8A-4147-A177-3AD203B41FA5}">
                      <a16:colId xmlns:a16="http://schemas.microsoft.com/office/drawing/2014/main" val="38739017"/>
                    </a:ext>
                  </a:extLst>
                </a:gridCol>
              </a:tblGrid>
              <a:tr h="303751">
                <a:tc gridSpan="3">
                  <a:txBody>
                    <a:bodyPr/>
                    <a:lstStyle/>
                    <a:p>
                      <a:pPr algn="ctr"/>
                      <a:r>
                        <a:rPr lang="en-GB" sz="1100" b="1" dirty="0" smtClean="0"/>
                        <a:t>Measures Summary</a:t>
                      </a:r>
                      <a:endParaRPr lang="en-GB" sz="1100" b="1"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78787">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78787">
                <a:tc>
                  <a:txBody>
                    <a:bodyPr/>
                    <a:lstStyle/>
                    <a:p>
                      <a:pPr marL="0" indent="0" algn="ctr">
                        <a:buFont typeface="Arial" panose="020B0604020202020204" pitchFamily="34" charset="0"/>
                        <a:buNone/>
                      </a:pPr>
                      <a:r>
                        <a:rPr lang="en-GB" sz="800" dirty="0" smtClean="0"/>
                        <a:t>Recorded</a:t>
                      </a:r>
                      <a:r>
                        <a:rPr lang="en-GB" sz="800" baseline="0" dirty="0" smtClean="0"/>
                        <a:t> crime</a:t>
                      </a:r>
                      <a:endParaRPr lang="en-GB" sz="800" dirty="0" smtClean="0"/>
                    </a:p>
                  </a:txBody>
                  <a:tcPr marL="36000" marR="36000"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smtClean="0">
                          <a:solidFill>
                            <a:schemeClr val="tx1"/>
                          </a:solidFill>
                        </a:rPr>
                        <a:t>Increasing</a:t>
                      </a:r>
                    </a:p>
                  </a:txBody>
                  <a:tcPr marL="90000" marR="90000"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smtClean="0">
                          <a:solidFill>
                            <a:schemeClr val="tx1"/>
                          </a:solidFill>
                        </a:rPr>
                        <a:t>Not available</a:t>
                      </a:r>
                    </a:p>
                  </a:txBody>
                  <a:tcPr marL="90000" marR="90000" anchor="ctr">
                    <a:solidFill>
                      <a:schemeClr val="accent1">
                        <a:lumMod val="20000"/>
                        <a:lumOff val="80000"/>
                      </a:schemeClr>
                    </a:solidFill>
                  </a:tcPr>
                </a:tc>
                <a:extLst>
                  <a:ext uri="{0D108BD9-81ED-4DB2-BD59-A6C34878D82A}">
                    <a16:rowId xmlns:a16="http://schemas.microsoft.com/office/drawing/2014/main" val="1671074921"/>
                  </a:ext>
                </a:extLst>
              </a:tr>
              <a:tr h="278787">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Positive</a:t>
                      </a:r>
                      <a:r>
                        <a:rPr lang="en-GB" sz="800" baseline="0" dirty="0" smtClean="0"/>
                        <a:t> outcome rate</a:t>
                      </a:r>
                      <a:endParaRPr lang="en-GB" sz="800" dirty="0" smtClean="0"/>
                    </a:p>
                  </a:txBody>
                  <a:tcPr marL="36000" marR="36000" anchor="ctr">
                    <a:solidFill>
                      <a:schemeClr val="accent1">
                        <a:lumMod val="40000"/>
                        <a:lumOff val="60000"/>
                      </a:schemeClr>
                    </a:solidFill>
                  </a:tcPr>
                </a:tc>
                <a:tc>
                  <a:txBody>
                    <a:bodyPr/>
                    <a:lstStyle/>
                    <a:p>
                      <a:pPr marL="0" indent="0" algn="ctr">
                        <a:buFont typeface="Arial" panose="020B0604020202020204" pitchFamily="34" charset="0"/>
                        <a:buNone/>
                      </a:pPr>
                      <a:r>
                        <a:rPr lang="en-GB" sz="800" b="0" dirty="0" smtClean="0">
                          <a:solidFill>
                            <a:schemeClr val="tx1"/>
                          </a:solidFill>
                        </a:rPr>
                        <a:t>Stable</a:t>
                      </a:r>
                    </a:p>
                  </a:txBody>
                  <a:tcPr marL="90000" marR="9000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smtClean="0">
                          <a:solidFill>
                            <a:schemeClr val="tx1"/>
                          </a:solidFill>
                        </a:rPr>
                        <a:t>Not available</a:t>
                      </a:r>
                    </a:p>
                  </a:txBody>
                  <a:tcPr marL="90000" marR="90000" anchor="ctr">
                    <a:solidFill>
                      <a:schemeClr val="accent1">
                        <a:lumMod val="40000"/>
                        <a:lumOff val="60000"/>
                      </a:schemeClr>
                    </a:solidFill>
                  </a:tcPr>
                </a:tc>
                <a:extLst>
                  <a:ext uri="{0D108BD9-81ED-4DB2-BD59-A6C34878D82A}">
                    <a16:rowId xmlns:a16="http://schemas.microsoft.com/office/drawing/2014/main" val="1737001701"/>
                  </a:ext>
                </a:extLst>
              </a:tr>
              <a:tr h="3307223">
                <a:tc gridSpan="3">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smtClean="0">
                <a:solidFill>
                  <a:schemeClr val="bg1"/>
                </a:solidFill>
              </a:rPr>
              <a:t>Hate crime</a:t>
            </a:r>
            <a:endParaRPr lang="en-GB" sz="1600"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823537024"/>
              </p:ext>
            </p:extLst>
          </p:nvPr>
        </p:nvGraphicFramePr>
        <p:xfrm>
          <a:off x="6201429" y="499637"/>
          <a:ext cx="2789649" cy="2667000"/>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41349">
                <a:tc>
                  <a:txBody>
                    <a:bodyPr/>
                    <a:lstStyle/>
                    <a:p>
                      <a:pPr algn="ctr"/>
                      <a:r>
                        <a:rPr lang="en-GB" sz="1100" dirty="0" smtClean="0"/>
                        <a:t>Planned Action</a:t>
                      </a:r>
                      <a:r>
                        <a:rPr lang="en-GB" sz="1100" baseline="0" dirty="0" smtClean="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197705">
                <a:tc>
                  <a:txBody>
                    <a:bodyPr/>
                    <a:lstStyle/>
                    <a:p>
                      <a:pPr marL="228600" indent="-228600">
                        <a:buFont typeface="+mj-lt"/>
                        <a:buAutoNum type="arabicPeriod"/>
                      </a:pPr>
                      <a:r>
                        <a:rPr lang="en-GB" sz="800" dirty="0" smtClean="0"/>
                        <a:t>Fully resume the delivery of hate crime</a:t>
                      </a:r>
                      <a:r>
                        <a:rPr lang="en-GB" sz="800" baseline="0" dirty="0" smtClean="0"/>
                        <a:t> sessions in secondary schools to help as early education children and young people is essential in reducing and preventing hate crime.</a:t>
                      </a:r>
                    </a:p>
                    <a:p>
                      <a:pPr marL="228600" indent="-228600">
                        <a:buFont typeface="+mj-lt"/>
                        <a:buAutoNum type="arabicPeriod"/>
                      </a:pPr>
                      <a:endParaRPr lang="en-GB" sz="400" dirty="0" smtClean="0"/>
                    </a:p>
                    <a:p>
                      <a:pPr marL="228600" indent="-228600">
                        <a:buFont typeface="+mj-lt"/>
                        <a:buAutoNum type="arabicPeriod"/>
                      </a:pPr>
                      <a:r>
                        <a:rPr lang="en-GB" sz="800" dirty="0" smtClean="0"/>
                        <a:t>Increased</a:t>
                      </a:r>
                      <a:r>
                        <a:rPr lang="en-GB" sz="800" baseline="0" dirty="0" smtClean="0"/>
                        <a:t> community engagement on the topic in order to further increase reporting of hate crime</a:t>
                      </a:r>
                      <a:r>
                        <a:rPr lang="en-GB" sz="800" dirty="0" smtClean="0"/>
                        <a:t>.</a:t>
                      </a:r>
                    </a:p>
                    <a:p>
                      <a:pPr marL="228600" indent="-228600">
                        <a:buFont typeface="+mj-lt"/>
                        <a:buAutoNum type="arabicPeriod"/>
                      </a:pPr>
                      <a:endParaRPr lang="en-GB" sz="400" dirty="0" smtClean="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Embedding of an internal hate crime assurance panel, with attendance by intelligence staff to identify opportunities to improve hate crime intelligence submissions.</a:t>
                      </a:r>
                    </a:p>
                    <a:p>
                      <a:pPr marL="228600" indent="-228600">
                        <a:buFont typeface="+mj-lt"/>
                        <a:buAutoNum type="arabicPeriod"/>
                      </a:pPr>
                      <a:endParaRPr lang="en-GB" sz="400" dirty="0" smtClean="0"/>
                    </a:p>
                    <a:p>
                      <a:pPr marL="228600" indent="-228600">
                        <a:buFont typeface="+mj-lt"/>
                        <a:buAutoNum type="arabicPeriod"/>
                      </a:pPr>
                      <a:r>
                        <a:rPr lang="en-GB" sz="800" dirty="0" smtClean="0"/>
                        <a:t>Increased</a:t>
                      </a:r>
                      <a:r>
                        <a:rPr lang="en-GB" sz="800" baseline="0" dirty="0" smtClean="0"/>
                        <a:t> targeting of repeat offenders, particularly for disability hate crime, through neighbourhood policing.</a:t>
                      </a:r>
                    </a:p>
                    <a:p>
                      <a:pPr marL="228600" indent="-228600">
                        <a:buFont typeface="+mj-lt"/>
                        <a:buAutoNum type="arabicPeriod"/>
                      </a:pPr>
                      <a:endParaRPr lang="en-GB" sz="400" baseline="0" dirty="0" smtClean="0"/>
                    </a:p>
                    <a:p>
                      <a:pPr marL="228600" indent="-228600">
                        <a:buFont typeface="+mj-lt"/>
                        <a:buAutoNum type="arabicPeriod"/>
                      </a:pPr>
                      <a:r>
                        <a:rPr lang="en-GB" sz="800" baseline="0" dirty="0" smtClean="0"/>
                        <a:t>Enhance the network of tactical, advocate champion officers/staff with specialist knowledge, to support colleagues in dealing effectively with hate crime.</a:t>
                      </a:r>
                      <a:endParaRPr lang="en-GB" sz="800" dirty="0" smtClean="0"/>
                    </a:p>
                    <a:p>
                      <a:pPr marL="228600" indent="-228600">
                        <a:buFont typeface="+mj-lt"/>
                        <a:buAutoNum type="arabicPeriod"/>
                      </a:pPr>
                      <a:endParaRPr lang="en-GB" sz="800" dirty="0" smtClean="0"/>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371490027"/>
              </p:ext>
            </p:extLst>
          </p:nvPr>
        </p:nvGraphicFramePr>
        <p:xfrm>
          <a:off x="6201429" y="3074026"/>
          <a:ext cx="2789649" cy="1872945"/>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368453">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1504492">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baseline="0" dirty="0" smtClean="0"/>
                        <a:t>Unlike overall crime, recorded hate crime increased </a:t>
                      </a:r>
                      <a:r>
                        <a:rPr lang="en-GB" sz="800" baseline="0" dirty="0" smtClean="0">
                          <a:solidFill>
                            <a:schemeClr val="tx1"/>
                          </a:solidFill>
                        </a:rPr>
                        <a:t>during the pandemic. Hate crime has continued to increase at a national level as well as locally.</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400" baseline="0" dirty="0" smtClean="0">
                        <a:solidFill>
                          <a:schemeClr val="tx1"/>
                        </a:solidFill>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baseline="0" dirty="0" smtClean="0">
                          <a:solidFill>
                            <a:schemeClr val="tx1"/>
                          </a:solidFill>
                        </a:rPr>
                        <a:t>The increases in crime are thought to be caused by a combination of more offending, more reporting to the police and better recording practices.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400" baseline="0" dirty="0" smtClean="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baseline="0" dirty="0" smtClean="0"/>
                        <a:t>Although the positive outcome rate has decreased to pre-pandemic levels the number of positive outcomes has increased in line with the volume of crime.</a:t>
                      </a:r>
                    </a:p>
                  </a:txBody>
                  <a:tcPr>
                    <a:noFill/>
                  </a:tcPr>
                </a:tc>
                <a:extLst>
                  <a:ext uri="{0D108BD9-81ED-4DB2-BD59-A6C34878D82A}">
                    <a16:rowId xmlns:a16="http://schemas.microsoft.com/office/drawing/2014/main" val="1936083217"/>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4" name="Chart 13"/>
          <p:cNvGraphicFramePr>
            <a:graphicFrameLocks/>
          </p:cNvGraphicFramePr>
          <p:nvPr>
            <p:extLst>
              <p:ext uri="{D42A27DB-BD31-4B8C-83A1-F6EECF244321}">
                <p14:modId xmlns:p14="http://schemas.microsoft.com/office/powerpoint/2010/main" val="3361393174"/>
              </p:ext>
            </p:extLst>
          </p:nvPr>
        </p:nvGraphicFramePr>
        <p:xfrm>
          <a:off x="215298" y="1900139"/>
          <a:ext cx="202882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4033790154"/>
              </p:ext>
            </p:extLst>
          </p:nvPr>
        </p:nvGraphicFramePr>
        <p:xfrm>
          <a:off x="2369836" y="1900139"/>
          <a:ext cx="3609975"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4094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49069730"/>
              </p:ext>
            </p:extLst>
          </p:nvPr>
        </p:nvGraphicFramePr>
        <p:xfrm>
          <a:off x="123824" y="499636"/>
          <a:ext cx="5981700" cy="4447335"/>
        </p:xfrm>
        <a:graphic>
          <a:graphicData uri="http://schemas.openxmlformats.org/drawingml/2006/table">
            <a:tbl>
              <a:tblPr firstRow="1" bandRow="1">
                <a:tableStyleId>{073A0DAA-6AF3-43AB-8588-CEC1D06C72B9}</a:tableStyleId>
              </a:tblPr>
              <a:tblGrid>
                <a:gridCol w="2329816">
                  <a:extLst>
                    <a:ext uri="{9D8B030D-6E8A-4147-A177-3AD203B41FA5}">
                      <a16:colId xmlns:a16="http://schemas.microsoft.com/office/drawing/2014/main" val="491306328"/>
                    </a:ext>
                  </a:extLst>
                </a:gridCol>
                <a:gridCol w="1188720">
                  <a:extLst>
                    <a:ext uri="{9D8B030D-6E8A-4147-A177-3AD203B41FA5}">
                      <a16:colId xmlns:a16="http://schemas.microsoft.com/office/drawing/2014/main" val="568197104"/>
                    </a:ext>
                  </a:extLst>
                </a:gridCol>
                <a:gridCol w="2463164">
                  <a:extLst>
                    <a:ext uri="{9D8B030D-6E8A-4147-A177-3AD203B41FA5}">
                      <a16:colId xmlns:a16="http://schemas.microsoft.com/office/drawing/2014/main" val="38739017"/>
                    </a:ext>
                  </a:extLst>
                </a:gridCol>
              </a:tblGrid>
              <a:tr h="303751">
                <a:tc gridSpan="3">
                  <a:txBody>
                    <a:bodyPr/>
                    <a:lstStyle/>
                    <a:p>
                      <a:pPr algn="ctr"/>
                      <a:r>
                        <a:rPr lang="en-GB" sz="1100" b="1" dirty="0" smtClean="0"/>
                        <a:t>Measures Summary</a:t>
                      </a:r>
                      <a:endParaRPr lang="en-GB" sz="1100" b="1"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78787">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78787">
                <a:tc>
                  <a:txBody>
                    <a:bodyPr/>
                    <a:lstStyle/>
                    <a:p>
                      <a:pPr marL="0" indent="0" algn="ctr">
                        <a:buFont typeface="Arial" panose="020B0604020202020204" pitchFamily="34" charset="0"/>
                        <a:buNone/>
                      </a:pPr>
                      <a:r>
                        <a:rPr lang="en-GB" sz="800" dirty="0" smtClean="0"/>
                        <a:t>Recorded</a:t>
                      </a:r>
                      <a:r>
                        <a:rPr lang="en-GB" sz="800" baseline="0" dirty="0" smtClean="0"/>
                        <a:t> crime</a:t>
                      </a:r>
                      <a:endParaRPr lang="en-GB" sz="800" dirty="0" smtClean="0"/>
                    </a:p>
                  </a:txBody>
                  <a:tcPr marL="36000" marR="36000"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smtClean="0">
                          <a:solidFill>
                            <a:schemeClr val="tx1"/>
                          </a:solidFill>
                        </a:rPr>
                        <a:t>Decreasing</a:t>
                      </a:r>
                    </a:p>
                  </a:txBody>
                  <a:tcPr marL="90000" marR="90000"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smtClean="0">
                          <a:solidFill>
                            <a:schemeClr val="tx1"/>
                          </a:solidFill>
                        </a:rPr>
                        <a:t>Not available</a:t>
                      </a:r>
                    </a:p>
                  </a:txBody>
                  <a:tcPr marL="90000" marR="90000" anchor="ctr">
                    <a:solidFill>
                      <a:schemeClr val="accent1">
                        <a:lumMod val="20000"/>
                        <a:lumOff val="80000"/>
                      </a:schemeClr>
                    </a:solidFill>
                  </a:tcPr>
                </a:tc>
                <a:extLst>
                  <a:ext uri="{0D108BD9-81ED-4DB2-BD59-A6C34878D82A}">
                    <a16:rowId xmlns:a16="http://schemas.microsoft.com/office/drawing/2014/main" val="1671074921"/>
                  </a:ext>
                </a:extLst>
              </a:tr>
              <a:tr h="278787">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Positive</a:t>
                      </a:r>
                      <a:r>
                        <a:rPr lang="en-GB" sz="800" baseline="0" dirty="0" smtClean="0"/>
                        <a:t> outcome rate</a:t>
                      </a:r>
                      <a:endParaRPr lang="en-GB" sz="800" dirty="0" smtClean="0"/>
                    </a:p>
                  </a:txBody>
                  <a:tcPr marL="36000" marR="36000" anchor="ctr">
                    <a:solidFill>
                      <a:schemeClr val="accent1">
                        <a:lumMod val="40000"/>
                        <a:lumOff val="60000"/>
                      </a:schemeClr>
                    </a:solidFill>
                  </a:tcPr>
                </a:tc>
                <a:tc>
                  <a:txBody>
                    <a:bodyPr/>
                    <a:lstStyle/>
                    <a:p>
                      <a:pPr marL="0" indent="0" algn="ctr">
                        <a:buFont typeface="Arial" panose="020B0604020202020204" pitchFamily="34" charset="0"/>
                        <a:buNone/>
                      </a:pPr>
                      <a:r>
                        <a:rPr lang="en-GB" sz="800" b="0" dirty="0" smtClean="0">
                          <a:solidFill>
                            <a:schemeClr val="tx1"/>
                          </a:solidFill>
                        </a:rPr>
                        <a:t>Increasing</a:t>
                      </a:r>
                    </a:p>
                  </a:txBody>
                  <a:tcPr marL="90000" marR="9000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smtClean="0">
                          <a:solidFill>
                            <a:schemeClr val="tx1"/>
                          </a:solidFill>
                        </a:rPr>
                        <a:t>Not available</a:t>
                      </a:r>
                    </a:p>
                  </a:txBody>
                  <a:tcPr marL="90000" marR="90000" anchor="ctr">
                    <a:solidFill>
                      <a:schemeClr val="accent1">
                        <a:lumMod val="40000"/>
                        <a:lumOff val="60000"/>
                      </a:schemeClr>
                    </a:solidFill>
                  </a:tcPr>
                </a:tc>
                <a:extLst>
                  <a:ext uri="{0D108BD9-81ED-4DB2-BD59-A6C34878D82A}">
                    <a16:rowId xmlns:a16="http://schemas.microsoft.com/office/drawing/2014/main" val="1737001701"/>
                  </a:ext>
                </a:extLst>
              </a:tr>
              <a:tr h="3307223">
                <a:tc gridSpan="3">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smtClean="0">
                <a:solidFill>
                  <a:schemeClr val="bg1"/>
                </a:solidFill>
              </a:rPr>
              <a:t>Rural crime</a:t>
            </a:r>
            <a:endParaRPr lang="en-GB" sz="1600"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775379007"/>
              </p:ext>
            </p:extLst>
          </p:nvPr>
        </p:nvGraphicFramePr>
        <p:xfrm>
          <a:off x="6201429" y="499637"/>
          <a:ext cx="2789649" cy="3434437"/>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94997">
                <a:tc>
                  <a:txBody>
                    <a:bodyPr/>
                    <a:lstStyle/>
                    <a:p>
                      <a:pPr algn="ctr"/>
                      <a:r>
                        <a:rPr lang="en-GB" sz="1100" dirty="0" smtClean="0"/>
                        <a:t>Planned Action</a:t>
                      </a:r>
                      <a:r>
                        <a:rPr lang="en-GB" sz="1100" baseline="0" dirty="0" smtClean="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686215">
                <a:tc>
                  <a:txBody>
                    <a:bodyPr/>
                    <a:lstStyle/>
                    <a:p>
                      <a:pPr marL="228600" indent="-228600">
                        <a:buFont typeface="+mj-lt"/>
                        <a:buAutoNum type="arabicPeriod"/>
                      </a:pPr>
                      <a:r>
                        <a:rPr lang="en-GB" sz="800" baseline="0" dirty="0" smtClean="0"/>
                        <a:t>Expanding the Rural Affairs Team to provide this specialist resource across all rural areas of Avon and Somerset.</a:t>
                      </a:r>
                      <a:endParaRPr lang="en-GB" sz="800" dirty="0" smtClean="0"/>
                    </a:p>
                    <a:p>
                      <a:pPr marL="228600" indent="-228600">
                        <a:buFont typeface="+mj-lt"/>
                        <a:buAutoNum type="arabicPeriod"/>
                      </a:pPr>
                      <a:endParaRPr lang="en-GB" sz="800" dirty="0" smtClean="0"/>
                    </a:p>
                    <a:p>
                      <a:pPr marL="228600" indent="-228600">
                        <a:buFont typeface="+mj-lt"/>
                        <a:buAutoNum type="arabicPeriod"/>
                      </a:pPr>
                      <a:r>
                        <a:rPr lang="en-GB" sz="800" dirty="0" smtClean="0"/>
                        <a:t>Avon and Somerset Police</a:t>
                      </a:r>
                      <a:r>
                        <a:rPr lang="en-GB" sz="800" baseline="0" dirty="0" smtClean="0"/>
                        <a:t> Rural Affairs Delivery Plan with key actions below.</a:t>
                      </a:r>
                    </a:p>
                    <a:p>
                      <a:pPr marL="228600" indent="-228600">
                        <a:buFont typeface="+mj-lt"/>
                        <a:buAutoNum type="arabicPeriod"/>
                      </a:pPr>
                      <a:endParaRPr lang="en-GB" sz="800" dirty="0" smtClean="0"/>
                    </a:p>
                    <a:p>
                      <a:pPr marL="228600" indent="-228600">
                        <a:buFont typeface="+mj-lt"/>
                        <a:buAutoNum type="arabicPeriod"/>
                      </a:pPr>
                      <a:r>
                        <a:rPr lang="en-GB" sz="800" dirty="0" smtClean="0"/>
                        <a:t>Improve training</a:t>
                      </a:r>
                      <a:r>
                        <a:rPr lang="en-GB" sz="800" baseline="0" dirty="0" smtClean="0"/>
                        <a:t> and internal communications about rural affairs</a:t>
                      </a:r>
                      <a:r>
                        <a:rPr lang="en-GB" sz="800" dirty="0" smtClean="0"/>
                        <a:t>.</a:t>
                      </a:r>
                    </a:p>
                    <a:p>
                      <a:pPr marL="228600" indent="-228600">
                        <a:buFont typeface="+mj-lt"/>
                        <a:buAutoNum type="arabicPeriod"/>
                      </a:pPr>
                      <a:endParaRPr lang="en-GB" sz="800" dirty="0" smtClean="0"/>
                    </a:p>
                    <a:p>
                      <a:pPr marL="228600" indent="-228600">
                        <a:buFont typeface="+mj-lt"/>
                        <a:buAutoNum type="arabicPeriod"/>
                      </a:pPr>
                      <a:r>
                        <a:rPr lang="en-GB" sz="800" dirty="0" smtClean="0"/>
                        <a:t>Improve collection and analysis</a:t>
                      </a:r>
                      <a:r>
                        <a:rPr lang="en-GB" sz="800" baseline="0" dirty="0" smtClean="0"/>
                        <a:t> of rural crime data.</a:t>
                      </a:r>
                    </a:p>
                    <a:p>
                      <a:pPr marL="228600" indent="-228600">
                        <a:buFont typeface="+mj-lt"/>
                        <a:buAutoNum type="arabicPeriod"/>
                      </a:pPr>
                      <a:endParaRPr lang="en-GB" sz="800" baseline="0" dirty="0" smtClean="0"/>
                    </a:p>
                    <a:p>
                      <a:pPr marL="228600" indent="-228600">
                        <a:buFont typeface="+mj-lt"/>
                        <a:buAutoNum type="arabicPeriod"/>
                      </a:pPr>
                      <a:r>
                        <a:rPr lang="en-GB" sz="800" baseline="0" dirty="0" smtClean="0"/>
                        <a:t>Co-ordination of force resources to tackle rural crime.</a:t>
                      </a:r>
                    </a:p>
                    <a:p>
                      <a:pPr marL="228600" indent="-228600">
                        <a:buFont typeface="+mj-lt"/>
                        <a:buAutoNum type="arabicPeriod"/>
                      </a:pPr>
                      <a:endParaRPr lang="en-GB" sz="800" baseline="0" dirty="0" smtClean="0"/>
                    </a:p>
                    <a:p>
                      <a:pPr marL="228600" indent="-228600">
                        <a:buFont typeface="+mj-lt"/>
                        <a:buAutoNum type="arabicPeriod"/>
                      </a:pPr>
                      <a:r>
                        <a:rPr lang="en-GB" sz="800" baseline="0" dirty="0" smtClean="0"/>
                        <a:t>Increased collaboration across the South West forces with a focus on disrupting Organised Crime Groups.</a:t>
                      </a:r>
                    </a:p>
                    <a:p>
                      <a:pPr marL="228600" indent="-228600">
                        <a:buFont typeface="+mj-lt"/>
                        <a:buAutoNum type="arabicPeriod"/>
                      </a:pPr>
                      <a:endParaRPr lang="en-GB" sz="800" baseline="0" dirty="0" smtClean="0"/>
                    </a:p>
                    <a:p>
                      <a:pPr marL="228600" indent="-228600">
                        <a:buFont typeface="+mj-lt"/>
                        <a:buAutoNum type="arabicPeriod"/>
                      </a:pPr>
                      <a:r>
                        <a:rPr lang="en-GB" sz="800" baseline="0" dirty="0" smtClean="0"/>
                        <a:t>Better crime prevention by upskilling the workforce and working with partner organisations and community groups like Farm Watch.</a:t>
                      </a:r>
                    </a:p>
                    <a:p>
                      <a:pPr marL="228600" indent="-228600">
                        <a:buFont typeface="+mj-lt"/>
                        <a:buAutoNum type="arabicPeriod"/>
                      </a:pPr>
                      <a:endParaRPr lang="en-GB" sz="800" baseline="0" dirty="0" smtClean="0"/>
                    </a:p>
                    <a:p>
                      <a:pPr marL="228600" indent="-228600">
                        <a:buFont typeface="+mj-lt"/>
                        <a:buAutoNum type="arabicPeriod"/>
                      </a:pPr>
                      <a:endParaRPr lang="en-GB" sz="800" dirty="0" smtClean="0"/>
                    </a:p>
                    <a:p>
                      <a:pPr marL="228600" indent="-228600">
                        <a:buFont typeface="+mj-lt"/>
                        <a:buAutoNum type="arabicPeriod"/>
                      </a:pPr>
                      <a:endParaRPr lang="en-GB" sz="800" dirty="0" smtClean="0"/>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728206303"/>
              </p:ext>
            </p:extLst>
          </p:nvPr>
        </p:nvGraphicFramePr>
        <p:xfrm>
          <a:off x="6201429" y="3656858"/>
          <a:ext cx="2789649" cy="1367808"/>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301008">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971343">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About two thirds of rural</a:t>
                      </a:r>
                      <a:r>
                        <a:rPr lang="en-GB" sz="800" baseline="0" dirty="0" smtClean="0"/>
                        <a:t> crimes are acquisitive crimes. All acquisitive crimes reduced as a result of COVID lockdowns.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800" baseline="0" dirty="0" smtClean="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baseline="0" dirty="0" smtClean="0"/>
                        <a:t>However the further significant reduction in rural crime in 2021-22 is not in keeping with other crime and needs to be explored.</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GB" sz="800" baseline="0" dirty="0" smtClean="0"/>
                    </a:p>
                  </a:txBody>
                  <a:tcPr>
                    <a:noFill/>
                  </a:tcPr>
                </a:tc>
                <a:extLst>
                  <a:ext uri="{0D108BD9-81ED-4DB2-BD59-A6C34878D82A}">
                    <a16:rowId xmlns:a16="http://schemas.microsoft.com/office/drawing/2014/main" val="1936083217"/>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457530157"/>
              </p:ext>
            </p:extLst>
          </p:nvPr>
        </p:nvGraphicFramePr>
        <p:xfrm>
          <a:off x="221603" y="1919057"/>
          <a:ext cx="202882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1703332525"/>
              </p:ext>
            </p:extLst>
          </p:nvPr>
        </p:nvGraphicFramePr>
        <p:xfrm>
          <a:off x="2372988" y="1919057"/>
          <a:ext cx="3609975"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3454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09507615"/>
              </p:ext>
            </p:extLst>
          </p:nvPr>
        </p:nvGraphicFramePr>
        <p:xfrm>
          <a:off x="123824" y="499636"/>
          <a:ext cx="5981700" cy="4447335"/>
        </p:xfrm>
        <a:graphic>
          <a:graphicData uri="http://schemas.openxmlformats.org/drawingml/2006/table">
            <a:tbl>
              <a:tblPr firstRow="1" bandRow="1">
                <a:tableStyleId>{073A0DAA-6AF3-43AB-8588-CEC1D06C72B9}</a:tableStyleId>
              </a:tblPr>
              <a:tblGrid>
                <a:gridCol w="2329816">
                  <a:extLst>
                    <a:ext uri="{9D8B030D-6E8A-4147-A177-3AD203B41FA5}">
                      <a16:colId xmlns:a16="http://schemas.microsoft.com/office/drawing/2014/main" val="491306328"/>
                    </a:ext>
                  </a:extLst>
                </a:gridCol>
                <a:gridCol w="1188720">
                  <a:extLst>
                    <a:ext uri="{9D8B030D-6E8A-4147-A177-3AD203B41FA5}">
                      <a16:colId xmlns:a16="http://schemas.microsoft.com/office/drawing/2014/main" val="568197104"/>
                    </a:ext>
                  </a:extLst>
                </a:gridCol>
                <a:gridCol w="2463164">
                  <a:extLst>
                    <a:ext uri="{9D8B030D-6E8A-4147-A177-3AD203B41FA5}">
                      <a16:colId xmlns:a16="http://schemas.microsoft.com/office/drawing/2014/main" val="38739017"/>
                    </a:ext>
                  </a:extLst>
                </a:gridCol>
              </a:tblGrid>
              <a:tr h="303751">
                <a:tc gridSpan="3">
                  <a:txBody>
                    <a:bodyPr/>
                    <a:lstStyle/>
                    <a:p>
                      <a:pPr algn="ctr"/>
                      <a:r>
                        <a:rPr lang="en-GB" sz="1100" b="1" dirty="0" smtClean="0"/>
                        <a:t>Measures Summary</a:t>
                      </a:r>
                      <a:endParaRPr lang="en-GB" sz="1100" b="1"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78787">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78787">
                <a:tc>
                  <a:txBody>
                    <a:bodyPr/>
                    <a:lstStyle/>
                    <a:p>
                      <a:pPr marL="0" indent="0" algn="ctr">
                        <a:buFont typeface="Arial" panose="020B0604020202020204" pitchFamily="34" charset="0"/>
                        <a:buNone/>
                      </a:pPr>
                      <a:r>
                        <a:rPr lang="en-GB" sz="800" dirty="0" smtClean="0"/>
                        <a:t>ASB</a:t>
                      </a:r>
                      <a:r>
                        <a:rPr lang="en-GB" sz="800" baseline="0" dirty="0" smtClean="0"/>
                        <a:t> incidents</a:t>
                      </a:r>
                      <a:endParaRPr lang="en-GB" sz="800" dirty="0" smtClean="0"/>
                    </a:p>
                  </a:txBody>
                  <a:tcPr marL="36000" marR="36000"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smtClean="0">
                          <a:solidFill>
                            <a:schemeClr val="tx1"/>
                          </a:solidFill>
                        </a:rPr>
                        <a:t>Stable</a:t>
                      </a:r>
                    </a:p>
                  </a:txBody>
                  <a:tcPr marL="90000" marR="90000"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smtClean="0">
                          <a:solidFill>
                            <a:schemeClr val="tx1"/>
                          </a:solidFill>
                        </a:rPr>
                        <a:t>Not available</a:t>
                      </a:r>
                    </a:p>
                  </a:txBody>
                  <a:tcPr marL="90000" marR="90000" anchor="ctr">
                    <a:solidFill>
                      <a:schemeClr val="accent1">
                        <a:lumMod val="20000"/>
                        <a:lumOff val="80000"/>
                      </a:schemeClr>
                    </a:solidFill>
                  </a:tcPr>
                </a:tc>
                <a:extLst>
                  <a:ext uri="{0D108BD9-81ED-4DB2-BD59-A6C34878D82A}">
                    <a16:rowId xmlns:a16="http://schemas.microsoft.com/office/drawing/2014/main" val="1671074921"/>
                  </a:ext>
                </a:extLst>
              </a:tr>
              <a:tr h="278787">
                <a:tc>
                  <a:txBody>
                    <a:bodyPr/>
                    <a:lstStyle/>
                    <a:p>
                      <a:pPr marL="0" indent="0" algn="ctr">
                        <a:buFont typeface="Arial" panose="020B0604020202020204" pitchFamily="34" charset="0"/>
                        <a:buNone/>
                      </a:pPr>
                      <a:r>
                        <a:rPr lang="en-GB" sz="800" dirty="0" smtClean="0"/>
                        <a:t>Victim</a:t>
                      </a:r>
                      <a:r>
                        <a:rPr lang="en-GB" sz="800" baseline="0" dirty="0" smtClean="0"/>
                        <a:t> satisfaction</a:t>
                      </a:r>
                      <a:endParaRPr lang="en-GB" sz="800" dirty="0" smtClean="0">
                        <a:solidFill>
                          <a:schemeClr val="tx1"/>
                        </a:solidFill>
                      </a:endParaRPr>
                    </a:p>
                  </a:txBody>
                  <a:tcPr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1737001701"/>
                  </a:ext>
                </a:extLst>
              </a:tr>
              <a:tr h="3307223">
                <a:tc gridSpan="3">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smtClean="0">
                <a:solidFill>
                  <a:schemeClr val="bg1"/>
                </a:solidFill>
              </a:rPr>
              <a:t>Anti-social </a:t>
            </a:r>
            <a:r>
              <a:rPr lang="en-GB" sz="1600" dirty="0">
                <a:solidFill>
                  <a:schemeClr val="bg1"/>
                </a:solidFill>
              </a:rPr>
              <a:t>behaviour</a:t>
            </a:r>
          </a:p>
        </p:txBody>
      </p:sp>
      <p:graphicFrame>
        <p:nvGraphicFramePr>
          <p:cNvPr id="9" name="Table 8"/>
          <p:cNvGraphicFramePr>
            <a:graphicFrameLocks noGrp="1"/>
          </p:cNvGraphicFramePr>
          <p:nvPr>
            <p:extLst>
              <p:ext uri="{D42A27DB-BD31-4B8C-83A1-F6EECF244321}">
                <p14:modId xmlns:p14="http://schemas.microsoft.com/office/powerpoint/2010/main" val="2907242430"/>
              </p:ext>
            </p:extLst>
          </p:nvPr>
        </p:nvGraphicFramePr>
        <p:xfrm>
          <a:off x="6201429" y="499637"/>
          <a:ext cx="2789649" cy="2981212"/>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94997">
                <a:tc>
                  <a:txBody>
                    <a:bodyPr/>
                    <a:lstStyle/>
                    <a:p>
                      <a:pPr algn="ctr"/>
                      <a:r>
                        <a:rPr lang="en-GB" sz="1100" dirty="0" smtClean="0"/>
                        <a:t>Planned Action</a:t>
                      </a:r>
                      <a:r>
                        <a:rPr lang="en-GB" sz="1100" baseline="0" dirty="0" smtClean="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686215">
                <a:tc>
                  <a:txBody>
                    <a:bodyPr/>
                    <a:lstStyle/>
                    <a:p>
                      <a:pPr marL="228600" indent="-228600">
                        <a:buFont typeface="+mj-lt"/>
                        <a:buAutoNum type="arabicPeriod"/>
                      </a:pPr>
                      <a:r>
                        <a:rPr lang="en-GB" sz="800" dirty="0" smtClean="0"/>
                        <a:t>Enhancement of the Early Intervention capability to focus on, divert and support children and young people who are becoming involved in crime and anti-social behaviour</a:t>
                      </a:r>
                      <a:r>
                        <a:rPr lang="en-GB" sz="800" baseline="0" dirty="0" smtClean="0"/>
                        <a:t>.</a:t>
                      </a:r>
                      <a:endParaRPr lang="en-GB" sz="800" dirty="0" smtClean="0"/>
                    </a:p>
                    <a:p>
                      <a:pPr marL="228600" indent="-228600">
                        <a:buFont typeface="+mj-lt"/>
                        <a:buAutoNum type="arabicPeriod"/>
                      </a:pPr>
                      <a:endParaRPr lang="en-GB" sz="800" dirty="0" smtClean="0"/>
                    </a:p>
                    <a:p>
                      <a:pPr marL="228600" indent="-228600">
                        <a:buFont typeface="+mj-lt"/>
                        <a:buAutoNum type="arabicPeriod"/>
                      </a:pPr>
                      <a:r>
                        <a:rPr lang="en-GB" sz="800" dirty="0" smtClean="0"/>
                        <a:t>Effective, and progressive, use of ASB preventative</a:t>
                      </a:r>
                      <a:r>
                        <a:rPr lang="en-GB" sz="800" baseline="0" dirty="0" smtClean="0"/>
                        <a:t> orders which can be used without needing a criminal justice outcome e.g. Community Protection Notices and Warnings.</a:t>
                      </a:r>
                    </a:p>
                    <a:p>
                      <a:pPr marL="228600" indent="-228600">
                        <a:buFont typeface="+mj-lt"/>
                        <a:buAutoNum type="arabicPeriod"/>
                      </a:pPr>
                      <a:endParaRPr lang="en-GB" sz="800" dirty="0" smtClean="0"/>
                    </a:p>
                    <a:p>
                      <a:pPr marL="228600" indent="-228600">
                        <a:buFont typeface="+mj-lt"/>
                        <a:buAutoNum type="arabicPeriod"/>
                      </a:pPr>
                      <a:r>
                        <a:rPr lang="en-GB" sz="800" dirty="0" smtClean="0"/>
                        <a:t>Working with the PCC’s office to promote the use</a:t>
                      </a:r>
                      <a:r>
                        <a:rPr lang="en-GB" sz="800" baseline="0" dirty="0" smtClean="0"/>
                        <a:t> of the Community Trigger and make the process more consistent across different local authority areas</a:t>
                      </a:r>
                      <a:r>
                        <a:rPr lang="en-GB" sz="800" dirty="0" smtClean="0"/>
                        <a:t>.</a:t>
                      </a:r>
                    </a:p>
                    <a:p>
                      <a:pPr marL="228600" indent="-228600">
                        <a:buFont typeface="+mj-lt"/>
                        <a:buAutoNum type="arabicPeriod"/>
                      </a:pPr>
                      <a:endParaRPr lang="en-GB" sz="800" dirty="0" smtClean="0"/>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632861520"/>
              </p:ext>
            </p:extLst>
          </p:nvPr>
        </p:nvGraphicFramePr>
        <p:xfrm>
          <a:off x="6201429" y="3480849"/>
          <a:ext cx="2789649" cy="1272351"/>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301008">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971343">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baseline="0" dirty="0" smtClean="0"/>
                        <a:t>Unlike recorded crime, ASB incidents grew in 2020/21 by 11.5%. They have returned to lower levels in 2021/22 as pandemic restrictions were eased.</a:t>
                      </a:r>
                    </a:p>
                  </a:txBody>
                  <a:tcPr>
                    <a:noFill/>
                  </a:tcPr>
                </a:tc>
                <a:extLst>
                  <a:ext uri="{0D108BD9-81ED-4DB2-BD59-A6C34878D82A}">
                    <a16:rowId xmlns:a16="http://schemas.microsoft.com/office/drawing/2014/main" val="1936083217"/>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3" name="Chart 12"/>
          <p:cNvGraphicFramePr>
            <a:graphicFrameLocks/>
          </p:cNvGraphicFramePr>
          <p:nvPr>
            <p:extLst>
              <p:ext uri="{D42A27DB-BD31-4B8C-83A1-F6EECF244321}">
                <p14:modId xmlns:p14="http://schemas.microsoft.com/office/powerpoint/2010/main" val="1898734890"/>
              </p:ext>
            </p:extLst>
          </p:nvPr>
        </p:nvGraphicFramePr>
        <p:xfrm>
          <a:off x="261707" y="1887527"/>
          <a:ext cx="27432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1822410440"/>
              </p:ext>
            </p:extLst>
          </p:nvPr>
        </p:nvGraphicFramePr>
        <p:xfrm>
          <a:off x="3244543" y="1887527"/>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0429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91741562"/>
              </p:ext>
            </p:extLst>
          </p:nvPr>
        </p:nvGraphicFramePr>
        <p:xfrm>
          <a:off x="123824" y="499636"/>
          <a:ext cx="5981700" cy="4447335"/>
        </p:xfrm>
        <a:graphic>
          <a:graphicData uri="http://schemas.openxmlformats.org/drawingml/2006/table">
            <a:tbl>
              <a:tblPr firstRow="1" bandRow="1">
                <a:tableStyleId>{073A0DAA-6AF3-43AB-8588-CEC1D06C72B9}</a:tableStyleId>
              </a:tblPr>
              <a:tblGrid>
                <a:gridCol w="2329816">
                  <a:extLst>
                    <a:ext uri="{9D8B030D-6E8A-4147-A177-3AD203B41FA5}">
                      <a16:colId xmlns:a16="http://schemas.microsoft.com/office/drawing/2014/main" val="491306328"/>
                    </a:ext>
                  </a:extLst>
                </a:gridCol>
                <a:gridCol w="1188720">
                  <a:extLst>
                    <a:ext uri="{9D8B030D-6E8A-4147-A177-3AD203B41FA5}">
                      <a16:colId xmlns:a16="http://schemas.microsoft.com/office/drawing/2014/main" val="568197104"/>
                    </a:ext>
                  </a:extLst>
                </a:gridCol>
                <a:gridCol w="2463164">
                  <a:extLst>
                    <a:ext uri="{9D8B030D-6E8A-4147-A177-3AD203B41FA5}">
                      <a16:colId xmlns:a16="http://schemas.microsoft.com/office/drawing/2014/main" val="38739017"/>
                    </a:ext>
                  </a:extLst>
                </a:gridCol>
              </a:tblGrid>
              <a:tr h="303751">
                <a:tc gridSpan="3">
                  <a:txBody>
                    <a:bodyPr/>
                    <a:lstStyle/>
                    <a:p>
                      <a:pPr algn="ctr"/>
                      <a:r>
                        <a:rPr lang="en-GB" sz="1100" b="1" dirty="0" smtClean="0"/>
                        <a:t>Measures Summary</a:t>
                      </a:r>
                      <a:endParaRPr lang="en-GB" sz="1100" b="1"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78787">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78787">
                <a:tc>
                  <a:txBody>
                    <a:bodyPr/>
                    <a:lstStyle/>
                    <a:p>
                      <a:pPr marL="0" indent="0" algn="ctr">
                        <a:buFont typeface="Arial" panose="020B0604020202020204" pitchFamily="34" charset="0"/>
                        <a:buNone/>
                      </a:pPr>
                      <a:r>
                        <a:rPr lang="en-GB" sz="800" dirty="0" smtClean="0"/>
                        <a:t>People killed and seriously injured</a:t>
                      </a:r>
                    </a:p>
                  </a:txBody>
                  <a:tcPr marL="36000" marR="36000"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smtClean="0">
                          <a:solidFill>
                            <a:schemeClr val="tx1"/>
                          </a:solidFill>
                        </a:rPr>
                        <a:t>Decreasing</a:t>
                      </a:r>
                    </a:p>
                  </a:txBody>
                  <a:tcPr marL="90000" marR="90000"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smtClean="0">
                          <a:solidFill>
                            <a:schemeClr val="tx1"/>
                          </a:solidFill>
                        </a:rPr>
                        <a:t>Not available</a:t>
                      </a:r>
                    </a:p>
                  </a:txBody>
                  <a:tcPr marL="90000" marR="90000" anchor="ctr">
                    <a:solidFill>
                      <a:schemeClr val="accent1">
                        <a:lumMod val="20000"/>
                        <a:lumOff val="80000"/>
                      </a:schemeClr>
                    </a:solidFill>
                  </a:tcPr>
                </a:tc>
                <a:extLst>
                  <a:ext uri="{0D108BD9-81ED-4DB2-BD59-A6C34878D82A}">
                    <a16:rowId xmlns:a16="http://schemas.microsoft.com/office/drawing/2014/main" val="1671074921"/>
                  </a:ext>
                </a:extLst>
              </a:tr>
              <a:tr h="278787">
                <a:tc>
                  <a:txBody>
                    <a:bodyPr/>
                    <a:lstStyle/>
                    <a:p>
                      <a:pPr marL="0" indent="0" algn="ctr">
                        <a:buFont typeface="Arial" panose="020B0604020202020204" pitchFamily="34" charset="0"/>
                        <a:buNone/>
                      </a:pPr>
                      <a:r>
                        <a:rPr lang="en-GB" sz="800" dirty="0" smtClean="0"/>
                        <a:t>Collisions involving death or serious injury</a:t>
                      </a:r>
                    </a:p>
                  </a:txBody>
                  <a:tcPr marL="36000" marR="36000" anchor="ctr">
                    <a:solidFill>
                      <a:schemeClr val="accent1">
                        <a:lumMod val="40000"/>
                        <a:lumOff val="60000"/>
                      </a:schemeClr>
                    </a:solidFill>
                  </a:tcPr>
                </a:tc>
                <a:tc>
                  <a:txBody>
                    <a:bodyPr/>
                    <a:lstStyle/>
                    <a:p>
                      <a:pPr marL="0" indent="0" algn="ctr">
                        <a:buFont typeface="Arial" panose="020B0604020202020204" pitchFamily="34" charset="0"/>
                        <a:buNone/>
                      </a:pPr>
                      <a:r>
                        <a:rPr lang="en-GB" sz="800" b="0" dirty="0" smtClean="0">
                          <a:solidFill>
                            <a:schemeClr val="tx1"/>
                          </a:solidFill>
                        </a:rPr>
                        <a:t>Stable</a:t>
                      </a:r>
                    </a:p>
                  </a:txBody>
                  <a:tcPr marL="90000" marR="9000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dirty="0" smtClean="0">
                          <a:solidFill>
                            <a:schemeClr val="tx1"/>
                          </a:solidFill>
                        </a:rPr>
                        <a:t>Not available</a:t>
                      </a:r>
                    </a:p>
                  </a:txBody>
                  <a:tcPr marL="90000" marR="90000" anchor="ctr">
                    <a:solidFill>
                      <a:schemeClr val="accent1">
                        <a:lumMod val="40000"/>
                        <a:lumOff val="60000"/>
                      </a:schemeClr>
                    </a:solidFill>
                  </a:tcPr>
                </a:tc>
                <a:extLst>
                  <a:ext uri="{0D108BD9-81ED-4DB2-BD59-A6C34878D82A}">
                    <a16:rowId xmlns:a16="http://schemas.microsoft.com/office/drawing/2014/main" val="1737001701"/>
                  </a:ext>
                </a:extLst>
              </a:tr>
              <a:tr h="3307223">
                <a:tc gridSpan="3">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smtClean="0">
                <a:solidFill>
                  <a:schemeClr val="bg1"/>
                </a:solidFill>
              </a:rPr>
              <a:t>Road safety</a:t>
            </a:r>
            <a:endParaRPr lang="en-GB" sz="1600"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57734601"/>
              </p:ext>
            </p:extLst>
          </p:nvPr>
        </p:nvGraphicFramePr>
        <p:xfrm>
          <a:off x="6201429" y="499637"/>
          <a:ext cx="2789649" cy="2981212"/>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94997">
                <a:tc>
                  <a:txBody>
                    <a:bodyPr/>
                    <a:lstStyle/>
                    <a:p>
                      <a:pPr algn="ctr"/>
                      <a:r>
                        <a:rPr lang="en-GB" sz="1100" dirty="0" smtClean="0"/>
                        <a:t>Planned Action</a:t>
                      </a:r>
                      <a:r>
                        <a:rPr lang="en-GB" sz="1100" baseline="0" dirty="0" smtClean="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686215">
                <a:tc>
                  <a:txBody>
                    <a:bodyPr/>
                    <a:lstStyle/>
                    <a:p>
                      <a:pPr marL="0" indent="0">
                        <a:buFont typeface="+mj-lt"/>
                        <a:buNone/>
                      </a:pPr>
                      <a:endParaRPr lang="en-GB" sz="800" dirty="0" smtClean="0"/>
                    </a:p>
                    <a:p>
                      <a:pPr marL="228600" indent="-228600">
                        <a:buFont typeface="+mj-lt"/>
                        <a:buAutoNum type="arabicPeriod"/>
                      </a:pPr>
                      <a:r>
                        <a:rPr lang="en-GB" sz="800" dirty="0" smtClean="0"/>
                        <a:t>Enhancement of proactive road safety policing capability, through police officer uplift investment in the Tactical Support Team function.</a:t>
                      </a:r>
                    </a:p>
                    <a:p>
                      <a:pPr marL="228600" indent="-228600">
                        <a:buFont typeface="+mj-lt"/>
                        <a:buAutoNum type="arabicPeriod"/>
                      </a:pPr>
                      <a:endParaRPr lang="en-GB" sz="800" dirty="0" smtClean="0"/>
                    </a:p>
                    <a:p>
                      <a:pPr marL="228600" indent="-228600">
                        <a:buFont typeface="+mj-lt"/>
                        <a:buAutoNum type="arabicPeriod"/>
                      </a:pPr>
                      <a:r>
                        <a:rPr lang="en-GB" sz="800" dirty="0" smtClean="0"/>
                        <a:t>Enhancements in intelligence and tasking capabilities, to improve intelligence-led policing approaches to issues impacting upon road safety.</a:t>
                      </a:r>
                    </a:p>
                    <a:p>
                      <a:pPr marL="228600" indent="-228600">
                        <a:buFont typeface="+mj-lt"/>
                        <a:buAutoNum type="arabicPeriod"/>
                      </a:pPr>
                      <a:endParaRPr lang="en-GB" sz="800" dirty="0" smtClean="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Enhancement of Citizens in Policing programme, including Police Support Volunteers for Community Speed-watch, thereby improving road safety. (Community Speed-watch is particularly active in rural communities).</a:t>
                      </a:r>
                    </a:p>
                    <a:p>
                      <a:pPr marL="228600" indent="-228600">
                        <a:buFont typeface="+mj-lt"/>
                        <a:buAutoNum type="arabicPeriod"/>
                      </a:pPr>
                      <a:endParaRPr lang="en-GB" sz="800" dirty="0" smtClean="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Achievement of Forensic Collision Investigation Network (FCIN) accreditation; thereby professionalising and improving the investigative response to serious collisions.</a:t>
                      </a:r>
                    </a:p>
                    <a:p>
                      <a:pPr marL="228600" indent="-228600">
                        <a:buFont typeface="+mj-lt"/>
                        <a:buAutoNum type="arabicPeriod"/>
                      </a:pPr>
                      <a:endParaRPr lang="en-GB" sz="800" dirty="0" smtClean="0"/>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035240631"/>
              </p:ext>
            </p:extLst>
          </p:nvPr>
        </p:nvGraphicFramePr>
        <p:xfrm>
          <a:off x="6201429" y="3480849"/>
          <a:ext cx="2789649" cy="1272351"/>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301008">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971343">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The significant reduction in 2020 from the previous year was as a result of the pandemic and lockdowns</a:t>
                      </a:r>
                      <a:r>
                        <a:rPr lang="en-GB" sz="800" baseline="0" dirty="0" smtClean="0"/>
                        <a:t>. The 2021 figures have returned to similar levels to pre-pandemic.</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GB" sz="800" baseline="0" dirty="0" smtClean="0"/>
                    </a:p>
                  </a:txBody>
                  <a:tcPr>
                    <a:noFill/>
                  </a:tcPr>
                </a:tc>
                <a:extLst>
                  <a:ext uri="{0D108BD9-81ED-4DB2-BD59-A6C34878D82A}">
                    <a16:rowId xmlns:a16="http://schemas.microsoft.com/office/drawing/2014/main" val="1936083217"/>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1683868082"/>
              </p:ext>
            </p:extLst>
          </p:nvPr>
        </p:nvGraphicFramePr>
        <p:xfrm>
          <a:off x="594674" y="1893833"/>
          <a:ext cx="5040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815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92000" y="74002"/>
            <a:ext cx="2160000"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defRPr/>
            </a:pPr>
            <a:r>
              <a:rPr lang="en-GB" sz="1600" dirty="0">
                <a:solidFill>
                  <a:schemeClr val="bg1"/>
                </a:solidFill>
                <a:latin typeface="Arial"/>
              </a:rPr>
              <a:t>Glossary</a:t>
            </a:r>
          </a:p>
        </p:txBody>
      </p:sp>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6" name="TextBox 5"/>
          <p:cNvSpPr txBox="1"/>
          <p:nvPr/>
        </p:nvSpPr>
        <p:spPr>
          <a:xfrm>
            <a:off x="82550" y="599515"/>
            <a:ext cx="8978900" cy="3831818"/>
          </a:xfrm>
          <a:prstGeom prst="rect">
            <a:avLst/>
          </a:prstGeom>
          <a:noFill/>
        </p:spPr>
        <p:txBody>
          <a:bodyPr wrap="square" rtlCol="0">
            <a:spAutoFit/>
          </a:bodyPr>
          <a:lstStyle/>
          <a:p>
            <a:r>
              <a:rPr lang="en-GB" sz="900" b="1" dirty="0">
                <a:hlinkClick r:id="rId3"/>
              </a:rPr>
              <a:t>Action Fraud</a:t>
            </a:r>
            <a:r>
              <a:rPr lang="en-GB" sz="900" b="1" dirty="0"/>
              <a:t> </a:t>
            </a:r>
            <a:r>
              <a:rPr lang="en-GB" sz="900" dirty="0"/>
              <a:t>– is the UK’s national reporting centre for fraud and cybercrime where victims should report fraud if they have been scammed, defrauded or experienced cyber crime in England, Wales and Northern Ireland.</a:t>
            </a:r>
            <a:endParaRPr lang="en-GB" sz="900" b="1" dirty="0"/>
          </a:p>
          <a:p>
            <a:endParaRPr lang="en-GB" sz="900" b="1" dirty="0" smtClean="0"/>
          </a:p>
          <a:p>
            <a:r>
              <a:rPr lang="en-GB" sz="900" b="1" dirty="0" smtClean="0"/>
              <a:t>ASP </a:t>
            </a:r>
            <a:r>
              <a:rPr lang="en-GB" sz="900" dirty="0"/>
              <a:t>– </a:t>
            </a:r>
            <a:r>
              <a:rPr lang="en-GB" sz="900" dirty="0" smtClean="0"/>
              <a:t>Avon and Somerset Police</a:t>
            </a:r>
            <a:endParaRPr lang="en-GB" sz="900" dirty="0"/>
          </a:p>
          <a:p>
            <a:endParaRPr lang="en-GB" sz="900" b="1" dirty="0"/>
          </a:p>
          <a:p>
            <a:r>
              <a:rPr lang="en-GB" sz="900" b="1" dirty="0" smtClean="0"/>
              <a:t>Cyber </a:t>
            </a:r>
            <a:r>
              <a:rPr lang="en-GB" sz="900" b="1" dirty="0"/>
              <a:t>dependent crime</a:t>
            </a:r>
            <a:r>
              <a:rPr lang="en-GB" sz="900" dirty="0"/>
              <a:t> – </a:t>
            </a:r>
            <a:r>
              <a:rPr lang="en-GB" sz="900" dirty="0" smtClean="0"/>
              <a:t>these </a:t>
            </a:r>
            <a:r>
              <a:rPr lang="en-GB" sz="900" dirty="0"/>
              <a:t>are offences that can only be committed using a computer, computer networks or other form of information communications technology. </a:t>
            </a:r>
          </a:p>
          <a:p>
            <a:endParaRPr lang="en-GB" sz="900" dirty="0"/>
          </a:p>
          <a:p>
            <a:r>
              <a:rPr lang="en-GB" sz="900" b="1" dirty="0" smtClean="0"/>
              <a:t>CPS</a:t>
            </a:r>
            <a:r>
              <a:rPr lang="en-GB" sz="900" dirty="0" smtClean="0"/>
              <a:t> – </a:t>
            </a:r>
            <a:r>
              <a:rPr lang="en-GB" sz="900" dirty="0" smtClean="0">
                <a:hlinkClick r:id="rId4"/>
              </a:rPr>
              <a:t>Crown </a:t>
            </a:r>
            <a:r>
              <a:rPr lang="en-GB" sz="900" dirty="0">
                <a:hlinkClick r:id="rId4"/>
              </a:rPr>
              <a:t>Prosecution Service</a:t>
            </a:r>
            <a:r>
              <a:rPr lang="en-GB" sz="900" dirty="0" smtClean="0"/>
              <a:t>.</a:t>
            </a:r>
          </a:p>
          <a:p>
            <a:endParaRPr lang="en-GB" sz="900" dirty="0"/>
          </a:p>
          <a:p>
            <a:r>
              <a:rPr lang="en-GB" sz="900" b="1" dirty="0"/>
              <a:t>Disproportionality of Stop Search</a:t>
            </a:r>
            <a:r>
              <a:rPr lang="en-GB" sz="900" dirty="0"/>
              <a:t> – this looks at the number of people subject to stop and search, based on the five high level ethnicity groups, as a percentage of the population of the respective groups in Avon and Somerset (based on 2011 Census data). The figure displayed is the ratio of how many times more people were stopped - if they were </a:t>
            </a:r>
            <a:r>
              <a:rPr lang="en-GB" sz="900" dirty="0" smtClean="0"/>
              <a:t>Asian (or Asian British), Black </a:t>
            </a:r>
            <a:r>
              <a:rPr lang="en-GB" sz="900" dirty="0"/>
              <a:t>(or </a:t>
            </a:r>
            <a:r>
              <a:rPr lang="en-GB" sz="900" dirty="0" smtClean="0"/>
              <a:t>Black </a:t>
            </a:r>
            <a:r>
              <a:rPr lang="en-GB" sz="900" dirty="0"/>
              <a:t>British)</a:t>
            </a:r>
            <a:r>
              <a:rPr lang="en-GB" sz="900" dirty="0" smtClean="0"/>
              <a:t>, </a:t>
            </a:r>
            <a:r>
              <a:rPr lang="en-GB" sz="900" dirty="0"/>
              <a:t>Mixed or Other (collectively called Other than White) - compared with if they were White. </a:t>
            </a:r>
            <a:endParaRPr lang="en-GB" sz="900" dirty="0" smtClean="0"/>
          </a:p>
          <a:p>
            <a:endParaRPr lang="en-GB" sz="900" dirty="0"/>
          </a:p>
          <a:p>
            <a:r>
              <a:rPr lang="en-GB" sz="900" b="1" dirty="0" smtClean="0"/>
              <a:t>Domestic abuse</a:t>
            </a:r>
            <a:r>
              <a:rPr lang="en-GB" sz="900" dirty="0"/>
              <a:t> – </a:t>
            </a:r>
            <a:r>
              <a:rPr lang="en-GB" sz="900" dirty="0">
                <a:hlinkClick r:id="rId5"/>
              </a:rPr>
              <a:t>is where a person is abusive towards another, they are personally connected and are 16 years of age or older</a:t>
            </a:r>
            <a:r>
              <a:rPr lang="en-GB" sz="900" dirty="0"/>
              <a:t>.</a:t>
            </a:r>
          </a:p>
          <a:p>
            <a:endParaRPr lang="en-GB" sz="900" dirty="0"/>
          </a:p>
          <a:p>
            <a:r>
              <a:rPr lang="en-GB" sz="900" b="1" dirty="0"/>
              <a:t>MSG</a:t>
            </a:r>
            <a:r>
              <a:rPr lang="en-GB" sz="900" dirty="0"/>
              <a:t> – </a:t>
            </a:r>
            <a:r>
              <a:rPr lang="en-GB" sz="900" dirty="0">
                <a:hlinkClick r:id="rId6"/>
              </a:rPr>
              <a:t>Most similar groups</a:t>
            </a:r>
            <a:r>
              <a:rPr lang="en-GB" sz="900" dirty="0"/>
              <a:t>. These are groups of police </a:t>
            </a:r>
            <a:r>
              <a:rPr lang="en-GB" sz="900" dirty="0" smtClean="0"/>
              <a:t>forces </a:t>
            </a:r>
            <a:r>
              <a:rPr lang="en-GB" sz="900" dirty="0"/>
              <a:t>that have been found to be the most similar to each other based on an analysis of demographic, social and economic characteristics which relate to crime. They are designated by Her Majesty’s Inspectorate of Constabulary Fire &amp; Rescue Service (HMICFRS). The forces ‘most similar’ to Avon &amp; Somerset </a:t>
            </a:r>
            <a:r>
              <a:rPr lang="en-GB" sz="900" dirty="0" smtClean="0"/>
              <a:t>are </a:t>
            </a:r>
            <a:r>
              <a:rPr lang="en-GB" sz="900" dirty="0"/>
              <a:t>Derbyshire, Essex, Hampshire, Hertfordshire, Kent, Staffordshire and Sussex</a:t>
            </a:r>
            <a:r>
              <a:rPr lang="en-GB" sz="900" dirty="0" smtClean="0"/>
              <a:t>.</a:t>
            </a:r>
            <a:endParaRPr lang="en-GB" sz="900" dirty="0"/>
          </a:p>
          <a:p>
            <a:endParaRPr lang="en-GB" sz="900" dirty="0"/>
          </a:p>
          <a:p>
            <a:r>
              <a:rPr lang="en-GB" sz="900" b="1" dirty="0"/>
              <a:t>Neighbourhood Crime </a:t>
            </a:r>
            <a:r>
              <a:rPr lang="en-GB" sz="900" dirty="0"/>
              <a:t>– defined in the national </a:t>
            </a:r>
            <a:r>
              <a:rPr lang="en-GB" sz="900" dirty="0">
                <a:hlinkClick r:id="rId7"/>
              </a:rPr>
              <a:t>Beating Crime Plan 2021</a:t>
            </a:r>
            <a:r>
              <a:rPr lang="en-GB" sz="900" dirty="0"/>
              <a:t> as vehicle-related theft, domestic burglary, theft from the person and robbery of personal property</a:t>
            </a:r>
            <a:r>
              <a:rPr lang="en-GB" sz="900" dirty="0" smtClean="0"/>
              <a:t>.</a:t>
            </a:r>
          </a:p>
          <a:p>
            <a:endParaRPr lang="en-GB" sz="900" dirty="0"/>
          </a:p>
          <a:p>
            <a:r>
              <a:rPr lang="en-GB" sz="900" b="1" dirty="0" smtClean="0"/>
              <a:t>Patrol</a:t>
            </a:r>
            <a:r>
              <a:rPr lang="en-GB" sz="900" dirty="0" smtClean="0"/>
              <a:t> – the department of Avon and Somerset Police which has most uniformed officers; these officers attend more incidents than any other department.</a:t>
            </a:r>
            <a:endParaRPr lang="en-GB" sz="900" dirty="0"/>
          </a:p>
          <a:p>
            <a:endParaRPr lang="en-GB" sz="900" dirty="0"/>
          </a:p>
          <a:p>
            <a:r>
              <a:rPr lang="en-GB" sz="900" b="1" dirty="0" smtClean="0">
                <a:hlinkClick r:id="rId8"/>
              </a:rPr>
              <a:t>Project Bluestone</a:t>
            </a:r>
            <a:r>
              <a:rPr lang="en-GB" sz="900" b="1" dirty="0" smtClean="0"/>
              <a:t> </a:t>
            </a:r>
            <a:r>
              <a:rPr lang="en-GB" sz="900" dirty="0"/>
              <a:t>– </a:t>
            </a:r>
            <a:r>
              <a:rPr lang="en-GB" sz="900" dirty="0" smtClean="0"/>
              <a:t>is </a:t>
            </a:r>
            <a:r>
              <a:rPr lang="en-GB" sz="900" dirty="0"/>
              <a:t>the Avon and Somerset Police response to Rape and Serious Sexual Offences. A transformative pathfinder approach being rolled out nationally as part of the cross-governmental improvement plan Operation Soteria</a:t>
            </a:r>
            <a:r>
              <a:rPr lang="en-GB" sz="900" dirty="0" smtClean="0"/>
              <a:t>.</a:t>
            </a:r>
          </a:p>
          <a:p>
            <a:endParaRPr lang="en-GB" sz="900" dirty="0"/>
          </a:p>
          <a:p>
            <a:r>
              <a:rPr lang="en-GB" sz="900" b="1" dirty="0" smtClean="0"/>
              <a:t>Serious violence </a:t>
            </a:r>
            <a:r>
              <a:rPr lang="en-GB" sz="900" dirty="0" smtClean="0"/>
              <a:t>– defined nationally these are offences that result in the death of a person, “endanger life” or “wounding offences”.</a:t>
            </a:r>
            <a:endParaRPr lang="en-GB" sz="900" dirty="0"/>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spTree>
    <p:extLst>
      <p:ext uri="{BB962C8B-B14F-4D97-AF65-F5344CB8AC3E}">
        <p14:creationId xmlns:p14="http://schemas.microsoft.com/office/powerpoint/2010/main" val="251790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88E988-FB04-AB4E-BE5A-59F242AF7F7A}" type="slidenum">
              <a:rPr lang="en-US" smtClean="0"/>
              <a:pPr/>
              <a:t>3</a:t>
            </a:fld>
            <a:endParaRPr lang="en-US" dirty="0"/>
          </a:p>
        </p:txBody>
      </p:sp>
      <p:sp>
        <p:nvSpPr>
          <p:cNvPr id="6" name="TextBox 5"/>
          <p:cNvSpPr txBox="1"/>
          <p:nvPr/>
        </p:nvSpPr>
        <p:spPr>
          <a:xfrm>
            <a:off x="792000" y="1815750"/>
            <a:ext cx="7560000" cy="1512000"/>
          </a:xfrm>
          <a:prstGeom prst="rect">
            <a:avLst/>
          </a:prstGeom>
          <a:solidFill>
            <a:srgbClr val="00B0F0"/>
          </a:solidFill>
          <a:ln>
            <a:solidFill>
              <a:srgbClr val="00B0F0"/>
            </a:solidFill>
          </a:ln>
        </p:spPr>
        <p:txBody>
          <a:bodyPr wrap="square" rtlCol="0">
            <a:spAutoFit/>
          </a:bodyPr>
          <a:lstStyle/>
          <a:p>
            <a:r>
              <a:rPr lang="en-GB" sz="2800" b="1" dirty="0" smtClean="0">
                <a:solidFill>
                  <a:schemeClr val="bg1"/>
                </a:solidFill>
              </a:rPr>
              <a:t>National </a:t>
            </a:r>
            <a:r>
              <a:rPr lang="en-GB" sz="2800" b="1" dirty="0">
                <a:solidFill>
                  <a:schemeClr val="bg1"/>
                </a:solidFill>
              </a:rPr>
              <a:t>Police and Crime </a:t>
            </a:r>
            <a:r>
              <a:rPr lang="en-GB" sz="2800" b="1" dirty="0" smtClean="0">
                <a:solidFill>
                  <a:schemeClr val="bg1"/>
                </a:solidFill>
              </a:rPr>
              <a:t>Measures</a:t>
            </a:r>
          </a:p>
          <a:p>
            <a:r>
              <a:rPr lang="en-GB" b="1" dirty="0" smtClean="0">
                <a:solidFill>
                  <a:schemeClr val="bg1"/>
                </a:solidFill>
              </a:rPr>
              <a:t>(Priorities </a:t>
            </a:r>
            <a:r>
              <a:rPr lang="en-GB" b="1" dirty="0">
                <a:solidFill>
                  <a:schemeClr val="bg1"/>
                </a:solidFill>
              </a:rPr>
              <a:t>for Policing</a:t>
            </a:r>
            <a:r>
              <a:rPr lang="en-GB" b="1" dirty="0" smtClean="0">
                <a:solidFill>
                  <a:schemeClr val="bg1"/>
                </a:solidFill>
              </a:rPr>
              <a:t>)</a:t>
            </a:r>
          </a:p>
          <a:p>
            <a:endParaRPr lang="en-GB" b="1" dirty="0">
              <a:solidFill>
                <a:schemeClr val="bg1"/>
              </a:solidFill>
            </a:endParaRPr>
          </a:p>
          <a:p>
            <a:r>
              <a:rPr lang="en-GB" sz="2800" b="1" dirty="0">
                <a:solidFill>
                  <a:schemeClr val="bg1"/>
                </a:solidFill>
              </a:rPr>
              <a:t>Contribution of Avon and Somerset </a:t>
            </a:r>
            <a:r>
              <a:rPr lang="en-GB" sz="2800" b="1" dirty="0" smtClean="0">
                <a:solidFill>
                  <a:schemeClr val="bg1"/>
                </a:solidFill>
              </a:rPr>
              <a:t>Police</a:t>
            </a:r>
            <a:endParaRPr lang="en-GB" sz="2800" b="1" dirty="0">
              <a:solidFill>
                <a:schemeClr val="bg1"/>
              </a:solidFill>
            </a:endParaRPr>
          </a:p>
        </p:txBody>
      </p:sp>
    </p:spTree>
    <p:extLst>
      <p:ext uri="{BB962C8B-B14F-4D97-AF65-F5344CB8AC3E}">
        <p14:creationId xmlns:p14="http://schemas.microsoft.com/office/powerpoint/2010/main" val="48001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10626805"/>
              </p:ext>
            </p:extLst>
          </p:nvPr>
        </p:nvGraphicFramePr>
        <p:xfrm>
          <a:off x="123824" y="499635"/>
          <a:ext cx="5981700" cy="4515278"/>
        </p:xfrm>
        <a:graphic>
          <a:graphicData uri="http://schemas.openxmlformats.org/drawingml/2006/table">
            <a:tbl>
              <a:tblPr firstRow="1" bandRow="1">
                <a:tableStyleId>{073A0DAA-6AF3-43AB-8588-CEC1D06C72B9}</a:tableStyleId>
              </a:tblPr>
              <a:tblGrid>
                <a:gridCol w="2413636">
                  <a:extLst>
                    <a:ext uri="{9D8B030D-6E8A-4147-A177-3AD203B41FA5}">
                      <a16:colId xmlns:a16="http://schemas.microsoft.com/office/drawing/2014/main" val="491306328"/>
                    </a:ext>
                  </a:extLst>
                </a:gridCol>
                <a:gridCol w="1211580">
                  <a:extLst>
                    <a:ext uri="{9D8B030D-6E8A-4147-A177-3AD203B41FA5}">
                      <a16:colId xmlns:a16="http://schemas.microsoft.com/office/drawing/2014/main" val="568197104"/>
                    </a:ext>
                  </a:extLst>
                </a:gridCol>
                <a:gridCol w="2356484">
                  <a:extLst>
                    <a:ext uri="{9D8B030D-6E8A-4147-A177-3AD203B41FA5}">
                      <a16:colId xmlns:a16="http://schemas.microsoft.com/office/drawing/2014/main" val="38739017"/>
                    </a:ext>
                  </a:extLst>
                </a:gridCol>
              </a:tblGrid>
              <a:tr h="277956">
                <a:tc gridSpan="3">
                  <a:txBody>
                    <a:bodyPr/>
                    <a:lstStyle/>
                    <a:p>
                      <a:pPr algn="ctr"/>
                      <a:r>
                        <a:rPr lang="en-GB" sz="1100" dirty="0" smtClean="0"/>
                        <a:t>Measures Summary</a:t>
                      </a:r>
                      <a:endParaRPr lang="en-GB" sz="1100"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300274">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93810">
                <a:tc>
                  <a:txBody>
                    <a:bodyPr/>
                    <a:lstStyle/>
                    <a:p>
                      <a:pPr algn="ctr"/>
                      <a:r>
                        <a:rPr lang="en-GB" sz="800" dirty="0" smtClean="0"/>
                        <a:t>Police recorded Homicide offences</a:t>
                      </a:r>
                      <a:endParaRPr lang="en-GB" sz="800" dirty="0"/>
                    </a:p>
                  </a:txBody>
                  <a:tcPr anchor="ctr">
                    <a:solidFill>
                      <a:schemeClr val="accent1">
                        <a:lumMod val="20000"/>
                        <a:lumOff val="80000"/>
                      </a:schemeClr>
                    </a:solidFill>
                  </a:tcPr>
                </a:tc>
                <a:tc>
                  <a:txBody>
                    <a:bodyPr/>
                    <a:lstStyle/>
                    <a:p>
                      <a:pPr algn="ctr"/>
                      <a:r>
                        <a:rPr lang="en-GB" sz="800" dirty="0" smtClean="0"/>
                        <a:t>Stable</a:t>
                      </a:r>
                      <a:endParaRPr lang="en-GB" sz="800" b="1" dirty="0">
                        <a:solidFill>
                          <a:schemeClr val="accent6"/>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dirty="0" smtClean="0"/>
                        <a:t>4th/8 MSG (below MSG average rates)</a:t>
                      </a:r>
                      <a:endParaRPr lang="en-GB" sz="800" b="1" dirty="0" smtClean="0">
                        <a:solidFill>
                          <a:srgbClr val="00B050"/>
                        </a:solidFill>
                      </a:endParaRPr>
                    </a:p>
                  </a:txBody>
                  <a:tcPr anchor="ctr">
                    <a:solidFill>
                      <a:schemeClr val="accent1">
                        <a:lumMod val="20000"/>
                        <a:lumOff val="80000"/>
                      </a:schemeClr>
                    </a:solidFill>
                  </a:tcPr>
                </a:tc>
                <a:extLst>
                  <a:ext uri="{0D108BD9-81ED-4DB2-BD59-A6C34878D82A}">
                    <a16:rowId xmlns:a16="http://schemas.microsoft.com/office/drawing/2014/main" val="303597880"/>
                  </a:ext>
                </a:extLst>
              </a:tr>
              <a:tr h="3643238">
                <a:tc gridSpan="3">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a:solidFill>
                  <a:schemeClr val="bg1"/>
                </a:solidFill>
              </a:rPr>
              <a:t>Reduce Murder and Other Homicide</a:t>
            </a:r>
          </a:p>
        </p:txBody>
      </p:sp>
      <p:graphicFrame>
        <p:nvGraphicFramePr>
          <p:cNvPr id="9" name="Table 8"/>
          <p:cNvGraphicFramePr>
            <a:graphicFrameLocks noGrp="1"/>
          </p:cNvGraphicFramePr>
          <p:nvPr>
            <p:extLst>
              <p:ext uri="{D42A27DB-BD31-4B8C-83A1-F6EECF244321}">
                <p14:modId xmlns:p14="http://schemas.microsoft.com/office/powerpoint/2010/main" val="4187279926"/>
              </p:ext>
            </p:extLst>
          </p:nvPr>
        </p:nvGraphicFramePr>
        <p:xfrm>
          <a:off x="6201429" y="499638"/>
          <a:ext cx="2789649" cy="3164168"/>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8568">
                <a:tc>
                  <a:txBody>
                    <a:bodyPr/>
                    <a:lstStyle/>
                    <a:p>
                      <a:pPr algn="ctr"/>
                      <a:r>
                        <a:rPr lang="en-GB" sz="1100" dirty="0" smtClean="0"/>
                        <a:t>Planned Action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280721">
                <a:tc>
                  <a:txBody>
                    <a:bodyPr/>
                    <a:lstStyle/>
                    <a:p>
                      <a:pPr marL="228600" indent="-228600">
                        <a:buFont typeface="+mj-lt"/>
                        <a:buAutoNum type="arabicPeriod"/>
                      </a:pPr>
                      <a:r>
                        <a:rPr lang="en-GB" sz="800" dirty="0" smtClean="0"/>
                        <a:t>Co-ordinated high intensity policing activity in serious violence hotspots, across the ASP force area, utilising </a:t>
                      </a:r>
                      <a:r>
                        <a:rPr lang="en-GB" sz="800" dirty="0" smtClean="0">
                          <a:hlinkClick r:id="rId3"/>
                        </a:rPr>
                        <a:t>Home Office Grip funding</a:t>
                      </a:r>
                      <a:r>
                        <a:rPr lang="en-GB" sz="800" dirty="0" smtClean="0"/>
                        <a:t>. (Grip funding</a:t>
                      </a:r>
                      <a:r>
                        <a:rPr lang="en-GB" sz="800" baseline="0" dirty="0" smtClean="0"/>
                        <a:t> will support intelligence and analytical capacity, to better identify serious violence hotspots and develop problem-solving approaches for those most at risk of violence). </a:t>
                      </a:r>
                      <a:endParaRPr lang="en-GB" sz="800" dirty="0" smtClean="0"/>
                    </a:p>
                    <a:p>
                      <a:pPr marL="228600" indent="-228600">
                        <a:buFont typeface="+mj-lt"/>
                        <a:buAutoNum type="arabicPeriod"/>
                      </a:pPr>
                      <a:endParaRPr lang="en-GB" sz="800" dirty="0" smtClean="0"/>
                    </a:p>
                    <a:p>
                      <a:pPr marL="228600" indent="-228600">
                        <a:buFont typeface="+mj-lt"/>
                        <a:buAutoNum type="arabicPeriod"/>
                      </a:pPr>
                      <a:r>
                        <a:rPr lang="en-GB" sz="800" dirty="0" smtClean="0"/>
                        <a:t>Development of a refreshed homicide problem profile, and homicide suppression plan, to better understand and minimise the risk of serious violence and homicide in Avon and Somerset.</a:t>
                      </a:r>
                    </a:p>
                    <a:p>
                      <a:pPr marL="228600" indent="-228600">
                        <a:buFont typeface="+mj-lt"/>
                        <a:buAutoNum type="arabicPeriod"/>
                      </a:pPr>
                      <a:endParaRPr lang="en-GB" sz="800" dirty="0" smtClean="0"/>
                    </a:p>
                    <a:p>
                      <a:pPr marL="228600" indent="-228600">
                        <a:buFont typeface="+mj-lt"/>
                        <a:buAutoNum type="arabicPeriod"/>
                      </a:pPr>
                      <a:r>
                        <a:rPr lang="en-GB" sz="800" dirty="0" smtClean="0"/>
                        <a:t>Enhancement of stalking protection order (SPO) application processes and associated guidance; thereby enabling the greater use of SPOs to prevent serious harm and homicide.</a:t>
                      </a:r>
                    </a:p>
                    <a:p>
                      <a:pPr marL="228600" indent="-228600">
                        <a:buFont typeface="+mj-lt"/>
                        <a:buAutoNum type="arabicPeriod"/>
                      </a:pPr>
                      <a:endParaRPr lang="en-GB" sz="800" dirty="0" smtClean="0"/>
                    </a:p>
                    <a:p>
                      <a:pPr marL="228600" indent="-228600">
                        <a:buFont typeface="+mj-lt"/>
                        <a:buAutoNum type="arabicPeriod"/>
                      </a:pPr>
                      <a:r>
                        <a:rPr lang="en-GB" sz="800" dirty="0" smtClean="0"/>
                        <a:t>Development of refreshed sudden death procedural guidance, ensuring the thorough completion of investigative actions at the scene of every sudden death, and the early identification of any associated criminality</a:t>
                      </a:r>
                      <a:r>
                        <a:rPr lang="en-GB" sz="800" baseline="0" dirty="0" smtClean="0"/>
                        <a:t>. </a:t>
                      </a:r>
                      <a:endParaRPr lang="en-GB" sz="1000" dirty="0" smtClean="0"/>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925439266"/>
              </p:ext>
            </p:extLst>
          </p:nvPr>
        </p:nvGraphicFramePr>
        <p:xfrm>
          <a:off x="6201429" y="3821560"/>
          <a:ext cx="2789649" cy="1234440"/>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18417">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974936">
                <a:tc>
                  <a:txBody>
                    <a:bodyPr/>
                    <a:lstStyle/>
                    <a:p>
                      <a:pPr marL="228600" indent="-228600">
                        <a:buFont typeface="+mj-lt"/>
                        <a:buAutoNum type="arabicPeriod"/>
                      </a:pPr>
                      <a:r>
                        <a:rPr lang="en-GB" sz="800" dirty="0" smtClean="0"/>
                        <a:t>There</a:t>
                      </a:r>
                      <a:r>
                        <a:rPr lang="en-GB" sz="800" baseline="0" dirty="0" smtClean="0"/>
                        <a:t> are very </a:t>
                      </a:r>
                      <a:r>
                        <a:rPr lang="en-GB" sz="800" dirty="0" smtClean="0"/>
                        <a:t>low levels of recorded homicide within the ASP force area.</a:t>
                      </a:r>
                    </a:p>
                    <a:p>
                      <a:pPr marL="228600" indent="-228600">
                        <a:buFont typeface="+mj-lt"/>
                        <a:buAutoNum type="arabicPeriod"/>
                      </a:pPr>
                      <a:endParaRPr lang="en-GB" sz="800" dirty="0" smtClean="0"/>
                    </a:p>
                    <a:p>
                      <a:pPr marL="228600" indent="-228600">
                        <a:buFont typeface="+mj-lt"/>
                        <a:buAutoNum type="arabicPeriod"/>
                      </a:pPr>
                      <a:r>
                        <a:rPr lang="en-GB" sz="800" dirty="0" smtClean="0"/>
                        <a:t>ASP have comparatively lower rates of homicide compared to the m</a:t>
                      </a:r>
                      <a:r>
                        <a:rPr lang="en-GB" sz="800" baseline="0" dirty="0" smtClean="0"/>
                        <a:t>ost similar group (MSG) of forces.</a:t>
                      </a:r>
                      <a:endParaRPr lang="en-GB" sz="800" dirty="0" smtClean="0"/>
                    </a:p>
                    <a:p>
                      <a:endParaRPr lang="en-GB" sz="900" dirty="0" smtClean="0"/>
                    </a:p>
                    <a:p>
                      <a:endParaRPr lang="en-GB" sz="900" dirty="0" smtClean="0"/>
                    </a:p>
                  </a:txBody>
                  <a:tcPr>
                    <a:noFill/>
                  </a:tcPr>
                </a:tc>
                <a:extLst>
                  <a:ext uri="{0D108BD9-81ED-4DB2-BD59-A6C34878D82A}">
                    <a16:rowId xmlns:a16="http://schemas.microsoft.com/office/drawing/2014/main" val="1936083217"/>
                  </a:ext>
                </a:extLst>
              </a:tr>
            </a:tbl>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0" name="Chart 9"/>
          <p:cNvGraphicFramePr>
            <a:graphicFrameLocks noChangeAspect="1"/>
          </p:cNvGraphicFramePr>
          <p:nvPr>
            <p:extLst>
              <p:ext uri="{D42A27DB-BD31-4B8C-83A1-F6EECF244321}">
                <p14:modId xmlns:p14="http://schemas.microsoft.com/office/powerpoint/2010/main" val="1080559168"/>
              </p:ext>
            </p:extLst>
          </p:nvPr>
        </p:nvGraphicFramePr>
        <p:xfrm>
          <a:off x="264349" y="1496840"/>
          <a:ext cx="5700649" cy="3348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5094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87515209"/>
              </p:ext>
            </p:extLst>
          </p:nvPr>
        </p:nvGraphicFramePr>
        <p:xfrm>
          <a:off x="123824" y="499632"/>
          <a:ext cx="5981700" cy="4524521"/>
        </p:xfrm>
        <a:graphic>
          <a:graphicData uri="http://schemas.openxmlformats.org/drawingml/2006/table">
            <a:tbl>
              <a:tblPr firstRow="1" bandRow="1">
                <a:tableStyleId>{073A0DAA-6AF3-43AB-8588-CEC1D06C72B9}</a:tableStyleId>
              </a:tblPr>
              <a:tblGrid>
                <a:gridCol w="2421256">
                  <a:extLst>
                    <a:ext uri="{9D8B030D-6E8A-4147-A177-3AD203B41FA5}">
                      <a16:colId xmlns:a16="http://schemas.microsoft.com/office/drawing/2014/main" val="491306328"/>
                    </a:ext>
                  </a:extLst>
                </a:gridCol>
                <a:gridCol w="1203960">
                  <a:extLst>
                    <a:ext uri="{9D8B030D-6E8A-4147-A177-3AD203B41FA5}">
                      <a16:colId xmlns:a16="http://schemas.microsoft.com/office/drawing/2014/main" val="568197104"/>
                    </a:ext>
                  </a:extLst>
                </a:gridCol>
                <a:gridCol w="2356484">
                  <a:extLst>
                    <a:ext uri="{9D8B030D-6E8A-4147-A177-3AD203B41FA5}">
                      <a16:colId xmlns:a16="http://schemas.microsoft.com/office/drawing/2014/main" val="38739017"/>
                    </a:ext>
                  </a:extLst>
                </a:gridCol>
              </a:tblGrid>
              <a:tr h="278408">
                <a:tc gridSpan="3">
                  <a:txBody>
                    <a:bodyPr/>
                    <a:lstStyle/>
                    <a:p>
                      <a:pPr algn="ctr"/>
                      <a:r>
                        <a:rPr lang="en-GB" sz="1100" dirty="0" smtClean="0"/>
                        <a:t>Measures Summary</a:t>
                      </a:r>
                      <a:endParaRPr lang="en-GB" sz="1100"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300899">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94420">
                <a:tc>
                  <a:txBody>
                    <a:bodyPr/>
                    <a:lstStyle/>
                    <a:p>
                      <a:pPr marL="0" indent="0" algn="ctr">
                        <a:buFont typeface="Arial" panose="020B0604020202020204" pitchFamily="34" charset="0"/>
                        <a:buNone/>
                      </a:pPr>
                      <a:r>
                        <a:rPr lang="en-GB" sz="800" dirty="0" smtClean="0"/>
                        <a:t>Police recorded serious violence offences</a:t>
                      </a: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dirty="0" smtClean="0"/>
                        <a:t>Stable</a:t>
                      </a:r>
                      <a:endParaRPr lang="en-GB" sz="800" b="1" dirty="0" smtClean="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dirty="0" smtClean="0"/>
                        <a:t>3rd/8 MSG (below MSG average rates)</a:t>
                      </a:r>
                      <a:endParaRPr lang="en-GB" sz="800" b="1" dirty="0" smtClean="0">
                        <a:solidFill>
                          <a:srgbClr val="00B050"/>
                        </a:solidFill>
                      </a:endParaRPr>
                    </a:p>
                  </a:txBody>
                  <a:tcPr anchor="ctr">
                    <a:solidFill>
                      <a:schemeClr val="accent1">
                        <a:lumMod val="20000"/>
                        <a:lumOff val="80000"/>
                      </a:schemeClr>
                    </a:solidFill>
                  </a:tcPr>
                </a:tc>
                <a:extLst>
                  <a:ext uri="{0D108BD9-81ED-4DB2-BD59-A6C34878D82A}">
                    <a16:rowId xmlns:a16="http://schemas.microsoft.com/office/drawing/2014/main" val="1671074921"/>
                  </a:ext>
                </a:extLst>
              </a:tr>
              <a:tr h="3650794">
                <a:tc gridSpan="3">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txBody>
                  <a:tcPr anchor="ct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a:solidFill>
                  <a:schemeClr val="bg1"/>
                </a:solidFill>
              </a:rPr>
              <a:t>Reduce Serious Violence</a:t>
            </a:r>
          </a:p>
        </p:txBody>
      </p:sp>
      <p:graphicFrame>
        <p:nvGraphicFramePr>
          <p:cNvPr id="9" name="Table 8"/>
          <p:cNvGraphicFramePr>
            <a:graphicFrameLocks noGrp="1"/>
          </p:cNvGraphicFramePr>
          <p:nvPr>
            <p:extLst>
              <p:ext uri="{D42A27DB-BD31-4B8C-83A1-F6EECF244321}">
                <p14:modId xmlns:p14="http://schemas.microsoft.com/office/powerpoint/2010/main" val="3330733373"/>
              </p:ext>
            </p:extLst>
          </p:nvPr>
        </p:nvGraphicFramePr>
        <p:xfrm>
          <a:off x="6201429" y="499637"/>
          <a:ext cx="2789649" cy="3532633"/>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71273">
                <a:tc>
                  <a:txBody>
                    <a:bodyPr/>
                    <a:lstStyle/>
                    <a:p>
                      <a:pPr algn="ctr"/>
                      <a:r>
                        <a:rPr lang="en-GB" sz="1100" dirty="0" smtClean="0"/>
                        <a:t>Planned Action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945056">
                <a:tc>
                  <a:txBody>
                    <a:bodyPr/>
                    <a:lstStyle/>
                    <a:p>
                      <a:pPr marL="228600" indent="-228600">
                        <a:buFont typeface="+mj-lt"/>
                        <a:buAutoNum type="arabicPeriod"/>
                      </a:pPr>
                      <a:r>
                        <a:rPr lang="en-GB" sz="800" dirty="0" smtClean="0"/>
                        <a:t>Co-ordinated high intensity policing activity in serious violence hotspots, across the ASP force area, utilising </a:t>
                      </a:r>
                      <a:r>
                        <a:rPr lang="en-GB" sz="800" dirty="0" smtClean="0">
                          <a:hlinkClick r:id="rId3"/>
                        </a:rPr>
                        <a:t>Home Office Grip funding</a:t>
                      </a:r>
                      <a:r>
                        <a:rPr lang="en-GB" sz="800" dirty="0" smtClean="0"/>
                        <a:t>. (Grip funding</a:t>
                      </a:r>
                      <a:r>
                        <a:rPr lang="en-GB" sz="800" baseline="0" dirty="0" smtClean="0"/>
                        <a:t> will support intelligence and analytical capacity to better identify serious violence hotspots and develop problem-solving approaches for those most at risk of violence).</a:t>
                      </a:r>
                    </a:p>
                    <a:p>
                      <a:pPr marL="228600" indent="-228600">
                        <a:buFont typeface="+mj-lt"/>
                        <a:buAutoNum type="arabicPeriod"/>
                      </a:pPr>
                      <a:endParaRPr lang="en-GB" sz="400" dirty="0" smtClean="0"/>
                    </a:p>
                    <a:p>
                      <a:pPr marL="228600" indent="-228600">
                        <a:buFont typeface="+mj-lt"/>
                        <a:buAutoNum type="arabicPeriod"/>
                      </a:pPr>
                      <a:r>
                        <a:rPr lang="en-GB" sz="800" baseline="0" dirty="0" smtClean="0"/>
                        <a:t>Enhancements in intelligence and tasking capabilities, to improve the understanding of and operational response to intelligence surrounding serious and organised crime, and serious violence. </a:t>
                      </a:r>
                    </a:p>
                    <a:p>
                      <a:pPr marL="228600" indent="-228600">
                        <a:buFont typeface="+mj-lt"/>
                        <a:buAutoNum type="arabicPeriod"/>
                      </a:pPr>
                      <a:endParaRPr lang="en-GB" sz="400" baseline="0" dirty="0" smtClean="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baseline="0" dirty="0" smtClean="0"/>
                        <a:t>Investigations Transformation Project, to ensure that serious violence demand is appropriately allocated to and managed by specialist investigators. The pursuit and prosecution of offenders will reduce the likelihood of repeat offending.</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400" baseline="0" dirty="0" smtClean="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baseline="0" dirty="0" smtClean="0"/>
                        <a:t>Optimisation of the professional development of specialist investigators, to support improved investigative standards in cases of serious violence.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400" baseline="0" dirty="0" smtClean="0"/>
                    </a:p>
                    <a:p>
                      <a:pPr marL="228600" indent="-228600">
                        <a:buFont typeface="+mj-lt"/>
                        <a:buAutoNum type="arabicPeriod"/>
                      </a:pPr>
                      <a:r>
                        <a:rPr lang="en-GB" sz="800" baseline="0" dirty="0" smtClean="0"/>
                        <a:t>Embedding of the refreshed response policing model, to ensure that Patrol resources are deployed more effectively across the ASP force area; thereby ensuring that incoming emergency demand, including serious violence, is appropriately serviced.</a:t>
                      </a:r>
                      <a:endParaRPr lang="en-GB" sz="1000" dirty="0" smtClean="0"/>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69564739"/>
              </p:ext>
            </p:extLst>
          </p:nvPr>
        </p:nvGraphicFramePr>
        <p:xfrm>
          <a:off x="6201428" y="4067502"/>
          <a:ext cx="2789649" cy="986971"/>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43256">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727891">
                <a:tc>
                  <a:txBody>
                    <a:bodyPr/>
                    <a:lstStyle/>
                    <a:p>
                      <a:pPr marL="228600" indent="-228600">
                        <a:buFont typeface="+mj-lt"/>
                        <a:buAutoNum type="arabicPeriod"/>
                      </a:pPr>
                      <a:r>
                        <a:rPr lang="en-GB" sz="800" dirty="0" smtClean="0"/>
                        <a:t>The outlook for </a:t>
                      </a:r>
                      <a:r>
                        <a:rPr lang="en-GB" sz="800" baseline="0" dirty="0" smtClean="0"/>
                        <a:t>serious violence remains stable as we exit the COVID-19 pandemic and restrictions. </a:t>
                      </a:r>
                    </a:p>
                    <a:p>
                      <a:pPr marL="228600" indent="-228600">
                        <a:buFont typeface="+mj-lt"/>
                        <a:buAutoNum type="arabicPeriod"/>
                      </a:pPr>
                      <a:r>
                        <a:rPr lang="en-GB" sz="800" baseline="0" dirty="0" smtClean="0"/>
                        <a:t>A</a:t>
                      </a:r>
                      <a:r>
                        <a:rPr lang="en-GB" sz="800" dirty="0" smtClean="0"/>
                        <a:t>SP benchmark well against the MSG group of forces, based on rates of serious</a:t>
                      </a:r>
                      <a:r>
                        <a:rPr lang="en-GB" sz="800" baseline="0" dirty="0" smtClean="0"/>
                        <a:t> violence </a:t>
                      </a:r>
                      <a:r>
                        <a:rPr lang="en-GB" sz="800" dirty="0" smtClean="0"/>
                        <a:t>per 1000 residents.</a:t>
                      </a:r>
                    </a:p>
                  </a:txBody>
                  <a:tcPr>
                    <a:noFill/>
                  </a:tcPr>
                </a:tc>
                <a:extLst>
                  <a:ext uri="{0D108BD9-81ED-4DB2-BD59-A6C34878D82A}">
                    <a16:rowId xmlns:a16="http://schemas.microsoft.com/office/drawing/2014/main" val="1936083217"/>
                  </a:ext>
                </a:extLst>
              </a:tr>
            </a:tbl>
          </a:graphicData>
        </a:graphic>
      </p:graphicFrame>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3" name="Chart 12"/>
          <p:cNvGraphicFramePr>
            <a:graphicFrameLocks noChangeAspect="1"/>
          </p:cNvGraphicFramePr>
          <p:nvPr>
            <p:extLst>
              <p:ext uri="{D42A27DB-BD31-4B8C-83A1-F6EECF244321}">
                <p14:modId xmlns:p14="http://schemas.microsoft.com/office/powerpoint/2010/main" val="2217000012"/>
              </p:ext>
            </p:extLst>
          </p:nvPr>
        </p:nvGraphicFramePr>
        <p:xfrm>
          <a:off x="265154" y="1515758"/>
          <a:ext cx="5699040" cy="3348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9154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8811040"/>
              </p:ext>
            </p:extLst>
          </p:nvPr>
        </p:nvGraphicFramePr>
        <p:xfrm>
          <a:off x="123824" y="499634"/>
          <a:ext cx="5981700" cy="4565021"/>
        </p:xfrm>
        <a:graphic>
          <a:graphicData uri="http://schemas.openxmlformats.org/drawingml/2006/table">
            <a:tbl>
              <a:tblPr firstRow="1" bandRow="1">
                <a:tableStyleId>{073A0DAA-6AF3-43AB-8588-CEC1D06C72B9}</a:tableStyleId>
              </a:tblPr>
              <a:tblGrid>
                <a:gridCol w="2329816">
                  <a:extLst>
                    <a:ext uri="{9D8B030D-6E8A-4147-A177-3AD203B41FA5}">
                      <a16:colId xmlns:a16="http://schemas.microsoft.com/office/drawing/2014/main" val="491306328"/>
                    </a:ext>
                  </a:extLst>
                </a:gridCol>
                <a:gridCol w="1188720">
                  <a:extLst>
                    <a:ext uri="{9D8B030D-6E8A-4147-A177-3AD203B41FA5}">
                      <a16:colId xmlns:a16="http://schemas.microsoft.com/office/drawing/2014/main" val="568197104"/>
                    </a:ext>
                  </a:extLst>
                </a:gridCol>
                <a:gridCol w="2463164">
                  <a:extLst>
                    <a:ext uri="{9D8B030D-6E8A-4147-A177-3AD203B41FA5}">
                      <a16:colId xmlns:a16="http://schemas.microsoft.com/office/drawing/2014/main" val="38739017"/>
                    </a:ext>
                  </a:extLst>
                </a:gridCol>
              </a:tblGrid>
              <a:tr h="276245">
                <a:tc gridSpan="3">
                  <a:txBody>
                    <a:bodyPr/>
                    <a:lstStyle/>
                    <a:p>
                      <a:pPr algn="ctr"/>
                      <a:r>
                        <a:rPr lang="en-GB" sz="1100" dirty="0" smtClean="0"/>
                        <a:t>Measures Summary</a:t>
                      </a:r>
                      <a:endParaRPr lang="en-GB" sz="1100"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74030">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70420">
                <a:tc>
                  <a:txBody>
                    <a:bodyPr/>
                    <a:lstStyle/>
                    <a:p>
                      <a:pPr marL="0" indent="0" algn="ctr">
                        <a:buFont typeface="Arial" panose="020B0604020202020204" pitchFamily="34" charset="0"/>
                        <a:buNone/>
                      </a:pPr>
                      <a:r>
                        <a:rPr lang="en-GB" sz="800" dirty="0" smtClean="0"/>
                        <a:t>Number of</a:t>
                      </a:r>
                      <a:r>
                        <a:rPr lang="en-GB" sz="800" baseline="0" dirty="0" smtClean="0"/>
                        <a:t> all drugs disruptions</a:t>
                      </a:r>
                      <a:endParaRPr lang="en-GB" sz="800" dirty="0" smtClean="0"/>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1671074921"/>
                  </a:ext>
                </a:extLst>
              </a:tr>
              <a:tr h="270420">
                <a:tc>
                  <a:txBody>
                    <a:bodyPr/>
                    <a:lstStyle/>
                    <a:p>
                      <a:pPr marL="0" indent="0" algn="ctr">
                        <a:buFont typeface="Arial" panose="020B0604020202020204" pitchFamily="34" charset="0"/>
                        <a:buNone/>
                      </a:pPr>
                      <a:r>
                        <a:rPr lang="en-GB" sz="800" dirty="0" smtClean="0"/>
                        <a:t>Number of</a:t>
                      </a:r>
                      <a:r>
                        <a:rPr lang="en-GB" sz="800" baseline="0" dirty="0" smtClean="0"/>
                        <a:t> c</a:t>
                      </a:r>
                      <a:r>
                        <a:rPr lang="en-GB" sz="800" dirty="0" smtClean="0"/>
                        <a:t>ounty lines disrupted</a:t>
                      </a:r>
                    </a:p>
                  </a:txBody>
                  <a:tcPr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smtClean="0"/>
                        <a:t>Reducing</a:t>
                      </a:r>
                      <a:endParaRPr lang="en-GB" sz="800" b="1" dirty="0" smtClean="0">
                        <a:solidFill>
                          <a:schemeClr val="accent6">
                            <a:lumMod val="75000"/>
                          </a:schemeClr>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1737001701"/>
                  </a:ext>
                </a:extLst>
              </a:tr>
              <a:tr h="270420">
                <a:tc>
                  <a:txBody>
                    <a:bodyPr/>
                    <a:lstStyle/>
                    <a:p>
                      <a:pPr marL="0" indent="0" algn="ctr">
                        <a:buFont typeface="Arial" panose="020B0604020202020204" pitchFamily="34" charset="0"/>
                        <a:buNone/>
                      </a:pPr>
                      <a:r>
                        <a:rPr lang="en-GB" sz="800" dirty="0" smtClean="0"/>
                        <a:t>Number of drug</a:t>
                      </a:r>
                      <a:r>
                        <a:rPr lang="en-GB" sz="800" baseline="0" dirty="0" smtClean="0"/>
                        <a:t> trafficking offences</a:t>
                      </a:r>
                      <a:endParaRPr lang="en-GB" sz="800" dirty="0" smtClean="0">
                        <a:solidFill>
                          <a:schemeClr val="tx1"/>
                        </a:solidFill>
                      </a:endParaRPr>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Reducing</a:t>
                      </a:r>
                      <a:endParaRPr lang="en-GB" sz="800" b="1" dirty="0" smtClean="0">
                        <a:solidFill>
                          <a:srgbClr val="FF0000"/>
                        </a:solidFill>
                      </a:endParaRPr>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8th/8 MSG (below MSG average rates)</a:t>
                      </a:r>
                      <a:endParaRPr lang="en-GB" sz="800" b="1" dirty="0" smtClean="0">
                        <a:solidFill>
                          <a:srgbClr val="FF0000"/>
                        </a:solidFill>
                      </a:endParaRPr>
                    </a:p>
                  </a:txBody>
                  <a:tcPr anchor="ctr">
                    <a:solidFill>
                      <a:schemeClr val="accent1">
                        <a:lumMod val="20000"/>
                        <a:lumOff val="80000"/>
                      </a:schemeClr>
                    </a:solidFill>
                  </a:tcPr>
                </a:tc>
                <a:extLst>
                  <a:ext uri="{0D108BD9-81ED-4DB2-BD59-A6C34878D82A}">
                    <a16:rowId xmlns:a16="http://schemas.microsoft.com/office/drawing/2014/main" val="1775406330"/>
                  </a:ext>
                </a:extLst>
              </a:tr>
              <a:tr h="3203486">
                <a:tc gridSpan="3">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smtClean="0">
                <a:solidFill>
                  <a:schemeClr val="bg1"/>
                </a:solidFill>
              </a:rPr>
              <a:t>Disrupt </a:t>
            </a:r>
            <a:r>
              <a:rPr lang="en-GB" sz="1600" dirty="0">
                <a:solidFill>
                  <a:schemeClr val="bg1"/>
                </a:solidFill>
              </a:rPr>
              <a:t>Drugs Supply and County Lines</a:t>
            </a:r>
          </a:p>
        </p:txBody>
      </p:sp>
      <p:graphicFrame>
        <p:nvGraphicFramePr>
          <p:cNvPr id="9" name="Table 8"/>
          <p:cNvGraphicFramePr>
            <a:graphicFrameLocks noGrp="1"/>
          </p:cNvGraphicFramePr>
          <p:nvPr>
            <p:extLst>
              <p:ext uri="{D42A27DB-BD31-4B8C-83A1-F6EECF244321}">
                <p14:modId xmlns:p14="http://schemas.microsoft.com/office/powerpoint/2010/main" val="3520705417"/>
              </p:ext>
            </p:extLst>
          </p:nvPr>
        </p:nvGraphicFramePr>
        <p:xfrm>
          <a:off x="6201429" y="499636"/>
          <a:ext cx="2789649" cy="3040398"/>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6718">
                <a:tc>
                  <a:txBody>
                    <a:bodyPr/>
                    <a:lstStyle/>
                    <a:p>
                      <a:pPr algn="ctr"/>
                      <a:r>
                        <a:rPr lang="en-GB" sz="1100" dirty="0" smtClean="0"/>
                        <a:t>Planned Action</a:t>
                      </a:r>
                      <a:r>
                        <a:rPr lang="en-GB" sz="1100" baseline="0" dirty="0" smtClean="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360476">
                <a:tc>
                  <a:txBody>
                    <a:bodyPr/>
                    <a:lstStyle/>
                    <a:p>
                      <a:pPr marL="228600" indent="-228600">
                        <a:buFont typeface="+mj-lt"/>
                        <a:buAutoNum type="arabicPeriod"/>
                      </a:pPr>
                      <a:r>
                        <a:rPr kumimoji="0" lang="en-GB" sz="800" b="0" i="0" u="none" strike="noStrike" kern="1200" cap="none" spc="0" normalizeH="0" baseline="0" noProof="0" dirty="0" smtClean="0">
                          <a:ln>
                            <a:noFill/>
                          </a:ln>
                          <a:solidFill>
                            <a:prstClr val="black"/>
                          </a:solidFill>
                          <a:effectLst/>
                          <a:uLnTx/>
                          <a:uFillTx/>
                          <a:latin typeface="+mn-lt"/>
                          <a:ea typeface="+mn-ea"/>
                          <a:cs typeface="+mn-cs"/>
                        </a:rPr>
                        <a:t>Enhancement of the existing proactive capability within Remedy, to ensure that drugs supply and county lines within ASP is effectively disrupted. This will include an increase in policing capacity through the police officer uplift investment.</a:t>
                      </a:r>
                    </a:p>
                    <a:p>
                      <a:pPr marL="228600" indent="-228600">
                        <a:buFont typeface="+mj-lt"/>
                        <a:buAutoNum type="arabicPeriod"/>
                      </a:pPr>
                      <a:endParaRPr kumimoji="0" lang="en-GB" sz="800" b="0" i="0" u="none" strike="noStrike" kern="1200" cap="none" spc="0" normalizeH="0" baseline="0" noProof="0" dirty="0" smtClean="0">
                        <a:ln>
                          <a:noFill/>
                        </a:ln>
                        <a:solidFill>
                          <a:prstClr val="black"/>
                        </a:solidFill>
                        <a:effectLst/>
                        <a:uLnTx/>
                        <a:uFillTx/>
                        <a:latin typeface="+mn-lt"/>
                        <a:ea typeface="+mn-ea"/>
                        <a:cs typeface="+mn-cs"/>
                      </a:endParaRPr>
                    </a:p>
                    <a:p>
                      <a:pPr marL="228600" indent="-228600">
                        <a:buFont typeface="+mj-lt"/>
                        <a:buAutoNum type="arabicPeriod"/>
                      </a:pPr>
                      <a:r>
                        <a:rPr kumimoji="0" lang="en-GB" sz="800" b="0" i="0" u="none" strike="noStrike" kern="1200" cap="none" spc="0" normalizeH="0" baseline="0" noProof="0" dirty="0" smtClean="0">
                          <a:ln>
                            <a:noFill/>
                          </a:ln>
                          <a:solidFill>
                            <a:prstClr val="black"/>
                          </a:solidFill>
                          <a:effectLst/>
                          <a:uLnTx/>
                          <a:uFillTx/>
                          <a:latin typeface="+mn-lt"/>
                          <a:ea typeface="+mn-ea"/>
                          <a:cs typeface="+mn-cs"/>
                        </a:rPr>
                        <a:t>Continued proactive policing activity in the way that adults, who are at risk of exploitation through county lines criminality, are identified and safeguarded.</a:t>
                      </a:r>
                    </a:p>
                    <a:p>
                      <a:pPr marL="228600" indent="-228600">
                        <a:buFont typeface="+mj-lt"/>
                        <a:buAutoNum type="arabicPeriod"/>
                      </a:pPr>
                      <a:endParaRPr kumimoji="0" lang="en-GB" sz="800" b="0" i="0" u="none" strike="noStrike" kern="1200" cap="none" spc="0" normalizeH="0" baseline="0" noProof="0" dirty="0" smtClean="0">
                        <a:ln>
                          <a:noFill/>
                        </a:ln>
                        <a:solidFill>
                          <a:prstClr val="black"/>
                        </a:solidFill>
                        <a:effectLst/>
                        <a:uLnTx/>
                        <a:uFillTx/>
                        <a:latin typeface="+mn-lt"/>
                        <a:ea typeface="+mn-ea"/>
                        <a:cs typeface="+mn-cs"/>
                      </a:endParaRPr>
                    </a:p>
                    <a:p>
                      <a:pPr marL="228600" indent="-228600">
                        <a:buFont typeface="+mj-lt"/>
                        <a:buAutoNum type="arabicPeriod"/>
                      </a:pPr>
                      <a:r>
                        <a:rPr kumimoji="0" lang="en-GB" sz="800" b="0" i="0" u="none" strike="noStrike" kern="1200" cap="none" spc="0" normalizeH="0" baseline="0" noProof="0" dirty="0" smtClean="0">
                          <a:ln>
                            <a:noFill/>
                          </a:ln>
                          <a:solidFill>
                            <a:prstClr val="black"/>
                          </a:solidFill>
                          <a:effectLst/>
                          <a:uLnTx/>
                          <a:uFillTx/>
                          <a:latin typeface="+mn-lt"/>
                          <a:ea typeface="+mn-ea"/>
                          <a:cs typeface="+mn-cs"/>
                        </a:rPr>
                        <a:t>Operation Scorpion: Co-ordinated regional disruption activity to proactively disrupt county lines criminality; protecting communities from criminals engaged in drugs activity and improving community confidence through multi-agency partnership work.</a:t>
                      </a:r>
                    </a:p>
                    <a:p>
                      <a:pPr marL="228600" indent="-228600">
                        <a:buFont typeface="+mj-lt"/>
                        <a:buAutoNum type="arabicPeriod"/>
                      </a:pPr>
                      <a:endParaRPr kumimoji="0" lang="en-GB" sz="800" b="0" i="0" u="none" strike="noStrike" kern="1200" cap="none" spc="0" normalizeH="0" baseline="0" noProof="0" dirty="0" smtClean="0">
                        <a:ln>
                          <a:noFill/>
                        </a:ln>
                        <a:solidFill>
                          <a:prstClr val="black"/>
                        </a:solidFill>
                        <a:effectLst/>
                        <a:uLnTx/>
                        <a:uFillTx/>
                        <a:latin typeface="+mn-lt"/>
                        <a:ea typeface="+mn-ea"/>
                        <a:cs typeface="+mn-cs"/>
                      </a:endParaRPr>
                    </a:p>
                    <a:p>
                      <a:pPr marL="228600" indent="-228600">
                        <a:buFont typeface="+mj-lt"/>
                        <a:buAutoNum type="arabicPeriod"/>
                      </a:pPr>
                      <a:r>
                        <a:rPr kumimoji="0" lang="en-GB" sz="800" b="0" i="0" u="none" strike="noStrike" kern="1200" cap="none" spc="0" normalizeH="0" baseline="0" noProof="0" dirty="0" smtClean="0">
                          <a:ln>
                            <a:noFill/>
                          </a:ln>
                          <a:solidFill>
                            <a:prstClr val="black"/>
                          </a:solidFill>
                          <a:effectLst/>
                          <a:uLnTx/>
                          <a:uFillTx/>
                          <a:latin typeface="+mn-lt"/>
                          <a:ea typeface="+mn-ea"/>
                          <a:cs typeface="+mn-cs"/>
                        </a:rPr>
                        <a:t>Enhancements in the collection and analysis of data to assess the impact of tactics and approaches adopted in Operation Scorpion. This will enable the evidence-based identification of successful policing approaches, in reducing reoffending and improving community confidence surrounding drugs crime</a:t>
                      </a:r>
                      <a:r>
                        <a:rPr lang="en-GB" sz="800" dirty="0" smtClean="0">
                          <a:solidFill>
                            <a:schemeClr val="tx1"/>
                          </a:solidFill>
                        </a:rPr>
                        <a:t>.</a:t>
                      </a:r>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622683900"/>
              </p:ext>
            </p:extLst>
          </p:nvPr>
        </p:nvGraphicFramePr>
        <p:xfrm>
          <a:off x="6201429" y="3552532"/>
          <a:ext cx="2796021" cy="1497967"/>
        </p:xfrm>
        <a:graphic>
          <a:graphicData uri="http://schemas.openxmlformats.org/drawingml/2006/table">
            <a:tbl>
              <a:tblPr firstRow="1" bandRow="1">
                <a:tableStyleId>{073A0DAA-6AF3-43AB-8588-CEC1D06C72B9}</a:tableStyleId>
              </a:tblPr>
              <a:tblGrid>
                <a:gridCol w="2796021">
                  <a:extLst>
                    <a:ext uri="{9D8B030D-6E8A-4147-A177-3AD203B41FA5}">
                      <a16:colId xmlns:a16="http://schemas.microsoft.com/office/drawing/2014/main" val="491306328"/>
                    </a:ext>
                  </a:extLst>
                </a:gridCol>
              </a:tblGrid>
              <a:tr h="235638">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1238887">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solidFill>
                            <a:schemeClr val="tx1"/>
                          </a:solidFill>
                        </a:rPr>
                        <a:t>The force has a lower rate of drug trafficking offences per 1000 residents, compared to the MSG</a:t>
                      </a:r>
                      <a:r>
                        <a:rPr lang="en-GB" sz="800" baseline="0" dirty="0" smtClean="0">
                          <a:solidFill>
                            <a:schemeClr val="tx1"/>
                          </a:solidFill>
                        </a:rPr>
                        <a:t> forces and this gap has been growing since mid 2020. This may indicate less proactive identification of the offending.</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800" baseline="0" dirty="0" smtClean="0">
                        <a:solidFill>
                          <a:schemeClr val="tx1"/>
                        </a:solidFill>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solidFill>
                            <a:schemeClr val="tx1"/>
                          </a:solidFill>
                        </a:rPr>
                        <a:t>There was a significant increase in recorded disruptions in the latest quarter linking to intensification as part of Op Scorpion in March 2022</a:t>
                      </a:r>
                    </a:p>
                  </a:txBody>
                  <a:tcPr>
                    <a:noFill/>
                  </a:tcPr>
                </a:tc>
                <a:extLst>
                  <a:ext uri="{0D108BD9-81ED-4DB2-BD59-A6C34878D82A}">
                    <a16:rowId xmlns:a16="http://schemas.microsoft.com/office/drawing/2014/main" val="1936083217"/>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599924916"/>
              </p:ext>
            </p:extLst>
          </p:nvPr>
        </p:nvGraphicFramePr>
        <p:xfrm>
          <a:off x="155462" y="1936313"/>
          <a:ext cx="3060000" cy="302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3445480210"/>
              </p:ext>
            </p:extLst>
          </p:nvPr>
        </p:nvGraphicFramePr>
        <p:xfrm>
          <a:off x="3238493" y="1936313"/>
          <a:ext cx="2844000" cy="302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9116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48289958"/>
              </p:ext>
            </p:extLst>
          </p:nvPr>
        </p:nvGraphicFramePr>
        <p:xfrm>
          <a:off x="123824" y="499635"/>
          <a:ext cx="5981700" cy="4524733"/>
        </p:xfrm>
        <a:graphic>
          <a:graphicData uri="http://schemas.openxmlformats.org/drawingml/2006/table">
            <a:tbl>
              <a:tblPr firstRow="1" bandRow="1">
                <a:tableStyleId>{073A0DAA-6AF3-43AB-8588-CEC1D06C72B9}</a:tableStyleId>
              </a:tblPr>
              <a:tblGrid>
                <a:gridCol w="2329816">
                  <a:extLst>
                    <a:ext uri="{9D8B030D-6E8A-4147-A177-3AD203B41FA5}">
                      <a16:colId xmlns:a16="http://schemas.microsoft.com/office/drawing/2014/main" val="491306328"/>
                    </a:ext>
                  </a:extLst>
                </a:gridCol>
                <a:gridCol w="1188720">
                  <a:extLst>
                    <a:ext uri="{9D8B030D-6E8A-4147-A177-3AD203B41FA5}">
                      <a16:colId xmlns:a16="http://schemas.microsoft.com/office/drawing/2014/main" val="568197104"/>
                    </a:ext>
                  </a:extLst>
                </a:gridCol>
                <a:gridCol w="2463164">
                  <a:extLst>
                    <a:ext uri="{9D8B030D-6E8A-4147-A177-3AD203B41FA5}">
                      <a16:colId xmlns:a16="http://schemas.microsoft.com/office/drawing/2014/main" val="38739017"/>
                    </a:ext>
                  </a:extLst>
                </a:gridCol>
              </a:tblGrid>
              <a:tr h="274862">
                <a:tc gridSpan="3">
                  <a:txBody>
                    <a:bodyPr/>
                    <a:lstStyle/>
                    <a:p>
                      <a:pPr algn="ctr"/>
                      <a:r>
                        <a:rPr lang="en-GB" sz="1100" b="1" dirty="0" smtClean="0"/>
                        <a:t>Measures Summary</a:t>
                      </a:r>
                      <a:endParaRPr lang="en-GB" sz="1100" b="1"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52272">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52272">
                <a:tc>
                  <a:txBody>
                    <a:bodyPr/>
                    <a:lstStyle/>
                    <a:p>
                      <a:pPr marL="0" indent="0" algn="ctr">
                        <a:buFont typeface="Arial" panose="020B0604020202020204" pitchFamily="34" charset="0"/>
                        <a:buNone/>
                      </a:pPr>
                      <a:r>
                        <a:rPr lang="en-GB" sz="800" dirty="0" smtClean="0"/>
                        <a:t>Police recorded residential burglary offences</a:t>
                      </a:r>
                    </a:p>
                  </a:txBody>
                  <a:tcPr marL="90000" marR="90000"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3"/>
                        </a:solidFill>
                      </a:endParaRPr>
                    </a:p>
                  </a:txBody>
                  <a:tcPr marL="36000" marR="36000"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7th/8 MSG (higher than MSG average rates)</a:t>
                      </a:r>
                      <a:endParaRPr lang="en-GB" sz="800" b="1" dirty="0" smtClean="0">
                        <a:solidFill>
                          <a:srgbClr val="0070C0"/>
                        </a:solidFill>
                      </a:endParaRPr>
                    </a:p>
                  </a:txBody>
                  <a:tcPr marL="36000" marR="36000" anchor="ctr">
                    <a:solidFill>
                      <a:schemeClr val="accent1">
                        <a:lumMod val="20000"/>
                        <a:lumOff val="80000"/>
                      </a:schemeClr>
                    </a:solidFill>
                  </a:tcPr>
                </a:tc>
                <a:extLst>
                  <a:ext uri="{0D108BD9-81ED-4DB2-BD59-A6C34878D82A}">
                    <a16:rowId xmlns:a16="http://schemas.microsoft.com/office/drawing/2014/main" val="1671074921"/>
                  </a:ext>
                </a:extLst>
              </a:tr>
              <a:tr h="252272">
                <a:tc>
                  <a:txBody>
                    <a:bodyPr/>
                    <a:lstStyle/>
                    <a:p>
                      <a:pPr marL="0" indent="0" algn="ctr">
                        <a:buFont typeface="Arial" panose="020B0604020202020204" pitchFamily="34" charset="0"/>
                        <a:buNone/>
                      </a:pPr>
                      <a:r>
                        <a:rPr lang="en-GB" sz="800" dirty="0" smtClean="0"/>
                        <a:t>Police recorded vehicle crime offences</a:t>
                      </a:r>
                      <a:endParaRPr lang="en-GB" sz="800" dirty="0" smtClean="0">
                        <a:solidFill>
                          <a:schemeClr val="tx1"/>
                        </a:solidFill>
                      </a:endParaRPr>
                    </a:p>
                  </a:txBody>
                  <a:tcPr marL="90000" marR="90000"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marL="36000" marR="36000"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smtClean="0"/>
                        <a:t>5th/8 MSG (similar to MSG average rates)</a:t>
                      </a:r>
                      <a:endParaRPr lang="en-GB" sz="800" b="1" dirty="0" smtClean="0">
                        <a:solidFill>
                          <a:srgbClr val="0070C0"/>
                        </a:solidFill>
                      </a:endParaRPr>
                    </a:p>
                  </a:txBody>
                  <a:tcPr marL="36000" marR="36000" anchor="ctr">
                    <a:solidFill>
                      <a:schemeClr val="accent1">
                        <a:lumMod val="40000"/>
                        <a:lumOff val="60000"/>
                      </a:schemeClr>
                    </a:solidFill>
                  </a:tcPr>
                </a:tc>
                <a:extLst>
                  <a:ext uri="{0D108BD9-81ED-4DB2-BD59-A6C34878D82A}">
                    <a16:rowId xmlns:a16="http://schemas.microsoft.com/office/drawing/2014/main" val="1737001701"/>
                  </a:ext>
                </a:extLst>
              </a:tr>
              <a:tr h="252272">
                <a:tc>
                  <a:txBody>
                    <a:bodyPr/>
                    <a:lstStyle/>
                    <a:p>
                      <a:pPr marL="0" indent="0" algn="ctr">
                        <a:buFont typeface="Arial" panose="020B0604020202020204" pitchFamily="34" charset="0"/>
                        <a:buNone/>
                      </a:pPr>
                      <a:r>
                        <a:rPr lang="en-GB" sz="800" dirty="0" smtClean="0"/>
                        <a:t>Police recorded personal robbery offences</a:t>
                      </a:r>
                      <a:endParaRPr lang="en-GB" sz="800" dirty="0" smtClean="0">
                        <a:solidFill>
                          <a:schemeClr val="tx1"/>
                        </a:solidFill>
                      </a:endParaRPr>
                    </a:p>
                  </a:txBody>
                  <a:tcPr marL="90000" marR="90000"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marL="36000" marR="36000"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8th/8 MSG (higher than MSG average rates)</a:t>
                      </a:r>
                      <a:endParaRPr lang="en-GB" sz="800" b="1" dirty="0" smtClean="0">
                        <a:solidFill>
                          <a:schemeClr val="accent5"/>
                        </a:solidFill>
                      </a:endParaRPr>
                    </a:p>
                  </a:txBody>
                  <a:tcPr marL="36000" marR="36000" anchor="ctr">
                    <a:solidFill>
                      <a:schemeClr val="accent1">
                        <a:lumMod val="20000"/>
                        <a:lumOff val="80000"/>
                      </a:schemeClr>
                    </a:solidFill>
                  </a:tcPr>
                </a:tc>
                <a:extLst>
                  <a:ext uri="{0D108BD9-81ED-4DB2-BD59-A6C34878D82A}">
                    <a16:rowId xmlns:a16="http://schemas.microsoft.com/office/drawing/2014/main" val="1775406330"/>
                  </a:ext>
                </a:extLst>
              </a:tr>
              <a:tr h="252272">
                <a:tc>
                  <a:txBody>
                    <a:bodyPr/>
                    <a:lstStyle/>
                    <a:p>
                      <a:pPr marL="0" indent="0" algn="ctr">
                        <a:buFont typeface="Arial" panose="020B0604020202020204" pitchFamily="34" charset="0"/>
                        <a:buNone/>
                      </a:pPr>
                      <a:r>
                        <a:rPr lang="en-GB" sz="800" dirty="0" smtClean="0"/>
                        <a:t>Police recorded theft from the</a:t>
                      </a:r>
                      <a:r>
                        <a:rPr lang="en-GB" sz="800" baseline="0" dirty="0" smtClean="0"/>
                        <a:t> person offences</a:t>
                      </a:r>
                      <a:endParaRPr lang="en-GB" sz="800" dirty="0" smtClean="0">
                        <a:solidFill>
                          <a:schemeClr val="tx1"/>
                        </a:solidFill>
                      </a:endParaRPr>
                    </a:p>
                  </a:txBody>
                  <a:tcPr marL="90000" marR="90000"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marL="36000" marR="36000"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5th/8 MSG (similar to MSG average rates)</a:t>
                      </a:r>
                      <a:endParaRPr lang="en-GB" sz="800" b="1" dirty="0" smtClean="0">
                        <a:solidFill>
                          <a:srgbClr val="0070C0"/>
                        </a:solidFill>
                      </a:endParaRPr>
                    </a:p>
                  </a:txBody>
                  <a:tcPr marL="36000" marR="36000" anchor="ctr">
                    <a:solidFill>
                      <a:schemeClr val="accent1">
                        <a:lumMod val="40000"/>
                        <a:lumOff val="60000"/>
                      </a:schemeClr>
                    </a:solidFill>
                  </a:tcPr>
                </a:tc>
                <a:extLst>
                  <a:ext uri="{0D108BD9-81ED-4DB2-BD59-A6C34878D82A}">
                    <a16:rowId xmlns:a16="http://schemas.microsoft.com/office/drawing/2014/main" val="1492947917"/>
                  </a:ext>
                </a:extLst>
              </a:tr>
              <a:tr h="2988511">
                <a:tc gridSpan="3">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a:solidFill>
                  <a:schemeClr val="bg1"/>
                </a:solidFill>
              </a:rPr>
              <a:t>Reduce Neighbourhood Crime</a:t>
            </a:r>
          </a:p>
        </p:txBody>
      </p:sp>
      <p:graphicFrame>
        <p:nvGraphicFramePr>
          <p:cNvPr id="9" name="Table 8"/>
          <p:cNvGraphicFramePr>
            <a:graphicFrameLocks noGrp="1"/>
          </p:cNvGraphicFramePr>
          <p:nvPr>
            <p:extLst>
              <p:ext uri="{D42A27DB-BD31-4B8C-83A1-F6EECF244321}">
                <p14:modId xmlns:p14="http://schemas.microsoft.com/office/powerpoint/2010/main" val="314209657"/>
              </p:ext>
            </p:extLst>
          </p:nvPr>
        </p:nvGraphicFramePr>
        <p:xfrm>
          <a:off x="6201429" y="499637"/>
          <a:ext cx="2789649" cy="3406159"/>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6719">
                <a:tc>
                  <a:txBody>
                    <a:bodyPr/>
                    <a:lstStyle/>
                    <a:p>
                      <a:pPr algn="ctr"/>
                      <a:r>
                        <a:rPr lang="en-GB" sz="1100" dirty="0" smtClean="0"/>
                        <a:t>Planned Action</a:t>
                      </a:r>
                      <a:r>
                        <a:rPr lang="en-GB" sz="1100" baseline="0" dirty="0" smtClean="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428718">
                <a:tc>
                  <a:txBody>
                    <a:bodyPr/>
                    <a:lstStyle/>
                    <a:p>
                      <a:pPr marL="228600" indent="-228600">
                        <a:buFont typeface="+mj-lt"/>
                        <a:buAutoNum type="arabicPeriod"/>
                      </a:pPr>
                      <a:r>
                        <a:rPr lang="en-GB" sz="800" dirty="0" smtClean="0"/>
                        <a:t>Development and enhancement of problem-solving data analytics, methodologies and approaches to identify and target neighbourhood crime issues.</a:t>
                      </a:r>
                    </a:p>
                    <a:p>
                      <a:pPr marL="228600" indent="-228600">
                        <a:buFont typeface="+mj-lt"/>
                        <a:buAutoNum type="arabicPeriod"/>
                      </a:pPr>
                      <a:endParaRPr lang="en-GB" sz="400" dirty="0" smtClean="0"/>
                    </a:p>
                    <a:p>
                      <a:pPr marL="228600" indent="-228600">
                        <a:buFont typeface="+mj-lt"/>
                        <a:buAutoNum type="arabicPeriod"/>
                      </a:pPr>
                      <a:r>
                        <a:rPr lang="en-GB" sz="800" dirty="0" smtClean="0"/>
                        <a:t>Embedding of improvements in the intelligence and tasking functions and processes, to better identify and respond to emerging trends associated with neighbourhood crime.</a:t>
                      </a:r>
                    </a:p>
                    <a:p>
                      <a:pPr marL="228600" indent="-228600">
                        <a:buFont typeface="+mj-lt"/>
                        <a:buAutoNum type="arabicPeriod"/>
                      </a:pPr>
                      <a:endParaRPr lang="en-GB" sz="400" dirty="0" smtClean="0"/>
                    </a:p>
                    <a:p>
                      <a:pPr marL="228600" indent="-228600">
                        <a:buFont typeface="+mj-lt"/>
                        <a:buAutoNum type="arabicPeriod"/>
                      </a:pPr>
                      <a:r>
                        <a:rPr lang="en-GB" sz="800" dirty="0" smtClean="0"/>
                        <a:t>Enhancement of the existing proactive and reactive capabilities within Remedy, through structural and process improvements, to reduce neighbourhood crime in local communities across Avon and Somerset.</a:t>
                      </a:r>
                    </a:p>
                    <a:p>
                      <a:pPr marL="228600" indent="-228600">
                        <a:buFont typeface="+mj-lt"/>
                        <a:buAutoNum type="arabicPeriod"/>
                      </a:pPr>
                      <a:endParaRPr lang="en-GB" sz="400" dirty="0" smtClean="0"/>
                    </a:p>
                    <a:p>
                      <a:pPr marL="228600" indent="-228600">
                        <a:buFont typeface="+mj-lt"/>
                        <a:buAutoNum type="arabicPeriod"/>
                      </a:pPr>
                      <a:r>
                        <a:rPr lang="en-GB" sz="800" dirty="0" smtClean="0"/>
                        <a:t>Development of a rural affairs delivery plan, to improve the recording of and operational response to neighbourhood crime; specifically in rural communities. The delivery plan will also focus on crime prevention activities, in conjunction with partners, to target-harden rural communities.</a:t>
                      </a:r>
                    </a:p>
                    <a:p>
                      <a:pPr marL="228600" indent="-228600">
                        <a:buFont typeface="+mj-lt"/>
                        <a:buAutoNum type="arabicPeriod"/>
                      </a:pPr>
                      <a:endParaRPr lang="en-GB" sz="400" dirty="0" smtClean="0"/>
                    </a:p>
                    <a:p>
                      <a:pPr marL="228600" indent="-228600">
                        <a:buFont typeface="+mj-lt"/>
                        <a:buAutoNum type="arabicPeriod"/>
                      </a:pPr>
                      <a:r>
                        <a:rPr lang="en-GB" sz="800" dirty="0" smtClean="0"/>
                        <a:t>Enhancement of the Integrated Offender Management capabilities, through process improvements and police officer uplift investment; thereby better managing neighbourhood crime offenders, and reducing reoffending.</a:t>
                      </a:r>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288748621"/>
              </p:ext>
            </p:extLst>
          </p:nvPr>
        </p:nvGraphicFramePr>
        <p:xfrm>
          <a:off x="6201429" y="3942327"/>
          <a:ext cx="2796021" cy="1082040"/>
        </p:xfrm>
        <a:graphic>
          <a:graphicData uri="http://schemas.openxmlformats.org/drawingml/2006/table">
            <a:tbl>
              <a:tblPr firstRow="1" bandRow="1">
                <a:tableStyleId>{073A0DAA-6AF3-43AB-8588-CEC1D06C72B9}</a:tableStyleId>
              </a:tblPr>
              <a:tblGrid>
                <a:gridCol w="2796021">
                  <a:extLst>
                    <a:ext uri="{9D8B030D-6E8A-4147-A177-3AD203B41FA5}">
                      <a16:colId xmlns:a16="http://schemas.microsoft.com/office/drawing/2014/main" val="491306328"/>
                    </a:ext>
                  </a:extLst>
                </a:gridCol>
              </a:tblGrid>
              <a:tr h="248749">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802708">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Recorded</a:t>
                      </a:r>
                      <a:r>
                        <a:rPr lang="en-GB" sz="800" baseline="0" dirty="0" smtClean="0"/>
                        <a:t> neighbourhood crimes were impacted significantly during the COVID-19 lockdown periods, and as a result saw large reductions. Crimes are anticipated to return to normal levels and therefore the outlook is based on ‘pre-COVID-19’ trends.</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GB" sz="800" baseline="0" dirty="0" smtClean="0"/>
                    </a:p>
                  </a:txBody>
                  <a:tcPr>
                    <a:noFill/>
                  </a:tcPr>
                </a:tc>
                <a:extLst>
                  <a:ext uri="{0D108BD9-81ED-4DB2-BD59-A6C34878D82A}">
                    <a16:rowId xmlns:a16="http://schemas.microsoft.com/office/drawing/2014/main" val="1936083217"/>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4" name="Chart 13"/>
          <p:cNvGraphicFramePr>
            <a:graphicFrameLocks/>
          </p:cNvGraphicFramePr>
          <p:nvPr>
            <p:extLst>
              <p:ext uri="{D42A27DB-BD31-4B8C-83A1-F6EECF244321}">
                <p14:modId xmlns:p14="http://schemas.microsoft.com/office/powerpoint/2010/main" val="143830417"/>
              </p:ext>
            </p:extLst>
          </p:nvPr>
        </p:nvGraphicFramePr>
        <p:xfrm>
          <a:off x="193906" y="2080796"/>
          <a:ext cx="2880000" cy="14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741815748"/>
              </p:ext>
            </p:extLst>
          </p:nvPr>
        </p:nvGraphicFramePr>
        <p:xfrm>
          <a:off x="3143988" y="2080796"/>
          <a:ext cx="2880000" cy="144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a:graphicFrameLocks/>
          </p:cNvGraphicFramePr>
          <p:nvPr>
            <p:extLst>
              <p:ext uri="{D42A27DB-BD31-4B8C-83A1-F6EECF244321}">
                <p14:modId xmlns:p14="http://schemas.microsoft.com/office/powerpoint/2010/main" val="2990776528"/>
              </p:ext>
            </p:extLst>
          </p:nvPr>
        </p:nvGraphicFramePr>
        <p:xfrm>
          <a:off x="193906" y="3550561"/>
          <a:ext cx="2880000" cy="144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p:cNvGraphicFramePr>
            <a:graphicFrameLocks/>
          </p:cNvGraphicFramePr>
          <p:nvPr>
            <p:extLst>
              <p:ext uri="{D42A27DB-BD31-4B8C-83A1-F6EECF244321}">
                <p14:modId xmlns:p14="http://schemas.microsoft.com/office/powerpoint/2010/main" val="872516239"/>
              </p:ext>
            </p:extLst>
          </p:nvPr>
        </p:nvGraphicFramePr>
        <p:xfrm>
          <a:off x="3143988" y="3550561"/>
          <a:ext cx="2880000" cy="144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60157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09053174"/>
              </p:ext>
            </p:extLst>
          </p:nvPr>
        </p:nvGraphicFramePr>
        <p:xfrm>
          <a:off x="123824" y="499635"/>
          <a:ext cx="5981700" cy="4566953"/>
        </p:xfrm>
        <a:graphic>
          <a:graphicData uri="http://schemas.openxmlformats.org/drawingml/2006/table">
            <a:tbl>
              <a:tblPr firstRow="1" bandRow="1">
                <a:tableStyleId>{073A0DAA-6AF3-43AB-8588-CEC1D06C72B9}</a:tableStyleId>
              </a:tblPr>
              <a:tblGrid>
                <a:gridCol w="2215516">
                  <a:extLst>
                    <a:ext uri="{9D8B030D-6E8A-4147-A177-3AD203B41FA5}">
                      <a16:colId xmlns:a16="http://schemas.microsoft.com/office/drawing/2014/main" val="491306328"/>
                    </a:ext>
                  </a:extLst>
                </a:gridCol>
                <a:gridCol w="1181100">
                  <a:extLst>
                    <a:ext uri="{9D8B030D-6E8A-4147-A177-3AD203B41FA5}">
                      <a16:colId xmlns:a16="http://schemas.microsoft.com/office/drawing/2014/main" val="568197104"/>
                    </a:ext>
                  </a:extLst>
                </a:gridCol>
                <a:gridCol w="2585084">
                  <a:extLst>
                    <a:ext uri="{9D8B030D-6E8A-4147-A177-3AD203B41FA5}">
                      <a16:colId xmlns:a16="http://schemas.microsoft.com/office/drawing/2014/main" val="38739017"/>
                    </a:ext>
                  </a:extLst>
                </a:gridCol>
              </a:tblGrid>
              <a:tr h="273529">
                <a:tc gridSpan="3">
                  <a:txBody>
                    <a:bodyPr/>
                    <a:lstStyle/>
                    <a:p>
                      <a:pPr algn="ctr"/>
                      <a:r>
                        <a:rPr lang="en-GB" sz="1100" dirty="0" smtClean="0"/>
                        <a:t>Measures Summary</a:t>
                      </a:r>
                      <a:endParaRPr lang="en-GB" sz="1100"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39738">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334313">
                <a:tc>
                  <a:txBody>
                    <a:bodyPr/>
                    <a:lstStyle/>
                    <a:p>
                      <a:pPr marL="0" indent="0" algn="ctr">
                        <a:buFont typeface="Arial" panose="020B0604020202020204" pitchFamily="34" charset="0"/>
                        <a:buNone/>
                      </a:pPr>
                      <a:r>
                        <a:rPr lang="en-GB" sz="800" dirty="0" smtClean="0"/>
                        <a:t>Investigate 100% of all cyber dependant crime disseminated to forces</a:t>
                      </a:r>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Stable (100%)</a:t>
                      </a:r>
                      <a:endParaRPr lang="en-GB" sz="800" b="1" dirty="0" smtClean="0">
                        <a:solidFill>
                          <a:srgbClr val="00B050"/>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1671074921"/>
                  </a:ext>
                </a:extLst>
              </a:tr>
              <a:tr h="334313">
                <a:tc>
                  <a:txBody>
                    <a:bodyPr/>
                    <a:lstStyle/>
                    <a:p>
                      <a:pPr marL="0" indent="0" algn="ctr">
                        <a:buFont typeface="Arial" panose="020B0604020202020204" pitchFamily="34" charset="0"/>
                        <a:buNone/>
                      </a:pPr>
                      <a:r>
                        <a:rPr lang="en-GB" sz="800" dirty="0" smtClean="0"/>
                        <a:t>Provide 100% of all cyber dependant crime victims with specialist advice</a:t>
                      </a:r>
                      <a:endParaRPr lang="en-GB" sz="800" dirty="0" smtClean="0">
                        <a:solidFill>
                          <a:schemeClr val="tx1"/>
                        </a:solidFill>
                      </a:endParaRPr>
                    </a:p>
                  </a:txBody>
                  <a:tcPr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smtClean="0"/>
                        <a:t>Stable (100%)</a:t>
                      </a:r>
                      <a:endParaRPr lang="en-GB" sz="800" b="1" dirty="0" smtClean="0">
                        <a:solidFill>
                          <a:srgbClr val="00B050"/>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1737001701"/>
                  </a:ext>
                </a:extLst>
              </a:tr>
              <a:tr h="326468">
                <a:tc>
                  <a:txBody>
                    <a:bodyPr/>
                    <a:lstStyle/>
                    <a:p>
                      <a:pPr marL="0" indent="0" algn="ctr">
                        <a:buFont typeface="Arial" panose="020B0604020202020204" pitchFamily="34" charset="0"/>
                        <a:buNone/>
                      </a:pPr>
                      <a:r>
                        <a:rPr lang="en-GB" sz="800" dirty="0" smtClean="0"/>
                        <a:t>Action Fraud Offences</a:t>
                      </a:r>
                      <a:endParaRPr lang="en-GB" sz="800" dirty="0" smtClean="0">
                        <a:solidFill>
                          <a:schemeClr val="tx1"/>
                        </a:solidFill>
                      </a:endParaRPr>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3278336626"/>
                  </a:ext>
                </a:extLst>
              </a:tr>
              <a:tr h="3056658">
                <a:tc gridSpan="3">
                  <a:txBody>
                    <a:bodyPr/>
                    <a:lstStyle/>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dirty="0" smtClean="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600" dirty="0" smtClean="0">
                <a:solidFill>
                  <a:schemeClr val="bg1"/>
                </a:solidFill>
              </a:rPr>
              <a:t>Tackle Cybercrime</a:t>
            </a:r>
            <a:endParaRPr lang="en-GB" sz="1600"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891545283"/>
              </p:ext>
            </p:extLst>
          </p:nvPr>
        </p:nvGraphicFramePr>
        <p:xfrm>
          <a:off x="6201429" y="499637"/>
          <a:ext cx="2789649" cy="2695435"/>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6719">
                <a:tc>
                  <a:txBody>
                    <a:bodyPr/>
                    <a:lstStyle/>
                    <a:p>
                      <a:pPr algn="ctr"/>
                      <a:r>
                        <a:rPr lang="en-GB" sz="1100" dirty="0" smtClean="0"/>
                        <a:t>Planned Action</a:t>
                      </a:r>
                      <a:r>
                        <a:rPr lang="en-GB" sz="1100" baseline="0" dirty="0" smtClean="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428716">
                <a:tc>
                  <a:txBody>
                    <a:bodyPr/>
                    <a:lstStyle/>
                    <a:p>
                      <a:pPr marL="228600" indent="-228600">
                        <a:buFont typeface="+mj-lt"/>
                        <a:buAutoNum type="arabicPeriod"/>
                      </a:pPr>
                      <a:r>
                        <a:rPr lang="en-GB" sz="800" baseline="0" dirty="0" smtClean="0">
                          <a:solidFill>
                            <a:schemeClr val="tx1"/>
                          </a:solidFill>
                        </a:rPr>
                        <a:t>Delivery of cybercrime prevention advice and specialist victim support, through the cybercrime protect officer capability. </a:t>
                      </a:r>
                    </a:p>
                    <a:p>
                      <a:pPr marL="228600" indent="-228600">
                        <a:buFont typeface="+mj-lt"/>
                        <a:buAutoNum type="arabicPeriod"/>
                      </a:pPr>
                      <a:endParaRPr lang="en-GB" sz="800" baseline="0" dirty="0" smtClean="0">
                        <a:solidFill>
                          <a:schemeClr val="tx1"/>
                        </a:solidFill>
                      </a:endParaRPr>
                    </a:p>
                    <a:p>
                      <a:pPr marL="228600" indent="-228600">
                        <a:buFont typeface="+mj-lt"/>
                        <a:buAutoNum type="arabicPeriod"/>
                      </a:pPr>
                      <a:r>
                        <a:rPr lang="en-GB" sz="800" baseline="0" dirty="0" smtClean="0">
                          <a:solidFill>
                            <a:schemeClr val="tx1"/>
                          </a:solidFill>
                        </a:rPr>
                        <a:t>Promotion of fraud-awareness, linking to national campaigns, to increase public understanding of offending methods and to deliver appropriate crime prevention advice.</a:t>
                      </a:r>
                    </a:p>
                    <a:p>
                      <a:pPr marL="228600" indent="-228600">
                        <a:buFont typeface="+mj-lt"/>
                        <a:buAutoNum type="arabicPeriod"/>
                      </a:pPr>
                      <a:endParaRPr lang="en-GB" sz="800" baseline="0" dirty="0" smtClean="0">
                        <a:solidFill>
                          <a:schemeClr val="tx1"/>
                        </a:solidFill>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baseline="0" dirty="0" smtClean="0">
                          <a:solidFill>
                            <a:schemeClr val="tx1"/>
                          </a:solidFill>
                        </a:rPr>
                        <a:t>Embedding crypto-currency training within financial investigation, fraud and cyber teams; equipping staff with enhanced skills and capabilities for the seizure and investigation of offences associated with crypto-currencies.  </a:t>
                      </a:r>
                    </a:p>
                    <a:p>
                      <a:pPr marL="0" indent="0">
                        <a:buFont typeface="+mj-lt"/>
                        <a:buNone/>
                      </a:pPr>
                      <a:endParaRPr lang="en-GB" sz="800" baseline="0" dirty="0" smtClean="0">
                        <a:solidFill>
                          <a:schemeClr val="tx1"/>
                        </a:solidFill>
                      </a:endParaRPr>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138306318"/>
              </p:ext>
            </p:extLst>
          </p:nvPr>
        </p:nvGraphicFramePr>
        <p:xfrm>
          <a:off x="6201427" y="3211025"/>
          <a:ext cx="2796022" cy="1838391"/>
        </p:xfrm>
        <a:graphic>
          <a:graphicData uri="http://schemas.openxmlformats.org/drawingml/2006/table">
            <a:tbl>
              <a:tblPr firstRow="1" bandRow="1">
                <a:tableStyleId>{073A0DAA-6AF3-43AB-8588-CEC1D06C72B9}</a:tableStyleId>
              </a:tblPr>
              <a:tblGrid>
                <a:gridCol w="2796022">
                  <a:extLst>
                    <a:ext uri="{9D8B030D-6E8A-4147-A177-3AD203B41FA5}">
                      <a16:colId xmlns:a16="http://schemas.microsoft.com/office/drawing/2014/main" val="491306328"/>
                    </a:ext>
                  </a:extLst>
                </a:gridCol>
              </a:tblGrid>
              <a:tr h="172285">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1579311">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There is no local measurement similar to the national measures, which focus on ‘Confidence in the law enforcement response to cyber crime’ and ‘the percentage of businesses experiencing a cyber breach or attack’. Both of these measures are captured at a national level.</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800" dirty="0" smtClean="0">
                        <a:solidFill>
                          <a:schemeClr val="accent4">
                            <a:lumMod val="75000"/>
                          </a:schemeClr>
                        </a:solidFill>
                      </a:endParaRPr>
                    </a:p>
                  </a:txBody>
                  <a:tcPr>
                    <a:noFill/>
                  </a:tcPr>
                </a:tc>
                <a:extLst>
                  <a:ext uri="{0D108BD9-81ED-4DB2-BD59-A6C34878D82A}">
                    <a16:rowId xmlns:a16="http://schemas.microsoft.com/office/drawing/2014/main" val="1936083217"/>
                  </a:ext>
                </a:extLst>
              </a:tr>
            </a:tbl>
          </a:graphicData>
        </a:graphic>
      </p:graphicFrame>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4" name="Chart 13"/>
          <p:cNvGraphicFramePr>
            <a:graphicFrameLocks/>
          </p:cNvGraphicFramePr>
          <p:nvPr>
            <p:extLst>
              <p:ext uri="{D42A27DB-BD31-4B8C-83A1-F6EECF244321}">
                <p14:modId xmlns:p14="http://schemas.microsoft.com/office/powerpoint/2010/main" val="359653669"/>
              </p:ext>
            </p:extLst>
          </p:nvPr>
        </p:nvGraphicFramePr>
        <p:xfrm>
          <a:off x="234674" y="2090294"/>
          <a:ext cx="5760000" cy="28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7850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30371962"/>
              </p:ext>
            </p:extLst>
          </p:nvPr>
        </p:nvGraphicFramePr>
        <p:xfrm>
          <a:off x="123824" y="499634"/>
          <a:ext cx="5981700" cy="4587176"/>
        </p:xfrm>
        <a:graphic>
          <a:graphicData uri="http://schemas.openxmlformats.org/drawingml/2006/table">
            <a:tbl>
              <a:tblPr firstRow="1" bandRow="1">
                <a:tableStyleId>{073A0DAA-6AF3-43AB-8588-CEC1D06C72B9}</a:tableStyleId>
              </a:tblPr>
              <a:tblGrid>
                <a:gridCol w="2329816">
                  <a:extLst>
                    <a:ext uri="{9D8B030D-6E8A-4147-A177-3AD203B41FA5}">
                      <a16:colId xmlns:a16="http://schemas.microsoft.com/office/drawing/2014/main" val="491306328"/>
                    </a:ext>
                  </a:extLst>
                </a:gridCol>
                <a:gridCol w="1188720">
                  <a:extLst>
                    <a:ext uri="{9D8B030D-6E8A-4147-A177-3AD203B41FA5}">
                      <a16:colId xmlns:a16="http://schemas.microsoft.com/office/drawing/2014/main" val="568197104"/>
                    </a:ext>
                  </a:extLst>
                </a:gridCol>
                <a:gridCol w="2463164">
                  <a:extLst>
                    <a:ext uri="{9D8B030D-6E8A-4147-A177-3AD203B41FA5}">
                      <a16:colId xmlns:a16="http://schemas.microsoft.com/office/drawing/2014/main" val="38739017"/>
                    </a:ext>
                  </a:extLst>
                </a:gridCol>
              </a:tblGrid>
              <a:tr h="275293">
                <a:tc gridSpan="3">
                  <a:txBody>
                    <a:bodyPr/>
                    <a:lstStyle/>
                    <a:p>
                      <a:pPr algn="ctr"/>
                      <a:r>
                        <a:rPr lang="en-GB" sz="1100" dirty="0" smtClean="0"/>
                        <a:t>Measures Summary</a:t>
                      </a:r>
                      <a:endParaRPr lang="en-GB" sz="1100" dirty="0"/>
                    </a:p>
                  </a:txBody>
                  <a:tcPr anchor="ctr">
                    <a:solidFill>
                      <a:srgbClr val="00B0F0"/>
                    </a:solidFill>
                  </a:tcPr>
                </a:tc>
                <a:tc hMerge="1">
                  <a:txBody>
                    <a:bodyPr/>
                    <a:lstStyle/>
                    <a:p>
                      <a:pPr algn="ctr"/>
                      <a:endParaRPr lang="en-GB" sz="1600" dirty="0"/>
                    </a:p>
                  </a:txBody>
                  <a:tcPr/>
                </a:tc>
                <a:tc hMerge="1">
                  <a:txBody>
                    <a:bodyPr/>
                    <a:lstStyle/>
                    <a:p>
                      <a:pPr algn="ctr"/>
                      <a:endParaRPr lang="en-GB" sz="1600" dirty="0"/>
                    </a:p>
                  </a:txBody>
                  <a:tcPr/>
                </a:tc>
                <a:extLst>
                  <a:ext uri="{0D108BD9-81ED-4DB2-BD59-A6C34878D82A}">
                    <a16:rowId xmlns:a16="http://schemas.microsoft.com/office/drawing/2014/main" val="3699443570"/>
                  </a:ext>
                </a:extLst>
              </a:tr>
              <a:tr h="259165">
                <a:tc>
                  <a:txBody>
                    <a:bodyPr/>
                    <a:lstStyle/>
                    <a:p>
                      <a:pPr algn="ctr"/>
                      <a:r>
                        <a:rPr lang="en-GB" sz="800" b="1" dirty="0" smtClean="0"/>
                        <a:t>Local Measures</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Trend / Outlook</a:t>
                      </a:r>
                      <a:endParaRPr lang="en-GB" sz="800" b="1" dirty="0">
                        <a:solidFill>
                          <a:schemeClr val="accent4"/>
                        </a:solidFill>
                      </a:endParaRPr>
                    </a:p>
                  </a:txBody>
                  <a:tcPr anchor="ctr">
                    <a:solidFill>
                      <a:schemeClr val="accent1">
                        <a:lumMod val="40000"/>
                        <a:lumOff val="60000"/>
                      </a:schemeClr>
                    </a:solidFill>
                  </a:tcPr>
                </a:tc>
                <a:tc>
                  <a:txBody>
                    <a:bodyPr/>
                    <a:lstStyle/>
                    <a:p>
                      <a:pPr algn="ctr"/>
                      <a:r>
                        <a:rPr lang="en-GB" sz="800" b="1" dirty="0" smtClean="0"/>
                        <a:t>Benchmark</a:t>
                      </a:r>
                      <a:endParaRPr lang="en-GB" sz="800" b="1" dirty="0">
                        <a:solidFill>
                          <a:schemeClr val="accent4"/>
                        </a:solidFill>
                      </a:endParaRPr>
                    </a:p>
                  </a:txBody>
                  <a:tcPr anchor="ctr">
                    <a:solidFill>
                      <a:schemeClr val="accent1">
                        <a:lumMod val="40000"/>
                        <a:lumOff val="60000"/>
                      </a:schemeClr>
                    </a:solidFill>
                  </a:tcPr>
                </a:tc>
                <a:extLst>
                  <a:ext uri="{0D108BD9-81ED-4DB2-BD59-A6C34878D82A}">
                    <a16:rowId xmlns:a16="http://schemas.microsoft.com/office/drawing/2014/main" val="122806814"/>
                  </a:ext>
                </a:extLst>
              </a:tr>
              <a:tr h="255751">
                <a:tc>
                  <a:txBody>
                    <a:bodyPr/>
                    <a:lstStyle/>
                    <a:p>
                      <a:pPr marL="0" indent="0" algn="ctr">
                        <a:buFont typeface="Arial" panose="020B0604020202020204" pitchFamily="34" charset="0"/>
                        <a:buNone/>
                      </a:pPr>
                      <a:r>
                        <a:rPr lang="en-GB" sz="800" dirty="0" smtClean="0"/>
                        <a:t>Overall victim</a:t>
                      </a:r>
                      <a:r>
                        <a:rPr lang="en-GB" sz="800" baseline="0" dirty="0" smtClean="0"/>
                        <a:t> satisfaction rate</a:t>
                      </a:r>
                      <a:endParaRPr lang="en-GB" sz="800" dirty="0" smtClean="0"/>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1671074921"/>
                  </a:ext>
                </a:extLst>
              </a:tr>
              <a:tr h="255751">
                <a:tc>
                  <a:txBody>
                    <a:bodyPr/>
                    <a:lstStyle/>
                    <a:p>
                      <a:pPr marL="0" indent="0" algn="ctr">
                        <a:buFont typeface="Arial" panose="020B0604020202020204" pitchFamily="34" charset="0"/>
                        <a:buNone/>
                      </a:pPr>
                      <a:r>
                        <a:rPr lang="en-GB" sz="800" dirty="0" smtClean="0"/>
                        <a:t>Hate crime</a:t>
                      </a:r>
                      <a:r>
                        <a:rPr lang="en-GB" sz="800" baseline="0" dirty="0" smtClean="0"/>
                        <a:t> victim satisfaction rate</a:t>
                      </a:r>
                      <a:endParaRPr lang="en-GB" sz="800" dirty="0" smtClean="0">
                        <a:solidFill>
                          <a:schemeClr val="tx1"/>
                        </a:solidFill>
                      </a:endParaRPr>
                    </a:p>
                  </a:txBody>
                  <a:tcPr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5">
                            <a:lumMod val="75000"/>
                          </a:schemeClr>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1737001701"/>
                  </a:ext>
                </a:extLst>
              </a:tr>
              <a:tr h="255751">
                <a:tc>
                  <a:txBody>
                    <a:bodyPr/>
                    <a:lstStyle/>
                    <a:p>
                      <a:pPr marL="0" indent="0" algn="ctr">
                        <a:buFont typeface="Arial" panose="020B0604020202020204" pitchFamily="34" charset="0"/>
                        <a:buNone/>
                      </a:pPr>
                      <a:r>
                        <a:rPr lang="en-GB" sz="800" dirty="0" smtClean="0"/>
                        <a:t>Violent crime</a:t>
                      </a:r>
                      <a:r>
                        <a:rPr lang="en-GB" sz="800" baseline="0" dirty="0" smtClean="0"/>
                        <a:t> victim satisfaction</a:t>
                      </a:r>
                      <a:endParaRPr lang="en-GB" sz="800" dirty="0" smtClean="0">
                        <a:solidFill>
                          <a:schemeClr val="tx1"/>
                        </a:solidFill>
                      </a:endParaRPr>
                    </a:p>
                  </a:txBody>
                  <a:tcPr anchor="ctr">
                    <a:solidFill>
                      <a:schemeClr val="accent1">
                        <a:lumMod val="20000"/>
                        <a:lumOff val="8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anchor="c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20000"/>
                        <a:lumOff val="80000"/>
                      </a:schemeClr>
                    </a:solidFill>
                  </a:tcPr>
                </a:tc>
                <a:extLst>
                  <a:ext uri="{0D108BD9-81ED-4DB2-BD59-A6C34878D82A}">
                    <a16:rowId xmlns:a16="http://schemas.microsoft.com/office/drawing/2014/main" val="1775406330"/>
                  </a:ext>
                </a:extLst>
              </a:tr>
              <a:tr h="255751">
                <a:tc>
                  <a:txBody>
                    <a:bodyPr/>
                    <a:lstStyle/>
                    <a:p>
                      <a:pPr marL="0" indent="0" algn="ctr">
                        <a:buFont typeface="Arial" panose="020B0604020202020204" pitchFamily="34" charset="0"/>
                        <a:buNone/>
                      </a:pPr>
                      <a:r>
                        <a:rPr lang="en-GB" sz="800" dirty="0" smtClean="0"/>
                        <a:t>Burglary victim</a:t>
                      </a:r>
                      <a:r>
                        <a:rPr lang="en-GB" sz="800" baseline="0" dirty="0" smtClean="0"/>
                        <a:t> satisfaction</a:t>
                      </a:r>
                      <a:endParaRPr lang="en-GB" sz="800" dirty="0" smtClean="0">
                        <a:solidFill>
                          <a:schemeClr val="tx1"/>
                        </a:solidFill>
                      </a:endParaRPr>
                    </a:p>
                  </a:txBody>
                  <a:tcPr anchor="ctr">
                    <a:solidFill>
                      <a:schemeClr val="accent1">
                        <a:lumMod val="40000"/>
                        <a:lumOff val="60000"/>
                      </a:schemeClr>
                    </a:solidFill>
                  </a:tcPr>
                </a:tc>
                <a:tc>
                  <a:txBody>
                    <a:bodyPr/>
                    <a:lstStyle/>
                    <a:p>
                      <a:pPr marL="0" indent="0" algn="ctr">
                        <a:buFont typeface="Arial" panose="020B0604020202020204" pitchFamily="34" charset="0"/>
                        <a:buNone/>
                      </a:pPr>
                      <a:r>
                        <a:rPr lang="en-GB" sz="800" dirty="0" smtClean="0"/>
                        <a:t>Stable</a:t>
                      </a:r>
                      <a:endParaRPr lang="en-GB" sz="800" b="1" dirty="0" smtClean="0">
                        <a:solidFill>
                          <a:schemeClr val="accent6">
                            <a:lumMod val="75000"/>
                          </a:schemeClr>
                        </a:solidFill>
                      </a:endParaRPr>
                    </a:p>
                  </a:txBody>
                  <a:tcPr anchor="ctr">
                    <a:solidFill>
                      <a:schemeClr val="accent1">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smtClean="0"/>
                        <a:t>Not</a:t>
                      </a:r>
                      <a:r>
                        <a:rPr lang="en-GB" sz="800" baseline="0" dirty="0" smtClean="0"/>
                        <a:t> available</a:t>
                      </a:r>
                      <a:endParaRPr lang="en-GB" sz="800" dirty="0" smtClean="0">
                        <a:solidFill>
                          <a:schemeClr val="bg1">
                            <a:lumMod val="50000"/>
                          </a:schemeClr>
                        </a:solidFill>
                      </a:endParaRPr>
                    </a:p>
                  </a:txBody>
                  <a:tcPr anchor="ctr">
                    <a:solidFill>
                      <a:schemeClr val="accent1">
                        <a:lumMod val="40000"/>
                        <a:lumOff val="60000"/>
                      </a:schemeClr>
                    </a:solidFill>
                  </a:tcPr>
                </a:tc>
                <a:extLst>
                  <a:ext uri="{0D108BD9-81ED-4DB2-BD59-A6C34878D82A}">
                    <a16:rowId xmlns:a16="http://schemas.microsoft.com/office/drawing/2014/main" val="1492947917"/>
                  </a:ext>
                </a:extLst>
              </a:tr>
              <a:tr h="3029714">
                <a:tc gridSpan="3">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solidFill>
                      <a:schemeClr val="accent2">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975484987"/>
                  </a:ext>
                </a:extLst>
              </a:tr>
            </a:tbl>
          </a:graphicData>
        </a:graphic>
      </p:graphicFrame>
      <p:sp>
        <p:nvSpPr>
          <p:cNvPr id="5" name="Rectangle 4"/>
          <p:cNvSpPr/>
          <p:nvPr/>
        </p:nvSpPr>
        <p:spPr>
          <a:xfrm>
            <a:off x="7831811" y="140677"/>
            <a:ext cx="1159267" cy="1273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Arial"/>
            </a:endParaRPr>
          </a:p>
        </p:txBody>
      </p:sp>
      <p:sp>
        <p:nvSpPr>
          <p:cNvPr id="7" name="Title 1"/>
          <p:cNvSpPr txBox="1">
            <a:spLocks/>
          </p:cNvSpPr>
          <p:nvPr/>
        </p:nvSpPr>
        <p:spPr>
          <a:xfrm>
            <a:off x="1332000" y="74004"/>
            <a:ext cx="6476476" cy="335573"/>
          </a:xfrm>
          <a:prstGeom prst="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vert="horz" lIns="0" tIns="0" rIns="0" bIns="0" rtlCol="0" anchor="ctr" anchorCtr="0">
            <a:normAutofit/>
          </a:bodyPr>
          <a:lstStyle>
            <a:lvl1pPr algn="r" defTabSz="457200" rtl="0" eaLnBrk="1" latinLnBrk="0" hangingPunct="1">
              <a:spcBef>
                <a:spcPct val="0"/>
              </a:spcBef>
              <a:buNone/>
              <a:defRPr sz="3500" b="1" kern="1200">
                <a:solidFill>
                  <a:srgbClr val="009FDF"/>
                </a:solidFill>
                <a:latin typeface="+mj-lt"/>
                <a:ea typeface="+mj-ea"/>
                <a:cs typeface="+mj-cs"/>
              </a:defRPr>
            </a:lvl1pPr>
          </a:lstStyle>
          <a:p>
            <a:pPr algn="ctr"/>
            <a:r>
              <a:rPr lang="en-GB" sz="1400" dirty="0">
                <a:solidFill>
                  <a:schemeClr val="bg1"/>
                </a:solidFill>
              </a:rPr>
              <a:t>Improve Victim Satisfaction, with a </a:t>
            </a:r>
            <a:r>
              <a:rPr lang="en-GB" sz="1400" dirty="0" smtClean="0">
                <a:solidFill>
                  <a:schemeClr val="bg1"/>
                </a:solidFill>
              </a:rPr>
              <a:t>Focus </a:t>
            </a:r>
            <a:r>
              <a:rPr lang="en-GB" sz="1400" dirty="0">
                <a:solidFill>
                  <a:schemeClr val="bg1"/>
                </a:solidFill>
              </a:rPr>
              <a:t>on </a:t>
            </a:r>
            <a:r>
              <a:rPr lang="en-GB" sz="1400" dirty="0" smtClean="0">
                <a:solidFill>
                  <a:schemeClr val="bg1"/>
                </a:solidFill>
              </a:rPr>
              <a:t>Victims of Domestic Abuse</a:t>
            </a:r>
            <a:endParaRPr lang="en-GB" sz="1400"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932471121"/>
              </p:ext>
            </p:extLst>
          </p:nvPr>
        </p:nvGraphicFramePr>
        <p:xfrm>
          <a:off x="6201429" y="499636"/>
          <a:ext cx="2789649" cy="3467118"/>
        </p:xfrm>
        <a:graphic>
          <a:graphicData uri="http://schemas.openxmlformats.org/drawingml/2006/table">
            <a:tbl>
              <a:tblPr firstRow="1" bandRow="1">
                <a:tableStyleId>{073A0DAA-6AF3-43AB-8588-CEC1D06C72B9}</a:tableStyleId>
              </a:tblPr>
              <a:tblGrid>
                <a:gridCol w="2789649">
                  <a:extLst>
                    <a:ext uri="{9D8B030D-6E8A-4147-A177-3AD203B41FA5}">
                      <a16:colId xmlns:a16="http://schemas.microsoft.com/office/drawing/2014/main" val="491306328"/>
                    </a:ext>
                  </a:extLst>
                </a:gridCol>
              </a:tblGrid>
              <a:tr h="266718">
                <a:tc>
                  <a:txBody>
                    <a:bodyPr/>
                    <a:lstStyle/>
                    <a:p>
                      <a:pPr algn="ctr"/>
                      <a:r>
                        <a:rPr lang="en-GB" sz="1100" dirty="0" smtClean="0"/>
                        <a:t>Planned Action</a:t>
                      </a:r>
                      <a:r>
                        <a:rPr lang="en-GB" sz="1100" baseline="0" dirty="0" smtClean="0"/>
                        <a:t> to Drive Performance</a:t>
                      </a:r>
                      <a:endParaRPr lang="en-GB" sz="1100" dirty="0"/>
                    </a:p>
                  </a:txBody>
                  <a:tcPr anchor="ctr">
                    <a:solidFill>
                      <a:srgbClr val="00B0F0"/>
                    </a:solidFill>
                  </a:tcPr>
                </a:tc>
                <a:extLst>
                  <a:ext uri="{0D108BD9-81ED-4DB2-BD59-A6C34878D82A}">
                    <a16:rowId xmlns:a16="http://schemas.microsoft.com/office/drawing/2014/main" val="3699443570"/>
                  </a:ext>
                </a:extLst>
              </a:tr>
              <a:tr h="2825619">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Project Bluestone (see</a:t>
                      </a:r>
                      <a:r>
                        <a:rPr lang="en-GB" sz="800" baseline="0" dirty="0" smtClean="0"/>
                        <a:t> below slide).</a:t>
                      </a:r>
                      <a:r>
                        <a:rPr lang="en-GB" sz="800" dirty="0" smtClean="0"/>
                        <a:t> This will support</a:t>
                      </a:r>
                      <a:r>
                        <a:rPr lang="en-GB" sz="800" baseline="0" dirty="0" smtClean="0"/>
                        <a:t> victims of domestic abuse-related RASSO.</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400" dirty="0" smtClean="0">
                        <a:solidFill>
                          <a:schemeClr val="accent4">
                            <a:lumMod val="75000"/>
                          </a:schemeClr>
                        </a:solidFill>
                      </a:endParaRPr>
                    </a:p>
                    <a:p>
                      <a:pPr marL="228600" indent="-228600">
                        <a:buFont typeface="+mj-lt"/>
                        <a:buAutoNum type="arabicPeriod"/>
                      </a:pPr>
                      <a:r>
                        <a:rPr lang="en-GB" sz="800" dirty="0" smtClean="0"/>
                        <a:t>Creatio</a:t>
                      </a:r>
                      <a:r>
                        <a:rPr lang="en-GB" sz="800" baseline="0" dirty="0" smtClean="0"/>
                        <a:t>n of an enhanced capability within the Integrated Offender Management unit, utilising the police officer uplift investment, to identify and manage higher risk domestic abuse perpetrators.</a:t>
                      </a:r>
                    </a:p>
                    <a:p>
                      <a:pPr marL="228600" indent="-228600">
                        <a:buFont typeface="+mj-lt"/>
                        <a:buAutoNum type="arabicPeriod"/>
                      </a:pPr>
                      <a:endParaRPr lang="en-GB" sz="400" baseline="0" dirty="0" smtClean="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Planning and delivery of comprehensive domestic abuse training (‘DA Matters’) for all staff who deliver front-line</a:t>
                      </a:r>
                      <a:r>
                        <a:rPr lang="en-GB" sz="800" baseline="0" dirty="0" smtClean="0"/>
                        <a:t> policing services.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400" baseline="0" dirty="0" smtClean="0"/>
                    </a:p>
                    <a:p>
                      <a:pPr marL="228600" indent="-228600">
                        <a:buFont typeface="+mj-lt"/>
                        <a:buAutoNum type="arabicPeriod"/>
                      </a:pPr>
                      <a:r>
                        <a:rPr lang="en-GB" sz="800" baseline="0" dirty="0" smtClean="0"/>
                        <a:t>Focused improvements on the consistent delivery of investigative updates for all victims of crime.</a:t>
                      </a:r>
                      <a:endParaRPr lang="en-GB" sz="800" dirty="0" smtClean="0"/>
                    </a:p>
                    <a:p>
                      <a:pPr marL="228600" indent="-228600">
                        <a:buFont typeface="+mj-lt"/>
                        <a:buAutoNum type="arabicPeriod"/>
                      </a:pPr>
                      <a:r>
                        <a:rPr lang="en-GB" sz="800" baseline="0" dirty="0" smtClean="0"/>
                        <a:t>Creation of new victim information packs to ensure that victims of crime are provided with relevant information, guidance and support.</a:t>
                      </a:r>
                    </a:p>
                    <a:p>
                      <a:pPr marL="228600" indent="-228600">
                        <a:buFont typeface="+mj-lt"/>
                        <a:buAutoNum type="arabicPeriod"/>
                      </a:pPr>
                      <a:endParaRPr lang="en-GB" sz="400" baseline="0" dirty="0" smtClean="0"/>
                    </a:p>
                    <a:p>
                      <a:pPr marL="228600" indent="-228600">
                        <a:buFont typeface="+mj-lt"/>
                        <a:buAutoNum type="arabicPeriod"/>
                      </a:pPr>
                      <a:r>
                        <a:rPr lang="en-GB" sz="800" baseline="0" dirty="0" smtClean="0"/>
                        <a:t>Enhancement of the victim survey provision, to ensure that victim experiences are better captured and responded to. </a:t>
                      </a:r>
                    </a:p>
                    <a:p>
                      <a:pPr marL="228600" indent="-228600">
                        <a:buFont typeface="+mj-lt"/>
                        <a:buAutoNum type="arabicPeriod"/>
                      </a:pPr>
                      <a:endParaRPr lang="en-GB" sz="400" baseline="0" dirty="0" smtClean="0"/>
                    </a:p>
                    <a:p>
                      <a:pPr marL="228600" indent="-228600">
                        <a:buFont typeface="+mj-lt"/>
                        <a:buAutoNum type="arabicPeriod"/>
                      </a:pPr>
                      <a:r>
                        <a:rPr lang="en-GB" sz="800" dirty="0" smtClean="0"/>
                        <a:t>Establishment of an improved way of working within the Incident Assessment Unit to ensure that, whenever additional victim-based crimes are identified, they are correctly recorded at the earliest opportunity.</a:t>
                      </a:r>
                    </a:p>
                    <a:p>
                      <a:pPr marL="228600" indent="-228600">
                        <a:buFont typeface="+mj-lt"/>
                        <a:buAutoNum type="arabicPeriod"/>
                      </a:pPr>
                      <a:endParaRPr lang="en-GB" sz="800" dirty="0" smtClean="0">
                        <a:solidFill>
                          <a:schemeClr val="accent4">
                            <a:lumMod val="75000"/>
                          </a:schemeClr>
                        </a:solidFill>
                      </a:endParaRPr>
                    </a:p>
                  </a:txBody>
                  <a:tcPr>
                    <a:noFill/>
                  </a:tcPr>
                </a:tc>
                <a:extLst>
                  <a:ext uri="{0D108BD9-81ED-4DB2-BD59-A6C34878D82A}">
                    <a16:rowId xmlns:a16="http://schemas.microsoft.com/office/drawing/2014/main" val="193608321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480165574"/>
              </p:ext>
            </p:extLst>
          </p:nvPr>
        </p:nvGraphicFramePr>
        <p:xfrm>
          <a:off x="6201429" y="3917547"/>
          <a:ext cx="2796021" cy="1154480"/>
        </p:xfrm>
        <a:graphic>
          <a:graphicData uri="http://schemas.openxmlformats.org/drawingml/2006/table">
            <a:tbl>
              <a:tblPr firstRow="1" bandRow="1">
                <a:tableStyleId>{073A0DAA-6AF3-43AB-8588-CEC1D06C72B9}</a:tableStyleId>
              </a:tblPr>
              <a:tblGrid>
                <a:gridCol w="2796021">
                  <a:extLst>
                    <a:ext uri="{9D8B030D-6E8A-4147-A177-3AD203B41FA5}">
                      <a16:colId xmlns:a16="http://schemas.microsoft.com/office/drawing/2014/main" val="491306328"/>
                    </a:ext>
                  </a:extLst>
                </a:gridCol>
              </a:tblGrid>
              <a:tr h="241554">
                <a:tc>
                  <a:txBody>
                    <a:bodyPr/>
                    <a:lstStyle/>
                    <a:p>
                      <a:pPr algn="ctr"/>
                      <a:r>
                        <a:rPr lang="en-GB" sz="1100" dirty="0" smtClean="0"/>
                        <a:t>Comments</a:t>
                      </a:r>
                      <a:endParaRPr lang="en-GB" sz="1100" dirty="0"/>
                    </a:p>
                  </a:txBody>
                  <a:tcPr anchor="ctr">
                    <a:solidFill>
                      <a:srgbClr val="00B0F0"/>
                    </a:solidFill>
                  </a:tcPr>
                </a:tc>
                <a:extLst>
                  <a:ext uri="{0D108BD9-81ED-4DB2-BD59-A6C34878D82A}">
                    <a16:rowId xmlns:a16="http://schemas.microsoft.com/office/drawing/2014/main" val="3699443570"/>
                  </a:ext>
                </a:extLst>
              </a:tr>
              <a:tr h="895400">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Overall victim satisfaction is stable in ASP.</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GB" sz="800" dirty="0" smtClean="0"/>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GB" sz="800" dirty="0" smtClean="0"/>
                        <a:t>There</a:t>
                      </a:r>
                      <a:r>
                        <a:rPr lang="en-GB" sz="800" baseline="0" dirty="0" smtClean="0"/>
                        <a:t> is n</a:t>
                      </a:r>
                      <a:r>
                        <a:rPr lang="en-GB" sz="800" dirty="0" smtClean="0"/>
                        <a:t>o domestic abuse victim satisfaction survey currently in place in Avon and Somerset. A new</a:t>
                      </a:r>
                      <a:r>
                        <a:rPr lang="en-GB" sz="800" baseline="0" dirty="0" smtClean="0"/>
                        <a:t> survey is in the design phase and will be piloted later in the year.</a:t>
                      </a:r>
                      <a:endParaRPr lang="en-GB" sz="800" dirty="0" smtClean="0">
                        <a:solidFill>
                          <a:schemeClr val="accent4">
                            <a:lumMod val="75000"/>
                          </a:schemeClr>
                        </a:solidFill>
                      </a:endParaRPr>
                    </a:p>
                  </a:txBody>
                  <a:tcPr>
                    <a:noFill/>
                  </a:tcPr>
                </a:tc>
                <a:extLst>
                  <a:ext uri="{0D108BD9-81ED-4DB2-BD59-A6C34878D82A}">
                    <a16:rowId xmlns:a16="http://schemas.microsoft.com/office/drawing/2014/main" val="1936083217"/>
                  </a:ext>
                </a:extLst>
              </a:tr>
            </a:tbl>
          </a:graphicData>
        </a:graphic>
      </p:graphicFrame>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4" y="26518"/>
            <a:ext cx="972927" cy="428088"/>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3914439194"/>
              </p:ext>
            </p:extLst>
          </p:nvPr>
        </p:nvGraphicFramePr>
        <p:xfrm>
          <a:off x="154345" y="2141755"/>
          <a:ext cx="3132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2925841770"/>
              </p:ext>
            </p:extLst>
          </p:nvPr>
        </p:nvGraphicFramePr>
        <p:xfrm>
          <a:off x="3309934" y="2141755"/>
          <a:ext cx="2772000" cy="288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5610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ASP 2018 Colour Palette">
      <a:dk1>
        <a:sysClr val="windowText" lastClr="000000"/>
      </a:dk1>
      <a:lt1>
        <a:sysClr val="window" lastClr="FFFFFF"/>
      </a:lt1>
      <a:dk2>
        <a:srgbClr val="141B4D"/>
      </a:dk2>
      <a:lt2>
        <a:srgbClr val="EEECE1"/>
      </a:lt2>
      <a:accent1>
        <a:srgbClr val="009FDF"/>
      </a:accent1>
      <a:accent2>
        <a:srgbClr val="003D97"/>
      </a:accent2>
      <a:accent3>
        <a:srgbClr val="00BF6F"/>
      </a:accent3>
      <a:accent4>
        <a:srgbClr val="9B26A2"/>
      </a:accent4>
      <a:accent5>
        <a:srgbClr val="F9423A"/>
      </a:accent5>
      <a:accent6>
        <a:srgbClr val="F2A9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ASP 2018 Colour Palette">
      <a:dk1>
        <a:sysClr val="windowText" lastClr="000000"/>
      </a:dk1>
      <a:lt1>
        <a:sysClr val="window" lastClr="FFFFFF"/>
      </a:lt1>
      <a:dk2>
        <a:srgbClr val="141B4D"/>
      </a:dk2>
      <a:lt2>
        <a:srgbClr val="EEECE1"/>
      </a:lt2>
      <a:accent1>
        <a:srgbClr val="009FDF"/>
      </a:accent1>
      <a:accent2>
        <a:srgbClr val="003D97"/>
      </a:accent2>
      <a:accent3>
        <a:srgbClr val="00BF6F"/>
      </a:accent3>
      <a:accent4>
        <a:srgbClr val="9B26A2"/>
      </a:accent4>
      <a:accent5>
        <a:srgbClr val="F9423A"/>
      </a:accent5>
      <a:accent6>
        <a:srgbClr val="F2A9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ASP 2018 Colour Palette">
      <a:dk1>
        <a:sysClr val="windowText" lastClr="000000"/>
      </a:dk1>
      <a:lt1>
        <a:sysClr val="window" lastClr="FFFFFF"/>
      </a:lt1>
      <a:dk2>
        <a:srgbClr val="141B4D"/>
      </a:dk2>
      <a:lt2>
        <a:srgbClr val="EEECE1"/>
      </a:lt2>
      <a:accent1>
        <a:srgbClr val="009FDF"/>
      </a:accent1>
      <a:accent2>
        <a:srgbClr val="003D97"/>
      </a:accent2>
      <a:accent3>
        <a:srgbClr val="00BF6F"/>
      </a:accent3>
      <a:accent4>
        <a:srgbClr val="9B26A2"/>
      </a:accent4>
      <a:accent5>
        <a:srgbClr val="F9423A"/>
      </a:accent5>
      <a:accent6>
        <a:srgbClr val="F2A9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106092</TotalTime>
  <Words>3600</Words>
  <Application>Microsoft Office PowerPoint</Application>
  <PresentationFormat>On-screen Show (16:9)</PresentationFormat>
  <Paragraphs>553</Paragraphs>
  <Slides>17</Slides>
  <Notes>14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17</vt:i4>
      </vt:variant>
    </vt:vector>
  </HeadingPairs>
  <TitlesOfParts>
    <vt:vector size="25" baseType="lpstr">
      <vt:lpstr>Arial</vt:lpstr>
      <vt:lpstr>Calibri</vt:lpstr>
      <vt:lpstr>Montserrat</vt:lpstr>
      <vt:lpstr>Wingdings</vt:lpstr>
      <vt:lpstr>1_Office Theme</vt:lpstr>
      <vt:lpstr>Custom Design</vt:lpstr>
      <vt:lpstr>1_Custom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Ben Valentine (OPCC)</cp:lastModifiedBy>
  <cp:revision>1454</cp:revision>
  <dcterms:created xsi:type="dcterms:W3CDTF">2010-04-12T23:12:02Z</dcterms:created>
  <dcterms:modified xsi:type="dcterms:W3CDTF">2022-05-03T13:41:29Z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