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2" r:id="rId4"/>
    <p:sldMasterId id="2147493517" r:id="rId5"/>
    <p:sldMasterId id="2147493521" r:id="rId6"/>
    <p:sldMasterId id="2147493526" r:id="rId7"/>
  </p:sldMasterIdLst>
  <p:notesMasterIdLst>
    <p:notesMasterId r:id="rId24"/>
  </p:notesMasterIdLst>
  <p:handoutMasterIdLst>
    <p:handoutMasterId r:id="rId25"/>
  </p:handoutMasterIdLst>
  <p:sldIdLst>
    <p:sldId id="458" r:id="rId8"/>
    <p:sldId id="563" r:id="rId9"/>
    <p:sldId id="574" r:id="rId10"/>
    <p:sldId id="572" r:id="rId11"/>
    <p:sldId id="565" r:id="rId12"/>
    <p:sldId id="568" r:id="rId13"/>
    <p:sldId id="566" r:id="rId14"/>
    <p:sldId id="569" r:id="rId15"/>
    <p:sldId id="567" r:id="rId16"/>
    <p:sldId id="570" r:id="rId17"/>
    <p:sldId id="575" r:id="rId18"/>
    <p:sldId id="581" r:id="rId19"/>
    <p:sldId id="588" r:id="rId20"/>
    <p:sldId id="583" r:id="rId21"/>
    <p:sldId id="587" r:id="rId22"/>
    <p:sldId id="58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431F1F-0D38-3D36-5526-B972DEC36E70}" name="Alice Ripley" initials="AR" userId="S::Alice.Ripley@avonandsomerset.police.uk::369c3402-5b8b-4318-9111-78a0434feb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FDF"/>
    <a:srgbClr val="F2A908"/>
    <a:srgbClr val="ABFFD1"/>
    <a:srgbClr val="F94239"/>
    <a:srgbClr val="FF9966"/>
    <a:srgbClr val="0099CC"/>
    <a:srgbClr val="FF3300"/>
    <a:srgbClr val="FFCC99"/>
    <a:srgbClr val="C9FF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3800" autoAdjust="0"/>
  </p:normalViewPr>
  <p:slideViewPr>
    <p:cSldViewPr snapToGrid="0" snapToObjects="1">
      <p:cViewPr varScale="1">
        <p:scale>
          <a:sx n="145" d="100"/>
          <a:sy n="145" d="100"/>
        </p:scale>
        <p:origin x="882" y="120"/>
      </p:cViewPr>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1%20Engagement%20&amp;%20Safety.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2%20Active%20citizenship.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2%20Active%20citizenship.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4%20CJS%20National%20Scorecard.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4%20CJS%20National%20Scorecard.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4%20CJS%20National%20Scorecard.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4%20CJS%20National%20Scorecard.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5%20RR%20national%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2.5%20RR%20national%20data.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Jul%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Homicide - 12 Month Rolling Rates Per 1000 Residents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Homicide!$B$2</c:f>
              <c:strCache>
                <c:ptCount val="1"/>
                <c:pt idx="0">
                  <c:v>Avon &amp; Somerset</c:v>
                </c:pt>
              </c:strCache>
            </c:strRef>
          </c:tx>
          <c:spPr>
            <a:ln w="28575" cap="rnd">
              <a:solidFill>
                <a:srgbClr val="FF0000"/>
              </a:solidFill>
              <a:round/>
            </a:ln>
            <a:effectLst/>
          </c:spPr>
          <c:marker>
            <c:symbol val="none"/>
          </c:marker>
          <c:cat>
            <c:numRef>
              <c:f>Homicide!$G$1:$CA$1</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Homicide!$G$2:$CA$2</c:f>
              <c:numCache>
                <c:formatCode>General</c:formatCode>
                <c:ptCount val="73"/>
                <c:pt idx="0">
                  <c:v>4.0474967966953922E-3</c:v>
                </c:pt>
                <c:pt idx="1">
                  <c:v>4.6257106247947341E-3</c:v>
                </c:pt>
                <c:pt idx="2">
                  <c:v>5.2039244528940759E-3</c:v>
                </c:pt>
                <c:pt idx="3">
                  <c:v>4.6257106247947341E-3</c:v>
                </c:pt>
                <c:pt idx="4">
                  <c:v>5.2039244528940759E-3</c:v>
                </c:pt>
                <c:pt idx="5">
                  <c:v>5.2039244528940759E-3</c:v>
                </c:pt>
                <c:pt idx="6">
                  <c:v>4.0474967966953922E-3</c:v>
                </c:pt>
                <c:pt idx="7">
                  <c:v>4.6257106247947341E-3</c:v>
                </c:pt>
                <c:pt idx="8">
                  <c:v>5.2039244528940759E-3</c:v>
                </c:pt>
                <c:pt idx="9">
                  <c:v>6.3603521090927597E-3</c:v>
                </c:pt>
                <c:pt idx="10">
                  <c:v>6.9385659371921015E-3</c:v>
                </c:pt>
                <c:pt idx="11">
                  <c:v>6.9385659371921015E-3</c:v>
                </c:pt>
                <c:pt idx="12">
                  <c:v>6.9385659371921015E-3</c:v>
                </c:pt>
                <c:pt idx="13">
                  <c:v>5.7821382809934178E-3</c:v>
                </c:pt>
                <c:pt idx="14">
                  <c:v>6.3603521090927597E-3</c:v>
                </c:pt>
                <c:pt idx="15">
                  <c:v>6.3603521090927597E-3</c:v>
                </c:pt>
                <c:pt idx="16">
                  <c:v>6.9385659371921015E-3</c:v>
                </c:pt>
                <c:pt idx="17">
                  <c:v>7.5167797652914434E-3</c:v>
                </c:pt>
                <c:pt idx="18">
                  <c:v>7.5167797652914434E-3</c:v>
                </c:pt>
                <c:pt idx="19">
                  <c:v>8.6732074214901263E-3</c:v>
                </c:pt>
                <c:pt idx="20">
                  <c:v>8.6732074214901263E-3</c:v>
                </c:pt>
                <c:pt idx="21">
                  <c:v>9.82963507768881E-3</c:v>
                </c:pt>
                <c:pt idx="22">
                  <c:v>9.2514212495894681E-3</c:v>
                </c:pt>
                <c:pt idx="23">
                  <c:v>9.2514212495894681E-3</c:v>
                </c:pt>
                <c:pt idx="24">
                  <c:v>9.82963507768881E-3</c:v>
                </c:pt>
                <c:pt idx="25">
                  <c:v>9.82963507768881E-3</c:v>
                </c:pt>
                <c:pt idx="26">
                  <c:v>1.0407848905788152E-2</c:v>
                </c:pt>
                <c:pt idx="27">
                  <c:v>1.0407848905788152E-2</c:v>
                </c:pt>
                <c:pt idx="28">
                  <c:v>9.82963507768881E-3</c:v>
                </c:pt>
                <c:pt idx="29">
                  <c:v>9.2514212495894681E-3</c:v>
                </c:pt>
                <c:pt idx="30">
                  <c:v>1.0986062733887494E-2</c:v>
                </c:pt>
                <c:pt idx="31">
                  <c:v>1.0986062733887494E-2</c:v>
                </c:pt>
                <c:pt idx="32">
                  <c:v>1.0407848905788152E-2</c:v>
                </c:pt>
                <c:pt idx="33">
                  <c:v>8.6732074214901263E-3</c:v>
                </c:pt>
                <c:pt idx="34">
                  <c:v>8.6732074214901263E-3</c:v>
                </c:pt>
                <c:pt idx="35">
                  <c:v>9.2514212495894681E-3</c:v>
                </c:pt>
                <c:pt idx="36">
                  <c:v>9.2514212495894681E-3</c:v>
                </c:pt>
                <c:pt idx="37">
                  <c:v>9.2514212495894681E-3</c:v>
                </c:pt>
                <c:pt idx="38">
                  <c:v>8.6732074214901263E-3</c:v>
                </c:pt>
                <c:pt idx="39">
                  <c:v>9.82963507768881E-3</c:v>
                </c:pt>
                <c:pt idx="40">
                  <c:v>9.2514212495894681E-3</c:v>
                </c:pt>
                <c:pt idx="41">
                  <c:v>9.2514212495894681E-3</c:v>
                </c:pt>
                <c:pt idx="42">
                  <c:v>8.6732074214901263E-3</c:v>
                </c:pt>
                <c:pt idx="43">
                  <c:v>8.0949935933907844E-3</c:v>
                </c:pt>
                <c:pt idx="44">
                  <c:v>8.6732074214901263E-3</c:v>
                </c:pt>
                <c:pt idx="45">
                  <c:v>8.6732074214901263E-3</c:v>
                </c:pt>
                <c:pt idx="46">
                  <c:v>9.2514212495894681E-3</c:v>
                </c:pt>
                <c:pt idx="47">
                  <c:v>9.2514212495894681E-3</c:v>
                </c:pt>
                <c:pt idx="48">
                  <c:v>8.6732074214901263E-3</c:v>
                </c:pt>
                <c:pt idx="49">
                  <c:v>8.6732074214901263E-3</c:v>
                </c:pt>
                <c:pt idx="50">
                  <c:v>8.6732074214901263E-3</c:v>
                </c:pt>
                <c:pt idx="51">
                  <c:v>7.5167797652914434E-3</c:v>
                </c:pt>
                <c:pt idx="52">
                  <c:v>8.6732074214901263E-3</c:v>
                </c:pt>
                <c:pt idx="53">
                  <c:v>8.6732074214901263E-3</c:v>
                </c:pt>
                <c:pt idx="54">
                  <c:v>8.6732074214901263E-3</c:v>
                </c:pt>
                <c:pt idx="55">
                  <c:v>7.5167797652914434E-3</c:v>
                </c:pt>
                <c:pt idx="56">
                  <c:v>7.5167797652914434E-3</c:v>
                </c:pt>
                <c:pt idx="57">
                  <c:v>7.5167797652914434E-3</c:v>
                </c:pt>
                <c:pt idx="58">
                  <c:v>7.5167797652914434E-3</c:v>
                </c:pt>
                <c:pt idx="59">
                  <c:v>6.9385659371921015E-3</c:v>
                </c:pt>
                <c:pt idx="60">
                  <c:v>7.5167797652914434E-3</c:v>
                </c:pt>
                <c:pt idx="61">
                  <c:v>8.0949935933907844E-3</c:v>
                </c:pt>
                <c:pt idx="62">
                  <c:v>6.9385659371921015E-3</c:v>
                </c:pt>
                <c:pt idx="63">
                  <c:v>6.3603521090927597E-3</c:v>
                </c:pt>
                <c:pt idx="64">
                  <c:v>5.7821382809934178E-3</c:v>
                </c:pt>
                <c:pt idx="65">
                  <c:v>7.5167797652914434E-3</c:v>
                </c:pt>
                <c:pt idx="66">
                  <c:v>6.9385659371921015E-3</c:v>
                </c:pt>
                <c:pt idx="67">
                  <c:v>9.82963507768881E-3</c:v>
                </c:pt>
                <c:pt idx="68">
                  <c:v>8.6732074214901263E-3</c:v>
                </c:pt>
                <c:pt idx="69">
                  <c:v>8.0949935933907844E-3</c:v>
                </c:pt>
                <c:pt idx="70">
                  <c:v>8.6732074214901263E-3</c:v>
                </c:pt>
                <c:pt idx="71">
                  <c:v>9.2514212495894681E-3</c:v>
                </c:pt>
                <c:pt idx="72">
                  <c:v>9.82963507768881E-3</c:v>
                </c:pt>
              </c:numCache>
            </c:numRef>
          </c:val>
          <c:smooth val="0"/>
          <c:extLst>
            <c:ext xmlns:c16="http://schemas.microsoft.com/office/drawing/2014/chart" uri="{C3380CC4-5D6E-409C-BE32-E72D297353CC}">
              <c16:uniqueId val="{00000000-202E-43B4-8EF5-05F2DFB027F3}"/>
            </c:ext>
          </c:extLst>
        </c:ser>
        <c:ser>
          <c:idx val="1"/>
          <c:order val="1"/>
          <c:tx>
            <c:strRef>
              <c:f>Homicide!$B$3</c:f>
              <c:strCache>
                <c:ptCount val="1"/>
                <c:pt idx="0">
                  <c:v>MSG</c:v>
                </c:pt>
              </c:strCache>
            </c:strRef>
          </c:tx>
          <c:spPr>
            <a:ln w="28575" cap="rnd">
              <a:solidFill>
                <a:schemeClr val="accent1"/>
              </a:solidFill>
              <a:round/>
            </a:ln>
            <a:effectLst/>
          </c:spPr>
          <c:marker>
            <c:symbol val="none"/>
          </c:marker>
          <c:cat>
            <c:numRef>
              <c:f>Homicide!$G$1:$CA$1</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Homicide!$G$3:$CA$3</c:f>
              <c:numCache>
                <c:formatCode>General</c:formatCode>
                <c:ptCount val="73"/>
                <c:pt idx="0">
                  <c:v>9.5932109583986725E-3</c:v>
                </c:pt>
                <c:pt idx="1">
                  <c:v>9.5009685453371455E-3</c:v>
                </c:pt>
                <c:pt idx="2">
                  <c:v>9.0397564800295174E-3</c:v>
                </c:pt>
                <c:pt idx="3">
                  <c:v>8.5785444147218892E-3</c:v>
                </c:pt>
                <c:pt idx="4">
                  <c:v>8.3940595885988369E-3</c:v>
                </c:pt>
                <c:pt idx="5">
                  <c:v>8.2095747624757864E-3</c:v>
                </c:pt>
                <c:pt idx="6">
                  <c:v>8.0250899363527358E-3</c:v>
                </c:pt>
                <c:pt idx="7">
                  <c:v>7.7483626971681582E-3</c:v>
                </c:pt>
                <c:pt idx="8">
                  <c:v>7.8406051102296835E-3</c:v>
                </c:pt>
                <c:pt idx="9">
                  <c:v>8.3018171755373116E-3</c:v>
                </c:pt>
                <c:pt idx="10">
                  <c:v>7.4716354579835807E-3</c:v>
                </c:pt>
                <c:pt idx="11">
                  <c:v>7.3793930449220554E-3</c:v>
                </c:pt>
                <c:pt idx="12">
                  <c:v>7.0104233926759525E-3</c:v>
                </c:pt>
                <c:pt idx="13">
                  <c:v>6.8259385665529011E-3</c:v>
                </c:pt>
                <c:pt idx="14">
                  <c:v>6.4569689143067982E-3</c:v>
                </c:pt>
                <c:pt idx="15">
                  <c:v>6.8259385665529011E-3</c:v>
                </c:pt>
                <c:pt idx="16">
                  <c:v>7.5638778710451068E-3</c:v>
                </c:pt>
                <c:pt idx="17">
                  <c:v>8.3018171755373116E-3</c:v>
                </c:pt>
                <c:pt idx="18">
                  <c:v>8.9475140669679921E-3</c:v>
                </c:pt>
                <c:pt idx="19">
                  <c:v>9.4087261322756202E-3</c:v>
                </c:pt>
                <c:pt idx="20">
                  <c:v>9.7776957845217231E-3</c:v>
                </c:pt>
                <c:pt idx="21">
                  <c:v>9.5009685453371455E-3</c:v>
                </c:pt>
                <c:pt idx="22">
                  <c:v>9.6854533714601978E-3</c:v>
                </c:pt>
                <c:pt idx="23">
                  <c:v>1.0423392675952403E-2</c:v>
                </c:pt>
                <c:pt idx="24">
                  <c:v>1.0607877502075454E-2</c:v>
                </c:pt>
                <c:pt idx="25">
                  <c:v>1.0238907849829351E-2</c:v>
                </c:pt>
                <c:pt idx="26">
                  <c:v>1.0515635089013929E-2</c:v>
                </c:pt>
                <c:pt idx="27">
                  <c:v>1.0792362328198506E-2</c:v>
                </c:pt>
                <c:pt idx="28">
                  <c:v>1.0238907849829351E-2</c:v>
                </c:pt>
                <c:pt idx="29">
                  <c:v>9.7776957845217231E-3</c:v>
                </c:pt>
                <c:pt idx="30">
                  <c:v>9.4087261322756202E-3</c:v>
                </c:pt>
                <c:pt idx="31">
                  <c:v>9.0397564800295174E-3</c:v>
                </c:pt>
                <c:pt idx="32">
                  <c:v>9.5009685453371455E-3</c:v>
                </c:pt>
                <c:pt idx="33">
                  <c:v>9.3164837192140949E-3</c:v>
                </c:pt>
                <c:pt idx="34">
                  <c:v>9.5932109583986725E-3</c:v>
                </c:pt>
                <c:pt idx="35">
                  <c:v>7.9328475232912088E-3</c:v>
                </c:pt>
                <c:pt idx="36">
                  <c:v>8.1173323494142611E-3</c:v>
                </c:pt>
                <c:pt idx="37">
                  <c:v>8.3018171755373116E-3</c:v>
                </c:pt>
                <c:pt idx="38">
                  <c:v>8.3018171755373116E-3</c:v>
                </c:pt>
                <c:pt idx="39">
                  <c:v>7.7483626971681582E-3</c:v>
                </c:pt>
                <c:pt idx="40">
                  <c:v>7.5638778710451068E-3</c:v>
                </c:pt>
                <c:pt idx="41">
                  <c:v>7.4716354579835807E-3</c:v>
                </c:pt>
                <c:pt idx="42">
                  <c:v>1.153030163269071E-2</c:v>
                </c:pt>
                <c:pt idx="43">
                  <c:v>1.1714786458813763E-2</c:v>
                </c:pt>
                <c:pt idx="44">
                  <c:v>1.2268240937182916E-2</c:v>
                </c:pt>
                <c:pt idx="45">
                  <c:v>1.2729453002490546E-2</c:v>
                </c:pt>
                <c:pt idx="46">
                  <c:v>1.2821695415552071E-2</c:v>
                </c:pt>
                <c:pt idx="47">
                  <c:v>1.3559634720044277E-2</c:v>
                </c:pt>
                <c:pt idx="48">
                  <c:v>1.3375149893921225E-2</c:v>
                </c:pt>
                <c:pt idx="49">
                  <c:v>1.3744119546167327E-2</c:v>
                </c:pt>
                <c:pt idx="50">
                  <c:v>1.3098422654736649E-2</c:v>
                </c:pt>
                <c:pt idx="51">
                  <c:v>1.3098422654736649E-2</c:v>
                </c:pt>
                <c:pt idx="52">
                  <c:v>1.3190665067798174E-2</c:v>
                </c:pt>
                <c:pt idx="53">
                  <c:v>1.3190665067798174E-2</c:v>
                </c:pt>
                <c:pt idx="54">
                  <c:v>9.1319988930910426E-3</c:v>
                </c:pt>
                <c:pt idx="55">
                  <c:v>8.6707868277834145E-3</c:v>
                </c:pt>
                <c:pt idx="56">
                  <c:v>7.8406051102296835E-3</c:v>
                </c:pt>
                <c:pt idx="57">
                  <c:v>7.7483626971681582E-3</c:v>
                </c:pt>
                <c:pt idx="58">
                  <c:v>7.1949082187990039E-3</c:v>
                </c:pt>
                <c:pt idx="59">
                  <c:v>6.5492113273683244E-3</c:v>
                </c:pt>
                <c:pt idx="60">
                  <c:v>6.8259385665529011E-3</c:v>
                </c:pt>
                <c:pt idx="61">
                  <c:v>6.2724840881837468E-3</c:v>
                </c:pt>
                <c:pt idx="62">
                  <c:v>6.9181809796144264E-3</c:v>
                </c:pt>
                <c:pt idx="63">
                  <c:v>6.8259385665529011E-3</c:v>
                </c:pt>
                <c:pt idx="64">
                  <c:v>6.8259385665529011E-3</c:v>
                </c:pt>
                <c:pt idx="65">
                  <c:v>7.6561202841066321E-3</c:v>
                </c:pt>
                <c:pt idx="66">
                  <c:v>8.1173323494142611E-3</c:v>
                </c:pt>
                <c:pt idx="67">
                  <c:v>8.6707868277834145E-3</c:v>
                </c:pt>
                <c:pt idx="68">
                  <c:v>8.3018171755373116E-3</c:v>
                </c:pt>
                <c:pt idx="69">
                  <c:v>8.9475140669679921E-3</c:v>
                </c:pt>
                <c:pt idx="70">
                  <c:v>9.4087261322756202E-3</c:v>
                </c:pt>
                <c:pt idx="71">
                  <c:v>9.4087261322756202E-3</c:v>
                </c:pt>
                <c:pt idx="72">
                  <c:v>9.3164837192140949E-3</c:v>
                </c:pt>
              </c:numCache>
            </c:numRef>
          </c:val>
          <c:smooth val="0"/>
          <c:extLst>
            <c:ext xmlns:c16="http://schemas.microsoft.com/office/drawing/2014/chart" uri="{C3380CC4-5D6E-409C-BE32-E72D297353CC}">
              <c16:uniqueId val="{00000001-202E-43B4-8EF5-05F2DFB027F3}"/>
            </c:ext>
          </c:extLst>
        </c:ser>
        <c:ser>
          <c:idx val="2"/>
          <c:order val="2"/>
          <c:tx>
            <c:strRef>
              <c:f>Homicide!$B$4</c:f>
              <c:strCache>
                <c:ptCount val="1"/>
                <c:pt idx="0">
                  <c:v>National</c:v>
                </c:pt>
              </c:strCache>
            </c:strRef>
          </c:tx>
          <c:spPr>
            <a:ln w="28575" cap="rnd">
              <a:solidFill>
                <a:schemeClr val="accent3"/>
              </a:solidFill>
              <a:round/>
            </a:ln>
            <a:effectLst/>
          </c:spPr>
          <c:marker>
            <c:symbol val="none"/>
          </c:marker>
          <c:cat>
            <c:numRef>
              <c:f>Homicide!$G$1:$CA$1</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Homicide!$G$4:$CA$4</c:f>
              <c:numCache>
                <c:formatCode>General</c:formatCode>
                <c:ptCount val="73"/>
                <c:pt idx="0">
                  <c:v>1.1470247250305442E-2</c:v>
                </c:pt>
                <c:pt idx="1">
                  <c:v>1.1771655207247775E-2</c:v>
                </c:pt>
                <c:pt idx="2">
                  <c:v>1.1403267704318258E-2</c:v>
                </c:pt>
                <c:pt idx="3">
                  <c:v>1.1369777931324666E-2</c:v>
                </c:pt>
                <c:pt idx="4">
                  <c:v>1.1537226796292628E-2</c:v>
                </c:pt>
                <c:pt idx="5">
                  <c:v>1.1537226796292628E-2</c:v>
                </c:pt>
                <c:pt idx="6">
                  <c:v>1.1604206342279813E-2</c:v>
                </c:pt>
                <c:pt idx="7">
                  <c:v>1.1219073952853499E-2</c:v>
                </c:pt>
                <c:pt idx="8">
                  <c:v>1.1403267704318258E-2</c:v>
                </c:pt>
                <c:pt idx="9">
                  <c:v>1.1721420547757388E-2</c:v>
                </c:pt>
                <c:pt idx="10">
                  <c:v>1.1637696115273407E-2</c:v>
                </c:pt>
                <c:pt idx="11">
                  <c:v>1.1905614299222145E-2</c:v>
                </c:pt>
                <c:pt idx="12">
                  <c:v>1.0214380763045722E-2</c:v>
                </c:pt>
                <c:pt idx="13">
                  <c:v>1.018089099005213E-2</c:v>
                </c:pt>
                <c:pt idx="14">
                  <c:v>1.0766962017440001E-2</c:v>
                </c:pt>
                <c:pt idx="15">
                  <c:v>1.1018135314891944E-2</c:v>
                </c:pt>
                <c:pt idx="16">
                  <c:v>1.1135349520369518E-2</c:v>
                </c:pt>
                <c:pt idx="17">
                  <c:v>1.1219073952853499E-2</c:v>
                </c:pt>
                <c:pt idx="18">
                  <c:v>1.1386522817821461E-2</c:v>
                </c:pt>
                <c:pt idx="19">
                  <c:v>1.1470247250305442E-2</c:v>
                </c:pt>
                <c:pt idx="20">
                  <c:v>1.1537226796292628E-2</c:v>
                </c:pt>
                <c:pt idx="21">
                  <c:v>1.1771655207247775E-2</c:v>
                </c:pt>
                <c:pt idx="22">
                  <c:v>1.1838634753234961E-2</c:v>
                </c:pt>
                <c:pt idx="23">
                  <c:v>1.1905614299222145E-2</c:v>
                </c:pt>
                <c:pt idx="24">
                  <c:v>1.2039573391196516E-2</c:v>
                </c:pt>
                <c:pt idx="25">
                  <c:v>1.2056318277693313E-2</c:v>
                </c:pt>
                <c:pt idx="26">
                  <c:v>1.1821889866738164E-2</c:v>
                </c:pt>
                <c:pt idx="27">
                  <c:v>1.2073063164190108E-2</c:v>
                </c:pt>
                <c:pt idx="28">
                  <c:v>1.1922359185718942E-2</c:v>
                </c:pt>
                <c:pt idx="29">
                  <c:v>1.1972593845209331E-2</c:v>
                </c:pt>
                <c:pt idx="30">
                  <c:v>1.1939104072215739E-2</c:v>
                </c:pt>
                <c:pt idx="31">
                  <c:v>1.2056318277693313E-2</c:v>
                </c:pt>
                <c:pt idx="32">
                  <c:v>1.2073063164190108E-2</c:v>
                </c:pt>
                <c:pt idx="33">
                  <c:v>1.1503737023299036E-2</c:v>
                </c:pt>
                <c:pt idx="34">
                  <c:v>1.1671185888266999E-2</c:v>
                </c:pt>
                <c:pt idx="35">
                  <c:v>1.1353033044827869E-2</c:v>
                </c:pt>
                <c:pt idx="36">
                  <c:v>1.1403267704318258E-2</c:v>
                </c:pt>
                <c:pt idx="37">
                  <c:v>1.1353033044827869E-2</c:v>
                </c:pt>
                <c:pt idx="38">
                  <c:v>1.1135349520369518E-2</c:v>
                </c:pt>
                <c:pt idx="39">
                  <c:v>1.1001390428395147E-2</c:v>
                </c:pt>
                <c:pt idx="40">
                  <c:v>1.0984645541898352E-2</c:v>
                </c:pt>
                <c:pt idx="41">
                  <c:v>1.1018135314891944E-2</c:v>
                </c:pt>
                <c:pt idx="42">
                  <c:v>1.1738165434254183E-2</c:v>
                </c:pt>
                <c:pt idx="43">
                  <c:v>1.1637696115273407E-2</c:v>
                </c:pt>
                <c:pt idx="44">
                  <c:v>1.1838634753234961E-2</c:v>
                </c:pt>
                <c:pt idx="45">
                  <c:v>1.2173532483170886E-2</c:v>
                </c:pt>
                <c:pt idx="46">
                  <c:v>1.1805144980241369E-2</c:v>
                </c:pt>
                <c:pt idx="47">
                  <c:v>1.1905614299222145E-2</c:v>
                </c:pt>
                <c:pt idx="48">
                  <c:v>1.1637696115273407E-2</c:v>
                </c:pt>
                <c:pt idx="49">
                  <c:v>1.1654441001770202E-2</c:v>
                </c:pt>
                <c:pt idx="50">
                  <c:v>1.162095122877661E-2</c:v>
                </c:pt>
                <c:pt idx="51">
                  <c:v>1.1486992136802239E-2</c:v>
                </c:pt>
                <c:pt idx="52">
                  <c:v>1.1369777931324666E-2</c:v>
                </c:pt>
                <c:pt idx="53">
                  <c:v>1.1185584179859907E-2</c:v>
                </c:pt>
                <c:pt idx="54">
                  <c:v>1.049904383349126E-2</c:v>
                </c:pt>
                <c:pt idx="55">
                  <c:v>1.0281360309032908E-2</c:v>
                </c:pt>
                <c:pt idx="56">
                  <c:v>1.0030187011580965E-2</c:v>
                </c:pt>
                <c:pt idx="57">
                  <c:v>9.6283097356578539E-3</c:v>
                </c:pt>
                <c:pt idx="58">
                  <c:v>9.678544395148243E-3</c:v>
                </c:pt>
                <c:pt idx="59">
                  <c:v>9.5110955301802805E-3</c:v>
                </c:pt>
                <c:pt idx="60">
                  <c:v>9.9966972385873709E-3</c:v>
                </c:pt>
                <c:pt idx="61">
                  <c:v>9.9129728061033897E-3</c:v>
                </c:pt>
                <c:pt idx="62">
                  <c:v>9.9799523520905757E-3</c:v>
                </c:pt>
                <c:pt idx="63">
                  <c:v>1.0147401217058538E-2</c:v>
                </c:pt>
                <c:pt idx="64">
                  <c:v>1.0532533606484852E-2</c:v>
                </c:pt>
                <c:pt idx="65">
                  <c:v>1.0783706903936796E-2</c:v>
                </c:pt>
                <c:pt idx="66">
                  <c:v>1.0984645541898352E-2</c:v>
                </c:pt>
                <c:pt idx="67">
                  <c:v>1.1520481909795832E-2</c:v>
                </c:pt>
                <c:pt idx="68">
                  <c:v>1.1403267704318258E-2</c:v>
                </c:pt>
                <c:pt idx="69">
                  <c:v>1.1771655207247775E-2</c:v>
                </c:pt>
                <c:pt idx="70">
                  <c:v>1.1872124526228553E-2</c:v>
                </c:pt>
                <c:pt idx="71">
                  <c:v>1.1905614299222145E-2</c:v>
                </c:pt>
                <c:pt idx="72">
                  <c:v>1.1637696115273407E-2</c:v>
                </c:pt>
              </c:numCache>
            </c:numRef>
          </c:val>
          <c:smooth val="0"/>
          <c:extLst>
            <c:ext xmlns:c16="http://schemas.microsoft.com/office/drawing/2014/chart" uri="{C3380CC4-5D6E-409C-BE32-E72D297353CC}">
              <c16:uniqueId val="{00000002-202E-43B4-8EF5-05F2DFB027F3}"/>
            </c:ext>
          </c:extLst>
        </c:ser>
        <c:dLbls>
          <c:showLegendKey val="0"/>
          <c:showVal val="0"/>
          <c:showCatName val="0"/>
          <c:showSerName val="0"/>
          <c:showPercent val="0"/>
          <c:showBubbleSize val="0"/>
        </c:dLbls>
        <c:smooth val="0"/>
        <c:axId val="581889744"/>
        <c:axId val="581895976"/>
      </c:lineChart>
      <c:dateAx>
        <c:axId val="581889744"/>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5976"/>
        <c:crosses val="autoZero"/>
        <c:auto val="1"/>
        <c:lblOffset val="100"/>
        <c:baseTimeUnit val="months"/>
      </c:dateAx>
      <c:valAx>
        <c:axId val="581895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8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Victim Satisfaction - </a:t>
            </a:r>
          </a:p>
          <a:p>
            <a:pPr>
              <a:defRPr sz="1000"/>
            </a:pPr>
            <a:r>
              <a:rPr lang="en-GB" sz="1000" dirty="0"/>
              <a:t>Whole Experience and Follow Up -</a:t>
            </a:r>
          </a:p>
          <a:p>
            <a:pPr>
              <a:defRPr sz="1000"/>
            </a:pPr>
            <a:r>
              <a:rPr lang="en-GB" sz="1000" dirty="0"/>
              <a:t>12 Month</a:t>
            </a:r>
            <a:r>
              <a:rPr lang="en-GB" sz="1000" baseline="0" dirty="0"/>
              <a:t> Rolling Rate</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Satisfaction!$B$14</c:f>
              <c:strCache>
                <c:ptCount val="1"/>
                <c:pt idx="0">
                  <c:v>Whole Experience</c:v>
                </c:pt>
              </c:strCache>
            </c:strRef>
          </c:tx>
          <c:spPr>
            <a:ln w="28575" cap="rnd">
              <a:solidFill>
                <a:srgbClr val="00B0F0"/>
              </a:solidFill>
              <a:round/>
            </a:ln>
            <a:effectLst/>
          </c:spPr>
          <c:marker>
            <c:symbol val="none"/>
          </c:marker>
          <c:cat>
            <c:numRef>
              <c:f>Satisfaction!$A$15:$A$50</c:f>
              <c:numCache>
                <c:formatCode>mmm\ yy</c:formatCode>
                <c:ptCount val="36"/>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pt idx="18">
                  <c:v>44197</c:v>
                </c:pt>
                <c:pt idx="19">
                  <c:v>44228</c:v>
                </c:pt>
                <c:pt idx="20">
                  <c:v>44256</c:v>
                </c:pt>
                <c:pt idx="21">
                  <c:v>44287</c:v>
                </c:pt>
                <c:pt idx="22">
                  <c:v>44317</c:v>
                </c:pt>
                <c:pt idx="23">
                  <c:v>44348</c:v>
                </c:pt>
                <c:pt idx="24">
                  <c:v>44378</c:v>
                </c:pt>
                <c:pt idx="25">
                  <c:v>44409</c:v>
                </c:pt>
                <c:pt idx="26">
                  <c:v>44440</c:v>
                </c:pt>
                <c:pt idx="27">
                  <c:v>44470</c:v>
                </c:pt>
                <c:pt idx="28">
                  <c:v>44501</c:v>
                </c:pt>
                <c:pt idx="29">
                  <c:v>44531</c:v>
                </c:pt>
                <c:pt idx="30">
                  <c:v>44562</c:v>
                </c:pt>
                <c:pt idx="31">
                  <c:v>44593</c:v>
                </c:pt>
                <c:pt idx="32">
                  <c:v>44621</c:v>
                </c:pt>
                <c:pt idx="33">
                  <c:v>44652</c:v>
                </c:pt>
                <c:pt idx="34">
                  <c:v>44682</c:v>
                </c:pt>
                <c:pt idx="35">
                  <c:v>44713</c:v>
                </c:pt>
              </c:numCache>
            </c:numRef>
          </c:cat>
          <c:val>
            <c:numRef>
              <c:f>Satisfaction!$B$15:$B$50</c:f>
              <c:numCache>
                <c:formatCode>0.0%</c:formatCode>
                <c:ptCount val="36"/>
                <c:pt idx="0">
                  <c:v>0.75192378160498352</c:v>
                </c:pt>
                <c:pt idx="1">
                  <c:v>0.75366128426586565</c:v>
                </c:pt>
                <c:pt idx="2">
                  <c:v>0.75164920450135819</c:v>
                </c:pt>
                <c:pt idx="3">
                  <c:v>0.74919871794871795</c:v>
                </c:pt>
                <c:pt idx="4">
                  <c:v>0.75205930807248766</c:v>
                </c:pt>
                <c:pt idx="5">
                  <c:v>0.75177304964539005</c:v>
                </c:pt>
                <c:pt idx="6">
                  <c:v>0.7550761421319796</c:v>
                </c:pt>
                <c:pt idx="7">
                  <c:v>0.75127986348122866</c:v>
                </c:pt>
                <c:pt idx="8">
                  <c:v>0.74645466265577998</c:v>
                </c:pt>
                <c:pt idx="9">
                  <c:v>0.74632670700086434</c:v>
                </c:pt>
                <c:pt idx="10">
                  <c:v>0.75171526586620929</c:v>
                </c:pt>
                <c:pt idx="11">
                  <c:v>0.74989144594007817</c:v>
                </c:pt>
                <c:pt idx="12">
                  <c:v>0.7550931946250542</c:v>
                </c:pt>
                <c:pt idx="13">
                  <c:v>0.75774526678141141</c:v>
                </c:pt>
                <c:pt idx="14">
                  <c:v>0.75804429586293354</c:v>
                </c:pt>
                <c:pt idx="15">
                  <c:v>0.76460972619534129</c:v>
                </c:pt>
                <c:pt idx="16">
                  <c:v>0.76816889971579372</c:v>
                </c:pt>
                <c:pt idx="17">
                  <c:v>0.76585163696643188</c:v>
                </c:pt>
                <c:pt idx="18">
                  <c:v>0.76490344248530651</c:v>
                </c:pt>
                <c:pt idx="19">
                  <c:v>0.7643040136635354</c:v>
                </c:pt>
                <c:pt idx="20">
                  <c:v>0.76380368098159512</c:v>
                </c:pt>
                <c:pt idx="21">
                  <c:v>0.75793291024478693</c:v>
                </c:pt>
                <c:pt idx="22">
                  <c:v>0.74905660377358485</c:v>
                </c:pt>
                <c:pt idx="23">
                  <c:v>0.74689589302769821</c:v>
                </c:pt>
                <c:pt idx="24">
                  <c:v>0.74802371541501977</c:v>
                </c:pt>
                <c:pt idx="25">
                  <c:v>0.74721377912867282</c:v>
                </c:pt>
                <c:pt idx="26">
                  <c:v>0.75450689289501593</c:v>
                </c:pt>
                <c:pt idx="27">
                  <c:v>0.74821330401319408</c:v>
                </c:pt>
                <c:pt idx="28">
                  <c:v>0.7381221719457014</c:v>
                </c:pt>
                <c:pt idx="29">
                  <c:v>0.73648648648648651</c:v>
                </c:pt>
                <c:pt idx="30">
                  <c:v>0.72862029646522231</c:v>
                </c:pt>
                <c:pt idx="31">
                  <c:v>0.73085846867749416</c:v>
                </c:pt>
                <c:pt idx="32">
                  <c:v>0.725740848343986</c:v>
                </c:pt>
                <c:pt idx="33">
                  <c:v>0.72875436554132711</c:v>
                </c:pt>
                <c:pt idx="34">
                  <c:v>0.73203769140164898</c:v>
                </c:pt>
                <c:pt idx="35">
                  <c:v>0.72530120481927707</c:v>
                </c:pt>
              </c:numCache>
            </c:numRef>
          </c:val>
          <c:smooth val="0"/>
          <c:extLst>
            <c:ext xmlns:c16="http://schemas.microsoft.com/office/drawing/2014/chart" uri="{C3380CC4-5D6E-409C-BE32-E72D297353CC}">
              <c16:uniqueId val="{00000000-BDA4-4E9E-B5F5-36C9C5DA0A03}"/>
            </c:ext>
          </c:extLst>
        </c:ser>
        <c:dLbls>
          <c:showLegendKey val="0"/>
          <c:showVal val="0"/>
          <c:showCatName val="0"/>
          <c:showSerName val="0"/>
          <c:showPercent val="0"/>
          <c:showBubbleSize val="0"/>
        </c:dLbls>
        <c:marker val="1"/>
        <c:smooth val="0"/>
        <c:axId val="910009536"/>
        <c:axId val="910006912"/>
      </c:lineChart>
      <c:lineChart>
        <c:grouping val="standard"/>
        <c:varyColors val="0"/>
        <c:ser>
          <c:idx val="1"/>
          <c:order val="1"/>
          <c:tx>
            <c:strRef>
              <c:f>Satisfaction!$C$14</c:f>
              <c:strCache>
                <c:ptCount val="1"/>
                <c:pt idx="0">
                  <c:v>Follow up</c:v>
                </c:pt>
              </c:strCache>
            </c:strRef>
          </c:tx>
          <c:spPr>
            <a:ln w="28575" cap="rnd">
              <a:solidFill>
                <a:srgbClr val="0070C0"/>
              </a:solidFill>
              <a:round/>
            </a:ln>
            <a:effectLst/>
          </c:spPr>
          <c:marker>
            <c:symbol val="none"/>
          </c:marker>
          <c:cat>
            <c:numRef>
              <c:f>Satisfaction!$A$15:$A$50</c:f>
              <c:numCache>
                <c:formatCode>mmm\ yy</c:formatCode>
                <c:ptCount val="36"/>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pt idx="18">
                  <c:v>44197</c:v>
                </c:pt>
                <c:pt idx="19">
                  <c:v>44228</c:v>
                </c:pt>
                <c:pt idx="20">
                  <c:v>44256</c:v>
                </c:pt>
                <c:pt idx="21">
                  <c:v>44287</c:v>
                </c:pt>
                <c:pt idx="22">
                  <c:v>44317</c:v>
                </c:pt>
                <c:pt idx="23">
                  <c:v>44348</c:v>
                </c:pt>
                <c:pt idx="24">
                  <c:v>44378</c:v>
                </c:pt>
                <c:pt idx="25">
                  <c:v>44409</c:v>
                </c:pt>
                <c:pt idx="26">
                  <c:v>44440</c:v>
                </c:pt>
                <c:pt idx="27">
                  <c:v>44470</c:v>
                </c:pt>
                <c:pt idx="28">
                  <c:v>44501</c:v>
                </c:pt>
                <c:pt idx="29">
                  <c:v>44531</c:v>
                </c:pt>
                <c:pt idx="30">
                  <c:v>44562</c:v>
                </c:pt>
                <c:pt idx="31">
                  <c:v>44593</c:v>
                </c:pt>
                <c:pt idx="32">
                  <c:v>44621</c:v>
                </c:pt>
                <c:pt idx="33">
                  <c:v>44652</c:v>
                </c:pt>
                <c:pt idx="34">
                  <c:v>44682</c:v>
                </c:pt>
                <c:pt idx="35">
                  <c:v>44713</c:v>
                </c:pt>
              </c:numCache>
            </c:numRef>
          </c:cat>
          <c:val>
            <c:numRef>
              <c:f>Satisfaction!$C$15:$C$50</c:f>
              <c:numCache>
                <c:formatCode>0.0%</c:formatCode>
                <c:ptCount val="36"/>
                <c:pt idx="0">
                  <c:v>0.61596385542168675</c:v>
                </c:pt>
                <c:pt idx="1">
                  <c:v>0.61851709565885515</c:v>
                </c:pt>
                <c:pt idx="2">
                  <c:v>0.61541517679777513</c:v>
                </c:pt>
                <c:pt idx="3">
                  <c:v>0.61371100164203618</c:v>
                </c:pt>
                <c:pt idx="4">
                  <c:v>0.61331086773378263</c:v>
                </c:pt>
                <c:pt idx="5">
                  <c:v>0.60902896081771707</c:v>
                </c:pt>
                <c:pt idx="6">
                  <c:v>0.6039775183744055</c:v>
                </c:pt>
                <c:pt idx="7">
                  <c:v>0.60192475940507439</c:v>
                </c:pt>
                <c:pt idx="8">
                  <c:v>0.59368143922773142</c:v>
                </c:pt>
                <c:pt idx="9">
                  <c:v>0.58362676056338025</c:v>
                </c:pt>
                <c:pt idx="10">
                  <c:v>0.59160472234368167</c:v>
                </c:pt>
                <c:pt idx="11">
                  <c:v>0.59090909090909094</c:v>
                </c:pt>
                <c:pt idx="12">
                  <c:v>0.59076923076923082</c:v>
                </c:pt>
                <c:pt idx="13">
                  <c:v>0.59223724378543396</c:v>
                </c:pt>
                <c:pt idx="14">
                  <c:v>0.59201019974500635</c:v>
                </c:pt>
                <c:pt idx="15">
                  <c:v>0.59775374376039936</c:v>
                </c:pt>
                <c:pt idx="16">
                  <c:v>0.60314830157415078</c:v>
                </c:pt>
                <c:pt idx="17">
                  <c:v>0.60033869602032175</c:v>
                </c:pt>
                <c:pt idx="18">
                  <c:v>0.60368466152527844</c:v>
                </c:pt>
                <c:pt idx="19">
                  <c:v>0.60034828036569443</c:v>
                </c:pt>
                <c:pt idx="20">
                  <c:v>0.60259275815824764</c:v>
                </c:pt>
                <c:pt idx="21">
                  <c:v>0.60426320667284528</c:v>
                </c:pt>
                <c:pt idx="22">
                  <c:v>0.59382537385431744</c:v>
                </c:pt>
                <c:pt idx="23">
                  <c:v>0.5842696629213483</c:v>
                </c:pt>
                <c:pt idx="24">
                  <c:v>0.59262998485613327</c:v>
                </c:pt>
                <c:pt idx="25">
                  <c:v>0.59224806201550384</c:v>
                </c:pt>
                <c:pt idx="26">
                  <c:v>0.59730458221024274</c:v>
                </c:pt>
                <c:pt idx="27">
                  <c:v>0.59250978200111792</c:v>
                </c:pt>
                <c:pt idx="28">
                  <c:v>0.57958477508650519</c:v>
                </c:pt>
                <c:pt idx="29">
                  <c:v>0.58357265939115455</c:v>
                </c:pt>
                <c:pt idx="30">
                  <c:v>0.58008153756552128</c:v>
                </c:pt>
                <c:pt idx="31">
                  <c:v>0.58022498519834209</c:v>
                </c:pt>
                <c:pt idx="32">
                  <c:v>0.56939501779359436</c:v>
                </c:pt>
                <c:pt idx="33">
                  <c:v>0.5665083135391924</c:v>
                </c:pt>
                <c:pt idx="34">
                  <c:v>0.56542617046818733</c:v>
                </c:pt>
                <c:pt idx="35">
                  <c:v>0.55862492326580726</c:v>
                </c:pt>
              </c:numCache>
            </c:numRef>
          </c:val>
          <c:smooth val="0"/>
          <c:extLst>
            <c:ext xmlns:c16="http://schemas.microsoft.com/office/drawing/2014/chart" uri="{C3380CC4-5D6E-409C-BE32-E72D297353CC}">
              <c16:uniqueId val="{00000001-BDA4-4E9E-B5F5-36C9C5DA0A03}"/>
            </c:ext>
          </c:extLst>
        </c:ser>
        <c:dLbls>
          <c:showLegendKey val="0"/>
          <c:showVal val="0"/>
          <c:showCatName val="0"/>
          <c:showSerName val="0"/>
          <c:showPercent val="0"/>
          <c:showBubbleSize val="0"/>
        </c:dLbls>
        <c:marker val="1"/>
        <c:smooth val="0"/>
        <c:axId val="909928192"/>
        <c:axId val="910192232"/>
      </c:lineChart>
      <c:dateAx>
        <c:axId val="910009536"/>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06912"/>
        <c:crosses val="autoZero"/>
        <c:auto val="1"/>
        <c:lblOffset val="100"/>
        <c:baseTimeUnit val="months"/>
        <c:majorUnit val="2"/>
        <c:majorTimeUnit val="months"/>
      </c:dateAx>
      <c:valAx>
        <c:axId val="910006912"/>
        <c:scaling>
          <c:orientation val="minMax"/>
          <c:max val="0.85000000000000009"/>
          <c:min val="0.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09536"/>
        <c:crosses val="autoZero"/>
        <c:crossBetween val="between"/>
        <c:majorUnit val="5.000000000000001E-2"/>
      </c:valAx>
      <c:valAx>
        <c:axId val="910192232"/>
        <c:scaling>
          <c:orientation val="minMax"/>
        </c:scaling>
        <c:delete val="1"/>
        <c:axPos val="r"/>
        <c:numFmt formatCode="0%" sourceLinked="0"/>
        <c:majorTickMark val="out"/>
        <c:minorTickMark val="none"/>
        <c:tickLblPos val="nextTo"/>
        <c:crossAx val="909928192"/>
        <c:crosses val="max"/>
        <c:crossBetween val="between"/>
      </c:valAx>
      <c:dateAx>
        <c:axId val="909928192"/>
        <c:scaling>
          <c:orientation val="minMax"/>
        </c:scaling>
        <c:delete val="1"/>
        <c:axPos val="b"/>
        <c:numFmt formatCode="mmm\ yy" sourceLinked="1"/>
        <c:majorTickMark val="out"/>
        <c:minorTickMark val="none"/>
        <c:tickLblPos val="nextTo"/>
        <c:crossAx val="91019223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Overall Victim Satisfaction Rate</a:t>
            </a:r>
          </a:p>
          <a:p>
            <a:pPr>
              <a:defRPr sz="1000"/>
            </a:pPr>
            <a:r>
              <a:rPr lang="en-US" sz="1000" dirty="0"/>
              <a:t>-</a:t>
            </a:r>
            <a:r>
              <a:rPr lang="en-US" sz="1000" baseline="0" dirty="0"/>
              <a:t> </a:t>
            </a:r>
            <a:r>
              <a:rPr lang="en-US" sz="1000" dirty="0"/>
              <a:t>12 Months to June 2022</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Satisfaction!$B$3</c:f>
              <c:strCache>
                <c:ptCount val="1"/>
                <c:pt idx="0">
                  <c:v>Overall Victim Satisfaction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Satisfaction!$A$4:$A$8</c:f>
              <c:strCache>
                <c:ptCount val="5"/>
                <c:pt idx="0">
                  <c:v>Burglary</c:v>
                </c:pt>
                <c:pt idx="1">
                  <c:v>Dwelling Burglary</c:v>
                </c:pt>
                <c:pt idx="2">
                  <c:v>Hate Crime</c:v>
                </c:pt>
                <c:pt idx="3">
                  <c:v>Violent Crime</c:v>
                </c:pt>
                <c:pt idx="4">
                  <c:v>Anti-social Behaviour</c:v>
                </c:pt>
              </c:strCache>
            </c:strRef>
          </c:cat>
          <c:val>
            <c:numRef>
              <c:f>Satisfaction!$B$4:$B$8</c:f>
              <c:numCache>
                <c:formatCode>0.0%</c:formatCode>
                <c:ptCount val="5"/>
                <c:pt idx="0">
                  <c:v>0.67700000000000005</c:v>
                </c:pt>
                <c:pt idx="1">
                  <c:v>0.80500000000000005</c:v>
                </c:pt>
                <c:pt idx="2">
                  <c:v>0.70699999999999996</c:v>
                </c:pt>
                <c:pt idx="3">
                  <c:v>0.80400000000000005</c:v>
                </c:pt>
                <c:pt idx="4">
                  <c:v>0.71599999999999997</c:v>
                </c:pt>
              </c:numCache>
            </c:numRef>
          </c:val>
          <c:extLst>
            <c:ext xmlns:c16="http://schemas.microsoft.com/office/drawing/2014/chart" uri="{C3380CC4-5D6E-409C-BE32-E72D297353CC}">
              <c16:uniqueId val="{00000000-8829-428A-A1F2-F7B184F4A411}"/>
            </c:ext>
          </c:extLst>
        </c:ser>
        <c:dLbls>
          <c:showLegendKey val="0"/>
          <c:showVal val="0"/>
          <c:showCatName val="0"/>
          <c:showSerName val="0"/>
          <c:showPercent val="0"/>
          <c:showBubbleSize val="0"/>
        </c:dLbls>
        <c:gapWidth val="219"/>
        <c:overlap val="-27"/>
        <c:axId val="907279096"/>
        <c:axId val="907276472"/>
      </c:barChart>
      <c:catAx>
        <c:axId val="90727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7276472"/>
        <c:crosses val="autoZero"/>
        <c:auto val="1"/>
        <c:lblAlgn val="ctr"/>
        <c:lblOffset val="100"/>
        <c:noMultiLvlLbl val="0"/>
      </c:catAx>
      <c:valAx>
        <c:axId val="907276472"/>
        <c:scaling>
          <c:orientation val="minMax"/>
          <c:max val="0.85000000000000009"/>
          <c:min val="0.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72790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baseline="0" dirty="0">
                <a:effectLst/>
              </a:rPr>
              <a:t>Rape - 12 Month Rolling</a:t>
            </a:r>
            <a:endParaRPr lang="en-GB" sz="1100" dirty="0">
              <a:effectLst/>
            </a:endParaRPr>
          </a:p>
          <a:p>
            <a:pPr>
              <a:defRPr/>
            </a:pPr>
            <a:r>
              <a:rPr lang="en-GB" sz="1100" b="0" i="0" baseline="0" dirty="0">
                <a:effectLst/>
              </a:rPr>
              <a:t>Charge &amp; Summons Volume and Rate</a:t>
            </a:r>
            <a:endParaRPr lang="en-GB"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Rape!$E$12</c:f>
              <c:strCache>
                <c:ptCount val="1"/>
                <c:pt idx="0">
                  <c:v>Volume</c:v>
                </c:pt>
              </c:strCache>
            </c:strRef>
          </c:tx>
          <c:spPr>
            <a:ln w="28575" cap="rnd">
              <a:solidFill>
                <a:srgbClr val="0070C0"/>
              </a:solidFill>
              <a:round/>
            </a:ln>
            <a:effectLst/>
          </c:spPr>
          <c:marker>
            <c:symbol val="none"/>
          </c:marker>
          <c:cat>
            <c:numRef>
              <c:f>Rape!$D$13:$D$49</c:f>
              <c:numCache>
                <c:formatCode>dd\/mm\/yyyy</c:formatCode>
                <c:ptCount val="37"/>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pt idx="36">
                  <c:v>44713</c:v>
                </c:pt>
              </c:numCache>
            </c:numRef>
          </c:cat>
          <c:val>
            <c:numRef>
              <c:f>Rape!$E$13:$E$49</c:f>
              <c:numCache>
                <c:formatCode>#,##0</c:formatCode>
                <c:ptCount val="37"/>
                <c:pt idx="0">
                  <c:v>63</c:v>
                </c:pt>
                <c:pt idx="1">
                  <c:v>68</c:v>
                </c:pt>
                <c:pt idx="2">
                  <c:v>69</c:v>
                </c:pt>
                <c:pt idx="3">
                  <c:v>59</c:v>
                </c:pt>
                <c:pt idx="4">
                  <c:v>66</c:v>
                </c:pt>
                <c:pt idx="5">
                  <c:v>62</c:v>
                </c:pt>
                <c:pt idx="6">
                  <c:v>51</c:v>
                </c:pt>
                <c:pt idx="7">
                  <c:v>51</c:v>
                </c:pt>
                <c:pt idx="8">
                  <c:v>53</c:v>
                </c:pt>
                <c:pt idx="9">
                  <c:v>61</c:v>
                </c:pt>
                <c:pt idx="10">
                  <c:v>63</c:v>
                </c:pt>
                <c:pt idx="11">
                  <c:v>63</c:v>
                </c:pt>
                <c:pt idx="12">
                  <c:v>61</c:v>
                </c:pt>
                <c:pt idx="13">
                  <c:v>53</c:v>
                </c:pt>
                <c:pt idx="14">
                  <c:v>52</c:v>
                </c:pt>
                <c:pt idx="15">
                  <c:v>53</c:v>
                </c:pt>
                <c:pt idx="16">
                  <c:v>50</c:v>
                </c:pt>
                <c:pt idx="17">
                  <c:v>54</c:v>
                </c:pt>
                <c:pt idx="18">
                  <c:v>54</c:v>
                </c:pt>
                <c:pt idx="19">
                  <c:v>57</c:v>
                </c:pt>
                <c:pt idx="20">
                  <c:v>54</c:v>
                </c:pt>
                <c:pt idx="21">
                  <c:v>49</c:v>
                </c:pt>
                <c:pt idx="22">
                  <c:v>42</c:v>
                </c:pt>
                <c:pt idx="23">
                  <c:v>42</c:v>
                </c:pt>
                <c:pt idx="24">
                  <c:v>46</c:v>
                </c:pt>
                <c:pt idx="25">
                  <c:v>48</c:v>
                </c:pt>
                <c:pt idx="26">
                  <c:v>47</c:v>
                </c:pt>
                <c:pt idx="27">
                  <c:v>53</c:v>
                </c:pt>
                <c:pt idx="28">
                  <c:v>56</c:v>
                </c:pt>
                <c:pt idx="29">
                  <c:v>56</c:v>
                </c:pt>
                <c:pt idx="30">
                  <c:v>62</c:v>
                </c:pt>
                <c:pt idx="31">
                  <c:v>66</c:v>
                </c:pt>
                <c:pt idx="32">
                  <c:v>80</c:v>
                </c:pt>
                <c:pt idx="33">
                  <c:v>80</c:v>
                </c:pt>
                <c:pt idx="34">
                  <c:v>91</c:v>
                </c:pt>
                <c:pt idx="35">
                  <c:v>98</c:v>
                </c:pt>
                <c:pt idx="36">
                  <c:v>124</c:v>
                </c:pt>
              </c:numCache>
            </c:numRef>
          </c:val>
          <c:smooth val="0"/>
          <c:extLst>
            <c:ext xmlns:c16="http://schemas.microsoft.com/office/drawing/2014/chart" uri="{C3380CC4-5D6E-409C-BE32-E72D297353CC}">
              <c16:uniqueId val="{00000000-BDA6-4670-8A26-DCA2E0FB9C38}"/>
            </c:ext>
          </c:extLst>
        </c:ser>
        <c:dLbls>
          <c:showLegendKey val="0"/>
          <c:showVal val="0"/>
          <c:showCatName val="0"/>
          <c:showSerName val="0"/>
          <c:showPercent val="0"/>
          <c:showBubbleSize val="0"/>
        </c:dLbls>
        <c:marker val="1"/>
        <c:smooth val="0"/>
        <c:axId val="587332704"/>
        <c:axId val="587332288"/>
      </c:lineChart>
      <c:lineChart>
        <c:grouping val="standard"/>
        <c:varyColors val="0"/>
        <c:ser>
          <c:idx val="1"/>
          <c:order val="1"/>
          <c:tx>
            <c:strRef>
              <c:f>Rape!$F$12</c:f>
              <c:strCache>
                <c:ptCount val="1"/>
                <c:pt idx="0">
                  <c:v>Rate</c:v>
                </c:pt>
              </c:strCache>
            </c:strRef>
          </c:tx>
          <c:spPr>
            <a:ln w="28575" cap="rnd">
              <a:solidFill>
                <a:srgbClr val="00B050"/>
              </a:solidFill>
              <a:round/>
            </a:ln>
            <a:effectLst/>
          </c:spPr>
          <c:marker>
            <c:symbol val="none"/>
          </c:marker>
          <c:cat>
            <c:numRef>
              <c:f>Rape!$D$13:$D$49</c:f>
              <c:numCache>
                <c:formatCode>dd\/mm\/yyyy</c:formatCode>
                <c:ptCount val="37"/>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pt idx="36">
                  <c:v>44713</c:v>
                </c:pt>
              </c:numCache>
            </c:numRef>
          </c:cat>
          <c:val>
            <c:numRef>
              <c:f>Rape!$F$13:$F$49</c:f>
              <c:numCache>
                <c:formatCode>0.0%</c:formatCode>
                <c:ptCount val="37"/>
                <c:pt idx="0">
                  <c:v>3.8414634146341463E-2</c:v>
                </c:pt>
                <c:pt idx="1">
                  <c:v>3.9789350497366878E-2</c:v>
                </c:pt>
                <c:pt idx="2">
                  <c:v>4.0828402366863907E-2</c:v>
                </c:pt>
                <c:pt idx="3">
                  <c:v>3.3810888252149E-2</c:v>
                </c:pt>
                <c:pt idx="4">
                  <c:v>3.724604966139955E-2</c:v>
                </c:pt>
                <c:pt idx="5">
                  <c:v>3.5008469791078488E-2</c:v>
                </c:pt>
                <c:pt idx="6">
                  <c:v>2.9513888888888888E-2</c:v>
                </c:pt>
                <c:pt idx="7">
                  <c:v>2.9616724738675958E-2</c:v>
                </c:pt>
                <c:pt idx="8">
                  <c:v>2.9675251959686452E-2</c:v>
                </c:pt>
                <c:pt idx="9">
                  <c:v>3.2550693703308431E-2</c:v>
                </c:pt>
                <c:pt idx="10">
                  <c:v>3.2307692307692308E-2</c:v>
                </c:pt>
                <c:pt idx="11">
                  <c:v>3.134328358208955E-2</c:v>
                </c:pt>
                <c:pt idx="12">
                  <c:v>3.0545818728092138E-2</c:v>
                </c:pt>
                <c:pt idx="13">
                  <c:v>2.875746066196419E-2</c:v>
                </c:pt>
                <c:pt idx="14">
                  <c:v>2.9867892016082712E-2</c:v>
                </c:pt>
                <c:pt idx="15">
                  <c:v>3.2495401594114043E-2</c:v>
                </c:pt>
                <c:pt idx="16">
                  <c:v>3.450655624568668E-2</c:v>
                </c:pt>
                <c:pt idx="17">
                  <c:v>3.7552155771905425E-2</c:v>
                </c:pt>
                <c:pt idx="18">
                  <c:v>3.6339165545087482E-2</c:v>
                </c:pt>
                <c:pt idx="19">
                  <c:v>3.6679536679536683E-2</c:v>
                </c:pt>
                <c:pt idx="20">
                  <c:v>3.5110533159947985E-2</c:v>
                </c:pt>
                <c:pt idx="21">
                  <c:v>3.4122562674094706E-2</c:v>
                </c:pt>
                <c:pt idx="22">
                  <c:v>3.1674208144796379E-2</c:v>
                </c:pt>
                <c:pt idx="23">
                  <c:v>3.2307692307692308E-2</c:v>
                </c:pt>
                <c:pt idx="24">
                  <c:v>3.4405385190725501E-2</c:v>
                </c:pt>
                <c:pt idx="25">
                  <c:v>3.4066713981547196E-2</c:v>
                </c:pt>
                <c:pt idx="26">
                  <c:v>3.0460142579390798E-2</c:v>
                </c:pt>
                <c:pt idx="27">
                  <c:v>3.2297379646556976E-2</c:v>
                </c:pt>
                <c:pt idx="28">
                  <c:v>3.3077377436503248E-2</c:v>
                </c:pt>
                <c:pt idx="29">
                  <c:v>3.1890660592255128E-2</c:v>
                </c:pt>
                <c:pt idx="30">
                  <c:v>3.5388127853881277E-2</c:v>
                </c:pt>
                <c:pt idx="31">
                  <c:v>3.804034582132565E-2</c:v>
                </c:pt>
                <c:pt idx="32">
                  <c:v>4.4296788482834998E-2</c:v>
                </c:pt>
                <c:pt idx="33">
                  <c:v>4.2780748663101602E-2</c:v>
                </c:pt>
                <c:pt idx="34">
                  <c:v>4.6810699588477368E-2</c:v>
                </c:pt>
                <c:pt idx="35">
                  <c:v>4.8951048951048952E-2</c:v>
                </c:pt>
                <c:pt idx="36">
                  <c:v>5.8545797922568463E-2</c:v>
                </c:pt>
              </c:numCache>
            </c:numRef>
          </c:val>
          <c:smooth val="0"/>
          <c:extLst>
            <c:ext xmlns:c16="http://schemas.microsoft.com/office/drawing/2014/chart" uri="{C3380CC4-5D6E-409C-BE32-E72D297353CC}">
              <c16:uniqueId val="{00000001-BDA6-4670-8A26-DCA2E0FB9C38}"/>
            </c:ext>
          </c:extLst>
        </c:ser>
        <c:dLbls>
          <c:showLegendKey val="0"/>
          <c:showVal val="0"/>
          <c:showCatName val="0"/>
          <c:showSerName val="0"/>
          <c:showPercent val="0"/>
          <c:showBubbleSize val="0"/>
        </c:dLbls>
        <c:marker val="1"/>
        <c:smooth val="0"/>
        <c:axId val="587334784"/>
        <c:axId val="587334368"/>
      </c:lineChart>
      <c:dateAx>
        <c:axId val="587332704"/>
        <c:scaling>
          <c:orientation val="minMax"/>
        </c:scaling>
        <c:delete val="0"/>
        <c:axPos val="b"/>
        <c:numFmt formatCode="dd\/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32288"/>
        <c:crosses val="autoZero"/>
        <c:auto val="1"/>
        <c:lblOffset val="100"/>
        <c:baseTimeUnit val="months"/>
      </c:dateAx>
      <c:valAx>
        <c:axId val="587332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32704"/>
        <c:crosses val="autoZero"/>
        <c:crossBetween val="between"/>
      </c:valAx>
      <c:valAx>
        <c:axId val="58733436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34784"/>
        <c:crosses val="max"/>
        <c:crossBetween val="between"/>
      </c:valAx>
      <c:dateAx>
        <c:axId val="587334784"/>
        <c:scaling>
          <c:orientation val="minMax"/>
        </c:scaling>
        <c:delete val="1"/>
        <c:axPos val="b"/>
        <c:numFmt formatCode="dd\/mm\/yyyy" sourceLinked="1"/>
        <c:majorTickMark val="out"/>
        <c:minorTickMark val="none"/>
        <c:tickLblPos val="nextTo"/>
        <c:crossAx val="58733436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Safety and Engagement - 12 Month Rolling Rates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SIO!$C$1</c:f>
              <c:strCache>
                <c:ptCount val="1"/>
                <c:pt idx="0">
                  <c:v>Safety - during the day</c:v>
                </c:pt>
              </c:strCache>
            </c:strRef>
          </c:tx>
          <c:spPr>
            <a:ln w="28575" cap="rnd">
              <a:solidFill>
                <a:srgbClr val="00B0F0"/>
              </a:solidFill>
              <a:round/>
            </a:ln>
            <a:effectLst/>
          </c:spPr>
          <c:marker>
            <c:symbol val="none"/>
          </c:marker>
          <c:cat>
            <c:strRef>
              <c:f>SIO!$B$2:$B$14</c:f>
              <c:strCache>
                <c:ptCount val="13"/>
                <c:pt idx="0">
                  <c:v>Q4 2018/19</c:v>
                </c:pt>
                <c:pt idx="1">
                  <c:v>Q1 2019/20</c:v>
                </c:pt>
                <c:pt idx="2">
                  <c:v>Q2 2019/20</c:v>
                </c:pt>
                <c:pt idx="3">
                  <c:v>Q3 2019/20</c:v>
                </c:pt>
                <c:pt idx="4">
                  <c:v>Q4 2019/20</c:v>
                </c:pt>
                <c:pt idx="5">
                  <c:v>Q1 2020/21</c:v>
                </c:pt>
                <c:pt idx="6">
                  <c:v>Q2 2020/21</c:v>
                </c:pt>
                <c:pt idx="7">
                  <c:v>Q3 2020/21</c:v>
                </c:pt>
                <c:pt idx="8">
                  <c:v>Q4 2020/21</c:v>
                </c:pt>
                <c:pt idx="9">
                  <c:v>Q1 2021/22</c:v>
                </c:pt>
                <c:pt idx="10">
                  <c:v>Q2 2021/22</c:v>
                </c:pt>
                <c:pt idx="11">
                  <c:v>Q3 2021/22</c:v>
                </c:pt>
                <c:pt idx="12">
                  <c:v>Q4 2021/22</c:v>
                </c:pt>
              </c:strCache>
            </c:strRef>
          </c:cat>
          <c:val>
            <c:numRef>
              <c:f>SIO!$C$2:$C$14</c:f>
              <c:numCache>
                <c:formatCode>0.0%</c:formatCode>
                <c:ptCount val="13"/>
                <c:pt idx="0">
                  <c:v>0.98900620567375885</c:v>
                </c:pt>
                <c:pt idx="1">
                  <c:v>0.99100620567375886</c:v>
                </c:pt>
                <c:pt idx="2">
                  <c:v>0.9916666666666667</c:v>
                </c:pt>
                <c:pt idx="3">
                  <c:v>0.99133333333333329</c:v>
                </c:pt>
                <c:pt idx="4">
                  <c:v>0.99233333333333329</c:v>
                </c:pt>
                <c:pt idx="5">
                  <c:v>0.99066666666666658</c:v>
                </c:pt>
                <c:pt idx="6">
                  <c:v>0.98866666666666658</c:v>
                </c:pt>
                <c:pt idx="7">
                  <c:v>0.98633910341766529</c:v>
                </c:pt>
                <c:pt idx="8">
                  <c:v>0.98633910341766529</c:v>
                </c:pt>
                <c:pt idx="9">
                  <c:v>0.98800577008433199</c:v>
                </c:pt>
                <c:pt idx="10">
                  <c:v>0.9893391034176654</c:v>
                </c:pt>
                <c:pt idx="11">
                  <c:v>0.9903333333333334</c:v>
                </c:pt>
                <c:pt idx="12">
                  <c:v>0.98133333333333339</c:v>
                </c:pt>
              </c:numCache>
            </c:numRef>
          </c:val>
          <c:smooth val="0"/>
          <c:extLst>
            <c:ext xmlns:c16="http://schemas.microsoft.com/office/drawing/2014/chart" uri="{C3380CC4-5D6E-409C-BE32-E72D297353CC}">
              <c16:uniqueId val="{00000000-B05B-4355-8646-50D93C84D915}"/>
            </c:ext>
          </c:extLst>
        </c:ser>
        <c:ser>
          <c:idx val="1"/>
          <c:order val="1"/>
          <c:tx>
            <c:strRef>
              <c:f>SIO!$D$1</c:f>
              <c:strCache>
                <c:ptCount val="1"/>
                <c:pt idx="0">
                  <c:v>Safety - after dark</c:v>
                </c:pt>
              </c:strCache>
            </c:strRef>
          </c:tx>
          <c:spPr>
            <a:ln w="28575" cap="rnd">
              <a:solidFill>
                <a:srgbClr val="002060"/>
              </a:solidFill>
              <a:round/>
            </a:ln>
            <a:effectLst/>
          </c:spPr>
          <c:marker>
            <c:symbol val="none"/>
          </c:marker>
          <c:cat>
            <c:strRef>
              <c:f>SIO!$B$2:$B$14</c:f>
              <c:strCache>
                <c:ptCount val="13"/>
                <c:pt idx="0">
                  <c:v>Q4 2018/19</c:v>
                </c:pt>
                <c:pt idx="1">
                  <c:v>Q1 2019/20</c:v>
                </c:pt>
                <c:pt idx="2">
                  <c:v>Q2 2019/20</c:v>
                </c:pt>
                <c:pt idx="3">
                  <c:v>Q3 2019/20</c:v>
                </c:pt>
                <c:pt idx="4">
                  <c:v>Q4 2019/20</c:v>
                </c:pt>
                <c:pt idx="5">
                  <c:v>Q1 2020/21</c:v>
                </c:pt>
                <c:pt idx="6">
                  <c:v>Q2 2020/21</c:v>
                </c:pt>
                <c:pt idx="7">
                  <c:v>Q3 2020/21</c:v>
                </c:pt>
                <c:pt idx="8">
                  <c:v>Q4 2020/21</c:v>
                </c:pt>
                <c:pt idx="9">
                  <c:v>Q1 2021/22</c:v>
                </c:pt>
                <c:pt idx="10">
                  <c:v>Q2 2021/22</c:v>
                </c:pt>
                <c:pt idx="11">
                  <c:v>Q3 2021/22</c:v>
                </c:pt>
                <c:pt idx="12">
                  <c:v>Q4 2021/22</c:v>
                </c:pt>
              </c:strCache>
            </c:strRef>
          </c:cat>
          <c:val>
            <c:numRef>
              <c:f>SIO!$D$2:$D$14</c:f>
              <c:numCache>
                <c:formatCode>0.0%</c:formatCode>
                <c:ptCount val="13"/>
                <c:pt idx="0">
                  <c:v>0.7984760638297872</c:v>
                </c:pt>
                <c:pt idx="1">
                  <c:v>0.80847606382978732</c:v>
                </c:pt>
                <c:pt idx="2">
                  <c:v>0.81766666666666665</c:v>
                </c:pt>
                <c:pt idx="3">
                  <c:v>0.82566666666666666</c:v>
                </c:pt>
                <c:pt idx="4">
                  <c:v>0.84199999999999997</c:v>
                </c:pt>
                <c:pt idx="5">
                  <c:v>0.84266666666666656</c:v>
                </c:pt>
                <c:pt idx="6">
                  <c:v>0.84366666666666668</c:v>
                </c:pt>
                <c:pt idx="7">
                  <c:v>0.83606080781180636</c:v>
                </c:pt>
                <c:pt idx="8">
                  <c:v>0.82772747447847306</c:v>
                </c:pt>
                <c:pt idx="9">
                  <c:v>0.81206080781180656</c:v>
                </c:pt>
                <c:pt idx="10">
                  <c:v>0.79272747447847314</c:v>
                </c:pt>
                <c:pt idx="11">
                  <c:v>0.76600000000000001</c:v>
                </c:pt>
                <c:pt idx="12">
                  <c:v>0.7426666666666667</c:v>
                </c:pt>
              </c:numCache>
            </c:numRef>
          </c:val>
          <c:smooth val="0"/>
          <c:extLst>
            <c:ext xmlns:c16="http://schemas.microsoft.com/office/drawing/2014/chart" uri="{C3380CC4-5D6E-409C-BE32-E72D297353CC}">
              <c16:uniqueId val="{00000001-B05B-4355-8646-50D93C84D915}"/>
            </c:ext>
          </c:extLst>
        </c:ser>
        <c:ser>
          <c:idx val="2"/>
          <c:order val="2"/>
          <c:tx>
            <c:strRef>
              <c:f>SIO!$E$1</c:f>
              <c:strCache>
                <c:ptCount val="1"/>
                <c:pt idx="0">
                  <c:v>Informed about what the police are doing to tackle crime and ASB in their area</c:v>
                </c:pt>
              </c:strCache>
            </c:strRef>
          </c:tx>
          <c:spPr>
            <a:ln w="28575" cap="rnd">
              <a:solidFill>
                <a:srgbClr val="00B050"/>
              </a:solidFill>
              <a:round/>
            </a:ln>
            <a:effectLst/>
          </c:spPr>
          <c:marker>
            <c:symbol val="none"/>
          </c:marker>
          <c:cat>
            <c:strRef>
              <c:f>SIO!$B$2:$B$14</c:f>
              <c:strCache>
                <c:ptCount val="13"/>
                <c:pt idx="0">
                  <c:v>Q4 2018/19</c:v>
                </c:pt>
                <c:pt idx="1">
                  <c:v>Q1 2019/20</c:v>
                </c:pt>
                <c:pt idx="2">
                  <c:v>Q2 2019/20</c:v>
                </c:pt>
                <c:pt idx="3">
                  <c:v>Q3 2019/20</c:v>
                </c:pt>
                <c:pt idx="4">
                  <c:v>Q4 2019/20</c:v>
                </c:pt>
                <c:pt idx="5">
                  <c:v>Q1 2020/21</c:v>
                </c:pt>
                <c:pt idx="6">
                  <c:v>Q2 2020/21</c:v>
                </c:pt>
                <c:pt idx="7">
                  <c:v>Q3 2020/21</c:v>
                </c:pt>
                <c:pt idx="8">
                  <c:v>Q4 2020/21</c:v>
                </c:pt>
                <c:pt idx="9">
                  <c:v>Q1 2021/22</c:v>
                </c:pt>
                <c:pt idx="10">
                  <c:v>Q2 2021/22</c:v>
                </c:pt>
                <c:pt idx="11">
                  <c:v>Q3 2021/22</c:v>
                </c:pt>
                <c:pt idx="12">
                  <c:v>Q4 2021/22</c:v>
                </c:pt>
              </c:strCache>
            </c:strRef>
          </c:cat>
          <c:val>
            <c:numRef>
              <c:f>SIO!$E$2:$E$14</c:f>
              <c:numCache>
                <c:formatCode>0.0%</c:formatCode>
                <c:ptCount val="13"/>
                <c:pt idx="0">
                  <c:v>0.43369326241134759</c:v>
                </c:pt>
                <c:pt idx="1">
                  <c:v>0.42335992907801423</c:v>
                </c:pt>
                <c:pt idx="2">
                  <c:v>0.41400000000000003</c:v>
                </c:pt>
                <c:pt idx="3">
                  <c:v>0.40233333333333332</c:v>
                </c:pt>
                <c:pt idx="4">
                  <c:v>0.40633333333333332</c:v>
                </c:pt>
                <c:pt idx="5">
                  <c:v>0.41966666666666669</c:v>
                </c:pt>
                <c:pt idx="6">
                  <c:v>0.41800000000000004</c:v>
                </c:pt>
                <c:pt idx="7">
                  <c:v>0.43784642698624054</c:v>
                </c:pt>
                <c:pt idx="8">
                  <c:v>0.42051309365290723</c:v>
                </c:pt>
                <c:pt idx="9">
                  <c:v>0.40251309365290716</c:v>
                </c:pt>
                <c:pt idx="10">
                  <c:v>0.39884642698624051</c:v>
                </c:pt>
                <c:pt idx="11">
                  <c:v>0.38666666666666666</c:v>
                </c:pt>
                <c:pt idx="12">
                  <c:v>0.379</c:v>
                </c:pt>
              </c:numCache>
            </c:numRef>
          </c:val>
          <c:smooth val="0"/>
          <c:extLst>
            <c:ext xmlns:c16="http://schemas.microsoft.com/office/drawing/2014/chart" uri="{C3380CC4-5D6E-409C-BE32-E72D297353CC}">
              <c16:uniqueId val="{00000002-B05B-4355-8646-50D93C84D915}"/>
            </c:ext>
          </c:extLst>
        </c:ser>
        <c:ser>
          <c:idx val="3"/>
          <c:order val="3"/>
          <c:tx>
            <c:strRef>
              <c:f>SIO!$F$1</c:f>
              <c:strCache>
                <c:ptCount val="1"/>
                <c:pt idx="0">
                  <c:v>Aware of opportunities to have their say about policing issues in their area</c:v>
                </c:pt>
              </c:strCache>
            </c:strRef>
          </c:tx>
          <c:spPr>
            <a:ln w="28575" cap="rnd">
              <a:solidFill>
                <a:srgbClr val="FF0000"/>
              </a:solidFill>
              <a:round/>
            </a:ln>
            <a:effectLst/>
          </c:spPr>
          <c:marker>
            <c:symbol val="none"/>
          </c:marker>
          <c:cat>
            <c:strRef>
              <c:f>SIO!$B$2:$B$14</c:f>
              <c:strCache>
                <c:ptCount val="13"/>
                <c:pt idx="0">
                  <c:v>Q4 2018/19</c:v>
                </c:pt>
                <c:pt idx="1">
                  <c:v>Q1 2019/20</c:v>
                </c:pt>
                <c:pt idx="2">
                  <c:v>Q2 2019/20</c:v>
                </c:pt>
                <c:pt idx="3">
                  <c:v>Q3 2019/20</c:v>
                </c:pt>
                <c:pt idx="4">
                  <c:v>Q4 2019/20</c:v>
                </c:pt>
                <c:pt idx="5">
                  <c:v>Q1 2020/21</c:v>
                </c:pt>
                <c:pt idx="6">
                  <c:v>Q2 2020/21</c:v>
                </c:pt>
                <c:pt idx="7">
                  <c:v>Q3 2020/21</c:v>
                </c:pt>
                <c:pt idx="8">
                  <c:v>Q4 2020/21</c:v>
                </c:pt>
                <c:pt idx="9">
                  <c:v>Q1 2021/22</c:v>
                </c:pt>
                <c:pt idx="10">
                  <c:v>Q2 2021/22</c:v>
                </c:pt>
                <c:pt idx="11">
                  <c:v>Q3 2021/22</c:v>
                </c:pt>
                <c:pt idx="12">
                  <c:v>Q4 2021/22</c:v>
                </c:pt>
              </c:strCache>
            </c:strRef>
          </c:cat>
          <c:val>
            <c:numRef>
              <c:f>SIO!$F$2:$F$14</c:f>
              <c:numCache>
                <c:formatCode>0.0%</c:formatCode>
                <c:ptCount val="13"/>
                <c:pt idx="0">
                  <c:v>0.31146010638297872</c:v>
                </c:pt>
                <c:pt idx="1">
                  <c:v>0.30712677304964542</c:v>
                </c:pt>
                <c:pt idx="2">
                  <c:v>0.3066666666666667</c:v>
                </c:pt>
                <c:pt idx="3">
                  <c:v>0.29533333333333334</c:v>
                </c:pt>
                <c:pt idx="4">
                  <c:v>0.30899999999999994</c:v>
                </c:pt>
                <c:pt idx="5">
                  <c:v>0.31733333333333336</c:v>
                </c:pt>
                <c:pt idx="6">
                  <c:v>0.30299999999999999</c:v>
                </c:pt>
                <c:pt idx="7">
                  <c:v>0.31156458055925429</c:v>
                </c:pt>
                <c:pt idx="8">
                  <c:v>0.28423124722592097</c:v>
                </c:pt>
                <c:pt idx="9">
                  <c:v>0.26423124722592095</c:v>
                </c:pt>
                <c:pt idx="10">
                  <c:v>0.26989791389258766</c:v>
                </c:pt>
                <c:pt idx="11">
                  <c:v>0.26033333333333331</c:v>
                </c:pt>
                <c:pt idx="12">
                  <c:v>0.28666666666666663</c:v>
                </c:pt>
              </c:numCache>
            </c:numRef>
          </c:val>
          <c:smooth val="0"/>
          <c:extLst>
            <c:ext xmlns:c16="http://schemas.microsoft.com/office/drawing/2014/chart" uri="{C3380CC4-5D6E-409C-BE32-E72D297353CC}">
              <c16:uniqueId val="{00000003-B05B-4355-8646-50D93C84D915}"/>
            </c:ext>
          </c:extLst>
        </c:ser>
        <c:dLbls>
          <c:showLegendKey val="0"/>
          <c:showVal val="0"/>
          <c:showCatName val="0"/>
          <c:showSerName val="0"/>
          <c:showPercent val="0"/>
          <c:showBubbleSize val="0"/>
        </c:dLbls>
        <c:smooth val="0"/>
        <c:axId val="1127904687"/>
        <c:axId val="1373352831"/>
      </c:lineChart>
      <c:catAx>
        <c:axId val="112790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73352831"/>
        <c:crosses val="autoZero"/>
        <c:auto val="1"/>
        <c:lblAlgn val="ctr"/>
        <c:lblOffset val="100"/>
        <c:noMultiLvlLbl val="0"/>
      </c:catAx>
      <c:valAx>
        <c:axId val="137335283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27904687"/>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Active Citizenship -</a:t>
            </a:r>
          </a:p>
          <a:p>
            <a:pPr>
              <a:defRPr sz="1100"/>
            </a:pPr>
            <a:r>
              <a:rPr lang="en-GB" sz="1100" dirty="0"/>
              <a:t>12 Month Rolling Rate</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'Active citizenship'!$O$13:$O$29</c:f>
              <c:strCache>
                <c:ptCount val="17"/>
                <c:pt idx="0">
                  <c:v>Q4 2017/18</c:v>
                </c:pt>
                <c:pt idx="1">
                  <c:v>Q1 2018/19</c:v>
                </c:pt>
                <c:pt idx="2">
                  <c:v>Q2 2018/19</c:v>
                </c:pt>
                <c:pt idx="3">
                  <c:v>Q3 2018/19</c:v>
                </c:pt>
                <c:pt idx="4">
                  <c:v>Q4 2018/19</c:v>
                </c:pt>
                <c:pt idx="5">
                  <c:v>Q1 2019/20</c:v>
                </c:pt>
                <c:pt idx="6">
                  <c:v>Q2 2019/20</c:v>
                </c:pt>
                <c:pt idx="7">
                  <c:v>Q3 2019/20</c:v>
                </c:pt>
                <c:pt idx="8">
                  <c:v>Q4 2019/20</c:v>
                </c:pt>
                <c:pt idx="9">
                  <c:v>Q1 2020/21</c:v>
                </c:pt>
                <c:pt idx="10">
                  <c:v>Q2 2020/21</c:v>
                </c:pt>
                <c:pt idx="11">
                  <c:v>Q3 2020/21</c:v>
                </c:pt>
                <c:pt idx="12">
                  <c:v>Q4 2020/21</c:v>
                </c:pt>
                <c:pt idx="13">
                  <c:v>Q1 2021/22</c:v>
                </c:pt>
                <c:pt idx="14">
                  <c:v>Q2 2021/22</c:v>
                </c:pt>
                <c:pt idx="15">
                  <c:v>Q3 2021/22</c:v>
                </c:pt>
                <c:pt idx="16">
                  <c:v>Q4 2021/22</c:v>
                </c:pt>
              </c:strCache>
            </c:strRef>
          </c:cat>
          <c:val>
            <c:numRef>
              <c:f>'Active citizenship'!$P$13:$P$29</c:f>
              <c:numCache>
                <c:formatCode>0.0%</c:formatCode>
                <c:ptCount val="17"/>
                <c:pt idx="0">
                  <c:v>9.9788677330229184E-2</c:v>
                </c:pt>
                <c:pt idx="1">
                  <c:v>9.2851620592640544E-2</c:v>
                </c:pt>
                <c:pt idx="2">
                  <c:v>9.2487744059224108E-2</c:v>
                </c:pt>
                <c:pt idx="3">
                  <c:v>9.0604609929077998E-2</c:v>
                </c:pt>
                <c:pt idx="4">
                  <c:v>8.9937943262411335E-2</c:v>
                </c:pt>
                <c:pt idx="5">
                  <c:v>9.7937943262411342E-2</c:v>
                </c:pt>
                <c:pt idx="6">
                  <c:v>9.0999999999999998E-2</c:v>
                </c:pt>
                <c:pt idx="7">
                  <c:v>8.5000000000000006E-2</c:v>
                </c:pt>
                <c:pt idx="8">
                  <c:v>8.7999999999999995E-2</c:v>
                </c:pt>
                <c:pt idx="9">
                  <c:v>9.2666666666666661E-2</c:v>
                </c:pt>
                <c:pt idx="10">
                  <c:v>0.10766666666666658</c:v>
                </c:pt>
                <c:pt idx="11">
                  <c:v>0.10397647581003099</c:v>
                </c:pt>
                <c:pt idx="12">
                  <c:v>9.2309809143364313E-2</c:v>
                </c:pt>
                <c:pt idx="13">
                  <c:v>7.4976475810030987E-2</c:v>
                </c:pt>
                <c:pt idx="14">
                  <c:v>5.8976475810031063E-2</c:v>
                </c:pt>
                <c:pt idx="15">
                  <c:v>7.2000000000000008E-2</c:v>
                </c:pt>
                <c:pt idx="16">
                  <c:v>6.7000000000000004E-2</c:v>
                </c:pt>
              </c:numCache>
            </c:numRef>
          </c:val>
          <c:smooth val="0"/>
          <c:extLst>
            <c:ext xmlns:c16="http://schemas.microsoft.com/office/drawing/2014/chart" uri="{C3380CC4-5D6E-409C-BE32-E72D297353CC}">
              <c16:uniqueId val="{00000000-F2E0-4E99-840C-EB5EC7CB61BF}"/>
            </c:ext>
          </c:extLst>
        </c:ser>
        <c:dLbls>
          <c:showLegendKey val="0"/>
          <c:showVal val="0"/>
          <c:showCatName val="0"/>
          <c:showSerName val="0"/>
          <c:showPercent val="0"/>
          <c:showBubbleSize val="0"/>
        </c:dLbls>
        <c:smooth val="0"/>
        <c:axId val="1297109440"/>
        <c:axId val="1297106112"/>
      </c:lineChart>
      <c:catAx>
        <c:axId val="129710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106112"/>
        <c:crosses val="autoZero"/>
        <c:auto val="1"/>
        <c:lblAlgn val="ctr"/>
        <c:lblOffset val="100"/>
        <c:noMultiLvlLbl val="0"/>
      </c:catAx>
      <c:valAx>
        <c:axId val="1297106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109440"/>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dirty="0"/>
              <a:t>Special Constables Duty Hours</a:t>
            </a:r>
          </a:p>
          <a:p>
            <a:pPr>
              <a:defRPr/>
            </a:pPr>
            <a:r>
              <a:rPr lang="en-GB" sz="1100" dirty="0"/>
              <a:t>-</a:t>
            </a:r>
            <a:r>
              <a:rPr lang="en-GB" sz="1100" baseline="0" dirty="0"/>
              <a:t> 12 Month Rolling Total</a:t>
            </a:r>
            <a:endParaRPr lang="en-GB"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'Specials hours'!$A$19:$A$46</c:f>
              <c:numCache>
                <c:formatCode>dd\/mm\/yyyy</c:formatCode>
                <c:ptCount val="28"/>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numCache>
            </c:numRef>
          </c:cat>
          <c:val>
            <c:numRef>
              <c:f>'Specials hours'!$B$19:$B$46</c:f>
              <c:numCache>
                <c:formatCode>#,##0</c:formatCode>
                <c:ptCount val="28"/>
                <c:pt idx="0">
                  <c:v>73273</c:v>
                </c:pt>
                <c:pt idx="1">
                  <c:v>75356</c:v>
                </c:pt>
                <c:pt idx="2">
                  <c:v>77923</c:v>
                </c:pt>
                <c:pt idx="3">
                  <c:v>79742</c:v>
                </c:pt>
                <c:pt idx="4">
                  <c:v>80721</c:v>
                </c:pt>
                <c:pt idx="5">
                  <c:v>80649</c:v>
                </c:pt>
                <c:pt idx="6">
                  <c:v>79523</c:v>
                </c:pt>
                <c:pt idx="7">
                  <c:v>79465</c:v>
                </c:pt>
                <c:pt idx="8">
                  <c:v>78989</c:v>
                </c:pt>
                <c:pt idx="9">
                  <c:v>78667</c:v>
                </c:pt>
                <c:pt idx="10">
                  <c:v>79205</c:v>
                </c:pt>
                <c:pt idx="11">
                  <c:v>79869</c:v>
                </c:pt>
                <c:pt idx="12">
                  <c:v>81523</c:v>
                </c:pt>
                <c:pt idx="13">
                  <c:v>79334</c:v>
                </c:pt>
                <c:pt idx="14">
                  <c:v>77208</c:v>
                </c:pt>
                <c:pt idx="15">
                  <c:v>75250</c:v>
                </c:pt>
                <c:pt idx="16">
                  <c:v>74718</c:v>
                </c:pt>
                <c:pt idx="17">
                  <c:v>73998</c:v>
                </c:pt>
                <c:pt idx="18">
                  <c:v>75060</c:v>
                </c:pt>
                <c:pt idx="19">
                  <c:v>77360</c:v>
                </c:pt>
                <c:pt idx="20">
                  <c:v>78929</c:v>
                </c:pt>
                <c:pt idx="21">
                  <c:v>79898</c:v>
                </c:pt>
                <c:pt idx="22">
                  <c:v>80817</c:v>
                </c:pt>
                <c:pt idx="23">
                  <c:v>81597</c:v>
                </c:pt>
                <c:pt idx="24">
                  <c:v>80813</c:v>
                </c:pt>
                <c:pt idx="25">
                  <c:v>81629</c:v>
                </c:pt>
                <c:pt idx="26">
                  <c:v>81652</c:v>
                </c:pt>
                <c:pt idx="27">
                  <c:v>81777</c:v>
                </c:pt>
              </c:numCache>
            </c:numRef>
          </c:val>
          <c:smooth val="0"/>
          <c:extLst>
            <c:ext xmlns:c16="http://schemas.microsoft.com/office/drawing/2014/chart" uri="{C3380CC4-5D6E-409C-BE32-E72D297353CC}">
              <c16:uniqueId val="{00000000-9417-4185-91E8-143FC46980A8}"/>
            </c:ext>
          </c:extLst>
        </c:ser>
        <c:dLbls>
          <c:showLegendKey val="0"/>
          <c:showVal val="0"/>
          <c:showCatName val="0"/>
          <c:showSerName val="0"/>
          <c:showPercent val="0"/>
          <c:showBubbleSize val="0"/>
        </c:dLbls>
        <c:smooth val="0"/>
        <c:axId val="532689984"/>
        <c:axId val="532692480"/>
      </c:lineChart>
      <c:dateAx>
        <c:axId val="532689984"/>
        <c:scaling>
          <c:orientation val="minMax"/>
        </c:scaling>
        <c:delete val="0"/>
        <c:axPos val="b"/>
        <c:numFmt formatCode="dd\/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692480"/>
        <c:crosses val="autoZero"/>
        <c:auto val="1"/>
        <c:lblOffset val="100"/>
        <c:baseTimeUnit val="months"/>
      </c:dateAx>
      <c:valAx>
        <c:axId val="532692480"/>
        <c:scaling>
          <c:orientation val="minMax"/>
          <c:min val="71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689984"/>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dirty="0"/>
              <a:t>Median days from offence recorded to police charge (where there is a specific individual victim)</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Avon and Somerset</c:v>
                </c:pt>
              </c:strCache>
            </c:strRef>
          </c:tx>
          <c:spPr>
            <a:solidFill>
              <a:srgbClr val="FF0000"/>
            </a:solidFill>
            <a:ln>
              <a:solidFill>
                <a:srgbClr val="FF0000"/>
              </a:solidFill>
            </a:ln>
            <a:effectLst/>
          </c:spPr>
          <c:invertIfNegative val="0"/>
          <c:cat>
            <c:numRef>
              <c:f>Sheet1!$B$2:$C$2</c:f>
              <c:numCache>
                <c:formatCode>General</c:formatCode>
                <c:ptCount val="2"/>
                <c:pt idx="0">
                  <c:v>2019</c:v>
                </c:pt>
                <c:pt idx="1">
                  <c:v>2021</c:v>
                </c:pt>
              </c:numCache>
            </c:numRef>
          </c:cat>
          <c:val>
            <c:numRef>
              <c:f>Sheet1!$B$3:$C$3</c:f>
              <c:numCache>
                <c:formatCode>General</c:formatCode>
                <c:ptCount val="2"/>
                <c:pt idx="0">
                  <c:v>80</c:v>
                </c:pt>
                <c:pt idx="1">
                  <c:v>60</c:v>
                </c:pt>
              </c:numCache>
            </c:numRef>
          </c:val>
          <c:extLst>
            <c:ext xmlns:c16="http://schemas.microsoft.com/office/drawing/2014/chart" uri="{C3380CC4-5D6E-409C-BE32-E72D297353CC}">
              <c16:uniqueId val="{00000000-2C4E-4BA9-BDFE-64E3A1C0C961}"/>
            </c:ext>
          </c:extLst>
        </c:ser>
        <c:ser>
          <c:idx val="1"/>
          <c:order val="1"/>
          <c:tx>
            <c:strRef>
              <c:f>Sheet1!$A$4</c:f>
              <c:strCache>
                <c:ptCount val="1"/>
                <c:pt idx="0">
                  <c:v>National</c:v>
                </c:pt>
              </c:strCache>
            </c:strRef>
          </c:tx>
          <c:spPr>
            <a:solidFill>
              <a:srgbClr val="92D050"/>
            </a:solidFill>
            <a:ln>
              <a:noFill/>
            </a:ln>
            <a:effectLst/>
          </c:spPr>
          <c:invertIfNegative val="0"/>
          <c:cat>
            <c:numRef>
              <c:f>Sheet1!$B$2:$C$2</c:f>
              <c:numCache>
                <c:formatCode>General</c:formatCode>
                <c:ptCount val="2"/>
                <c:pt idx="0">
                  <c:v>2019</c:v>
                </c:pt>
                <c:pt idx="1">
                  <c:v>2021</c:v>
                </c:pt>
              </c:numCache>
            </c:numRef>
          </c:cat>
          <c:val>
            <c:numRef>
              <c:f>Sheet1!$B$4:$C$4</c:f>
              <c:numCache>
                <c:formatCode>General</c:formatCode>
                <c:ptCount val="2"/>
                <c:pt idx="0">
                  <c:v>28</c:v>
                </c:pt>
                <c:pt idx="1">
                  <c:v>43</c:v>
                </c:pt>
              </c:numCache>
            </c:numRef>
          </c:val>
          <c:extLst>
            <c:ext xmlns:c16="http://schemas.microsoft.com/office/drawing/2014/chart" uri="{C3380CC4-5D6E-409C-BE32-E72D297353CC}">
              <c16:uniqueId val="{00000001-2C4E-4BA9-BDFE-64E3A1C0C961}"/>
            </c:ext>
          </c:extLst>
        </c:ser>
        <c:dLbls>
          <c:showLegendKey val="0"/>
          <c:showVal val="0"/>
          <c:showCatName val="0"/>
          <c:showSerName val="0"/>
          <c:showPercent val="0"/>
          <c:showBubbleSize val="0"/>
        </c:dLbls>
        <c:gapWidth val="219"/>
        <c:overlap val="-27"/>
        <c:axId val="437127488"/>
        <c:axId val="437128320"/>
      </c:barChart>
      <c:catAx>
        <c:axId val="43712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7128320"/>
        <c:crosses val="autoZero"/>
        <c:auto val="1"/>
        <c:lblAlgn val="ctr"/>
        <c:lblOffset val="100"/>
        <c:noMultiLvlLbl val="0"/>
      </c:catAx>
      <c:valAx>
        <c:axId val="437128320"/>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712748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dirty="0"/>
              <a:t>Mean days from first police referral to the CPS making the decision to authorise a charge</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Sheet1!$H$3</c:f>
              <c:strCache>
                <c:ptCount val="1"/>
                <c:pt idx="0">
                  <c:v>CPS South West</c:v>
                </c:pt>
              </c:strCache>
            </c:strRef>
          </c:tx>
          <c:spPr>
            <a:solidFill>
              <a:srgbClr val="00B0F0"/>
            </a:solidFill>
            <a:ln>
              <a:solidFill>
                <a:srgbClr val="00B0F0"/>
              </a:solidFill>
            </a:ln>
            <a:effectLst/>
          </c:spPr>
          <c:invertIfNegative val="0"/>
          <c:cat>
            <c:numRef>
              <c:f>Sheet1!$I$2:$J$2</c:f>
              <c:numCache>
                <c:formatCode>General</c:formatCode>
                <c:ptCount val="2"/>
                <c:pt idx="0">
                  <c:v>2019</c:v>
                </c:pt>
                <c:pt idx="1">
                  <c:v>2021</c:v>
                </c:pt>
              </c:numCache>
            </c:numRef>
          </c:cat>
          <c:val>
            <c:numRef>
              <c:f>Sheet1!$I$3:$J$3</c:f>
              <c:numCache>
                <c:formatCode>General</c:formatCode>
                <c:ptCount val="2"/>
                <c:pt idx="0">
                  <c:v>55</c:v>
                </c:pt>
                <c:pt idx="1">
                  <c:v>44</c:v>
                </c:pt>
              </c:numCache>
            </c:numRef>
          </c:val>
          <c:extLst>
            <c:ext xmlns:c16="http://schemas.microsoft.com/office/drawing/2014/chart" uri="{C3380CC4-5D6E-409C-BE32-E72D297353CC}">
              <c16:uniqueId val="{00000000-F1FF-4663-8B8B-256DE67777CA}"/>
            </c:ext>
          </c:extLst>
        </c:ser>
        <c:ser>
          <c:idx val="1"/>
          <c:order val="1"/>
          <c:tx>
            <c:strRef>
              <c:f>Sheet1!$H$4</c:f>
              <c:strCache>
                <c:ptCount val="1"/>
                <c:pt idx="0">
                  <c:v>National</c:v>
                </c:pt>
              </c:strCache>
            </c:strRef>
          </c:tx>
          <c:spPr>
            <a:solidFill>
              <a:srgbClr val="92D050"/>
            </a:solidFill>
            <a:ln>
              <a:solidFill>
                <a:srgbClr val="92D050"/>
              </a:solidFill>
            </a:ln>
            <a:effectLst/>
          </c:spPr>
          <c:invertIfNegative val="0"/>
          <c:cat>
            <c:numRef>
              <c:f>Sheet1!$I$2:$J$2</c:f>
              <c:numCache>
                <c:formatCode>General</c:formatCode>
                <c:ptCount val="2"/>
                <c:pt idx="0">
                  <c:v>2019</c:v>
                </c:pt>
                <c:pt idx="1">
                  <c:v>2021</c:v>
                </c:pt>
              </c:numCache>
            </c:numRef>
          </c:cat>
          <c:val>
            <c:numRef>
              <c:f>Sheet1!$I$4:$J$4</c:f>
              <c:numCache>
                <c:formatCode>General</c:formatCode>
                <c:ptCount val="2"/>
                <c:pt idx="0">
                  <c:v>30</c:v>
                </c:pt>
                <c:pt idx="1">
                  <c:v>39</c:v>
                </c:pt>
              </c:numCache>
            </c:numRef>
          </c:val>
          <c:extLst>
            <c:ext xmlns:c16="http://schemas.microsoft.com/office/drawing/2014/chart" uri="{C3380CC4-5D6E-409C-BE32-E72D297353CC}">
              <c16:uniqueId val="{00000001-F1FF-4663-8B8B-256DE67777CA}"/>
            </c:ext>
          </c:extLst>
        </c:ser>
        <c:dLbls>
          <c:showLegendKey val="0"/>
          <c:showVal val="0"/>
          <c:showCatName val="0"/>
          <c:showSerName val="0"/>
          <c:showPercent val="0"/>
          <c:showBubbleSize val="0"/>
        </c:dLbls>
        <c:gapWidth val="219"/>
        <c:overlap val="-27"/>
        <c:axId val="1673599568"/>
        <c:axId val="1673599984"/>
      </c:barChart>
      <c:catAx>
        <c:axId val="167359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673599984"/>
        <c:crosses val="autoZero"/>
        <c:auto val="1"/>
        <c:lblAlgn val="ctr"/>
        <c:lblOffset val="100"/>
        <c:noMultiLvlLbl val="0"/>
      </c:catAx>
      <c:valAx>
        <c:axId val="1673599984"/>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67359956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dirty="0"/>
              <a:t>Mean days from case arriving at the Crown Court to case completion at the Crown Court</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Sheet1!$O$3</c:f>
              <c:strCache>
                <c:ptCount val="1"/>
                <c:pt idx="0">
                  <c:v>Avon and Somerset</c:v>
                </c:pt>
              </c:strCache>
            </c:strRef>
          </c:tx>
          <c:spPr>
            <a:solidFill>
              <a:srgbClr val="FF0000"/>
            </a:solidFill>
            <a:ln>
              <a:solidFill>
                <a:srgbClr val="FF0000"/>
              </a:solidFill>
            </a:ln>
            <a:effectLst/>
          </c:spPr>
          <c:invertIfNegative val="0"/>
          <c:cat>
            <c:numRef>
              <c:f>Sheet1!$P$2:$Q$2</c:f>
              <c:numCache>
                <c:formatCode>General</c:formatCode>
                <c:ptCount val="2"/>
                <c:pt idx="0">
                  <c:v>2019</c:v>
                </c:pt>
                <c:pt idx="1">
                  <c:v>2021</c:v>
                </c:pt>
              </c:numCache>
            </c:numRef>
          </c:cat>
          <c:val>
            <c:numRef>
              <c:f>Sheet1!$P$3:$Q$3</c:f>
              <c:numCache>
                <c:formatCode>General</c:formatCode>
                <c:ptCount val="2"/>
                <c:pt idx="0">
                  <c:v>125</c:v>
                </c:pt>
                <c:pt idx="1">
                  <c:v>170</c:v>
                </c:pt>
              </c:numCache>
            </c:numRef>
          </c:val>
          <c:extLst>
            <c:ext xmlns:c16="http://schemas.microsoft.com/office/drawing/2014/chart" uri="{C3380CC4-5D6E-409C-BE32-E72D297353CC}">
              <c16:uniqueId val="{00000000-AA42-4F78-A942-69435EE1B40F}"/>
            </c:ext>
          </c:extLst>
        </c:ser>
        <c:ser>
          <c:idx val="1"/>
          <c:order val="1"/>
          <c:tx>
            <c:strRef>
              <c:f>Sheet1!$O$4</c:f>
              <c:strCache>
                <c:ptCount val="1"/>
                <c:pt idx="0">
                  <c:v>National</c:v>
                </c:pt>
              </c:strCache>
            </c:strRef>
          </c:tx>
          <c:spPr>
            <a:solidFill>
              <a:srgbClr val="92D050"/>
            </a:solidFill>
            <a:ln>
              <a:solidFill>
                <a:srgbClr val="92D050"/>
              </a:solidFill>
            </a:ln>
            <a:effectLst/>
          </c:spPr>
          <c:invertIfNegative val="0"/>
          <c:cat>
            <c:numRef>
              <c:f>Sheet1!$P$2:$Q$2</c:f>
              <c:numCache>
                <c:formatCode>General</c:formatCode>
                <c:ptCount val="2"/>
                <c:pt idx="0">
                  <c:v>2019</c:v>
                </c:pt>
                <c:pt idx="1">
                  <c:v>2021</c:v>
                </c:pt>
              </c:numCache>
            </c:numRef>
          </c:cat>
          <c:val>
            <c:numRef>
              <c:f>Sheet1!$P$4:$Q$4</c:f>
              <c:numCache>
                <c:formatCode>General</c:formatCode>
                <c:ptCount val="2"/>
                <c:pt idx="0">
                  <c:v>144</c:v>
                </c:pt>
                <c:pt idx="1">
                  <c:v>222</c:v>
                </c:pt>
              </c:numCache>
            </c:numRef>
          </c:val>
          <c:extLst>
            <c:ext xmlns:c16="http://schemas.microsoft.com/office/drawing/2014/chart" uri="{C3380CC4-5D6E-409C-BE32-E72D297353CC}">
              <c16:uniqueId val="{00000001-AA42-4F78-A942-69435EE1B40F}"/>
            </c:ext>
          </c:extLst>
        </c:ser>
        <c:dLbls>
          <c:showLegendKey val="0"/>
          <c:showVal val="0"/>
          <c:showCatName val="0"/>
          <c:showSerName val="0"/>
          <c:showPercent val="0"/>
          <c:showBubbleSize val="0"/>
        </c:dLbls>
        <c:gapWidth val="219"/>
        <c:overlap val="-27"/>
        <c:axId val="1748513024"/>
        <c:axId val="1748519680"/>
      </c:barChart>
      <c:catAx>
        <c:axId val="174851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48519680"/>
        <c:crosses val="autoZero"/>
        <c:auto val="1"/>
        <c:lblAlgn val="ctr"/>
        <c:lblOffset val="100"/>
        <c:noMultiLvlLbl val="0"/>
      </c:catAx>
      <c:valAx>
        <c:axId val="174851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48513024"/>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dirty="0"/>
              <a:t>Percentage of cases which resulted in a completed trial or guilty plea</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Sheet1!$V$3</c:f>
              <c:strCache>
                <c:ptCount val="1"/>
                <c:pt idx="0">
                  <c:v>Avon and Somerset</c:v>
                </c:pt>
              </c:strCache>
            </c:strRef>
          </c:tx>
          <c:spPr>
            <a:solidFill>
              <a:srgbClr val="FF0000"/>
            </a:solidFill>
            <a:ln>
              <a:solidFill>
                <a:srgbClr val="FF0000"/>
              </a:solidFill>
            </a:ln>
            <a:effectLst/>
          </c:spPr>
          <c:invertIfNegative val="0"/>
          <c:cat>
            <c:numRef>
              <c:f>Sheet1!$W$2:$X$2</c:f>
              <c:numCache>
                <c:formatCode>General</c:formatCode>
                <c:ptCount val="2"/>
                <c:pt idx="0">
                  <c:v>2019</c:v>
                </c:pt>
                <c:pt idx="1">
                  <c:v>2021</c:v>
                </c:pt>
              </c:numCache>
            </c:numRef>
          </c:cat>
          <c:val>
            <c:numRef>
              <c:f>Sheet1!$W$3:$X$3</c:f>
              <c:numCache>
                <c:formatCode>0%</c:formatCode>
                <c:ptCount val="2"/>
                <c:pt idx="0">
                  <c:v>0.9</c:v>
                </c:pt>
                <c:pt idx="1">
                  <c:v>0.87</c:v>
                </c:pt>
              </c:numCache>
            </c:numRef>
          </c:val>
          <c:extLst>
            <c:ext xmlns:c16="http://schemas.microsoft.com/office/drawing/2014/chart" uri="{C3380CC4-5D6E-409C-BE32-E72D297353CC}">
              <c16:uniqueId val="{00000000-7DAF-47CF-BBAA-4345F4051359}"/>
            </c:ext>
          </c:extLst>
        </c:ser>
        <c:ser>
          <c:idx val="1"/>
          <c:order val="1"/>
          <c:tx>
            <c:strRef>
              <c:f>Sheet1!$V$4</c:f>
              <c:strCache>
                <c:ptCount val="1"/>
                <c:pt idx="0">
                  <c:v>National</c:v>
                </c:pt>
              </c:strCache>
            </c:strRef>
          </c:tx>
          <c:spPr>
            <a:solidFill>
              <a:srgbClr val="92D050"/>
            </a:solidFill>
            <a:ln>
              <a:solidFill>
                <a:srgbClr val="92D050"/>
              </a:solidFill>
            </a:ln>
            <a:effectLst/>
          </c:spPr>
          <c:invertIfNegative val="0"/>
          <c:cat>
            <c:numRef>
              <c:f>Sheet1!$W$2:$X$2</c:f>
              <c:numCache>
                <c:formatCode>General</c:formatCode>
                <c:ptCount val="2"/>
                <c:pt idx="0">
                  <c:v>2019</c:v>
                </c:pt>
                <c:pt idx="1">
                  <c:v>2021</c:v>
                </c:pt>
              </c:numCache>
            </c:numRef>
          </c:cat>
          <c:val>
            <c:numRef>
              <c:f>Sheet1!$W$4:$X$4</c:f>
              <c:numCache>
                <c:formatCode>0%</c:formatCode>
                <c:ptCount val="2"/>
                <c:pt idx="0">
                  <c:v>0.9</c:v>
                </c:pt>
                <c:pt idx="1">
                  <c:v>0.87</c:v>
                </c:pt>
              </c:numCache>
            </c:numRef>
          </c:val>
          <c:extLst>
            <c:ext xmlns:c16="http://schemas.microsoft.com/office/drawing/2014/chart" uri="{C3380CC4-5D6E-409C-BE32-E72D297353CC}">
              <c16:uniqueId val="{00000001-7DAF-47CF-BBAA-4345F4051359}"/>
            </c:ext>
          </c:extLst>
        </c:ser>
        <c:dLbls>
          <c:showLegendKey val="0"/>
          <c:showVal val="0"/>
          <c:showCatName val="0"/>
          <c:showSerName val="0"/>
          <c:showPercent val="0"/>
          <c:showBubbleSize val="0"/>
        </c:dLbls>
        <c:gapWidth val="219"/>
        <c:overlap val="-27"/>
        <c:axId val="1839424208"/>
        <c:axId val="1839423376"/>
      </c:barChart>
      <c:catAx>
        <c:axId val="183942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39423376"/>
        <c:crosses val="autoZero"/>
        <c:auto val="1"/>
        <c:lblAlgn val="ctr"/>
        <c:lblOffset val="100"/>
        <c:noMultiLvlLbl val="0"/>
      </c:catAx>
      <c:valAx>
        <c:axId val="18394233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3942420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Serious Violence - 12 Month Rolling Rates Per 1000 Residents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'Most Serious Violence'!$B$2</c:f>
              <c:strCache>
                <c:ptCount val="1"/>
                <c:pt idx="0">
                  <c:v>Avon &amp; Somerset</c:v>
                </c:pt>
              </c:strCache>
            </c:strRef>
          </c:tx>
          <c:spPr>
            <a:ln w="28575" cap="rnd">
              <a:solidFill>
                <a:srgbClr val="FF0000"/>
              </a:solidFill>
              <a:round/>
            </a:ln>
            <a:effectLst/>
          </c:spPr>
          <c:marker>
            <c:symbol val="none"/>
          </c:marker>
          <c:cat>
            <c:numRef>
              <c:f>'Most Serious Violence'!$G$1:$CA$1</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'Most Serious Violence'!$G$2:$CA$2</c:f>
              <c:numCache>
                <c:formatCode>General</c:formatCode>
                <c:ptCount val="73"/>
                <c:pt idx="0">
                  <c:v>0.41342288709102937</c:v>
                </c:pt>
                <c:pt idx="1">
                  <c:v>0.41631395623152606</c:v>
                </c:pt>
                <c:pt idx="2">
                  <c:v>0.41573574240342676</c:v>
                </c:pt>
                <c:pt idx="3">
                  <c:v>0.41400110091912873</c:v>
                </c:pt>
                <c:pt idx="4">
                  <c:v>0.40937539029433401</c:v>
                </c:pt>
                <c:pt idx="5">
                  <c:v>0.40128039670094318</c:v>
                </c:pt>
                <c:pt idx="6">
                  <c:v>0.40648432115383726</c:v>
                </c:pt>
                <c:pt idx="7">
                  <c:v>0.40879717646623465</c:v>
                </c:pt>
                <c:pt idx="8">
                  <c:v>0.40070218287284387</c:v>
                </c:pt>
                <c:pt idx="9">
                  <c:v>0.39434183076375112</c:v>
                </c:pt>
                <c:pt idx="10">
                  <c:v>0.38798147865465832</c:v>
                </c:pt>
                <c:pt idx="11">
                  <c:v>0.3931854031075524</c:v>
                </c:pt>
                <c:pt idx="12">
                  <c:v>0.38798147865465832</c:v>
                </c:pt>
                <c:pt idx="13">
                  <c:v>0.38855969248275768</c:v>
                </c:pt>
                <c:pt idx="14">
                  <c:v>0.37699541592077085</c:v>
                </c:pt>
                <c:pt idx="15">
                  <c:v>0.38277755420176424</c:v>
                </c:pt>
                <c:pt idx="16">
                  <c:v>0.39087254779515507</c:v>
                </c:pt>
                <c:pt idx="17">
                  <c:v>0.39607647224804909</c:v>
                </c:pt>
                <c:pt idx="18">
                  <c:v>0.38451219568606226</c:v>
                </c:pt>
                <c:pt idx="19">
                  <c:v>0.38162112654556557</c:v>
                </c:pt>
                <c:pt idx="20">
                  <c:v>0.37526077443647282</c:v>
                </c:pt>
                <c:pt idx="21">
                  <c:v>0.37988648506126754</c:v>
                </c:pt>
                <c:pt idx="22">
                  <c:v>0.39202897545135373</c:v>
                </c:pt>
                <c:pt idx="23">
                  <c:v>0.39723289990424782</c:v>
                </c:pt>
                <c:pt idx="24">
                  <c:v>0.40012396904474451</c:v>
                </c:pt>
                <c:pt idx="25">
                  <c:v>0.39665468607614845</c:v>
                </c:pt>
                <c:pt idx="26">
                  <c:v>0.41342288709102937</c:v>
                </c:pt>
                <c:pt idx="27">
                  <c:v>0.41804859771582409</c:v>
                </c:pt>
                <c:pt idx="28">
                  <c:v>0.42267430834061887</c:v>
                </c:pt>
                <c:pt idx="29">
                  <c:v>0.42151788068442014</c:v>
                </c:pt>
                <c:pt idx="30">
                  <c:v>0.42614359130921492</c:v>
                </c:pt>
                <c:pt idx="31">
                  <c:v>0.41689217005962542</c:v>
                </c:pt>
                <c:pt idx="32">
                  <c:v>0.44175536466789711</c:v>
                </c:pt>
                <c:pt idx="33">
                  <c:v>0.44175536466789711</c:v>
                </c:pt>
                <c:pt idx="34">
                  <c:v>0.43597322638690372</c:v>
                </c:pt>
                <c:pt idx="35">
                  <c:v>0.4249871636530162</c:v>
                </c:pt>
                <c:pt idx="36">
                  <c:v>0.42845644662161225</c:v>
                </c:pt>
                <c:pt idx="37">
                  <c:v>0.42961287427781092</c:v>
                </c:pt>
                <c:pt idx="38">
                  <c:v>0.42440894982491689</c:v>
                </c:pt>
                <c:pt idx="39">
                  <c:v>0.42556537748111556</c:v>
                </c:pt>
                <c:pt idx="40">
                  <c:v>0.43019108810591028</c:v>
                </c:pt>
                <c:pt idx="41">
                  <c:v>0.42961287427781092</c:v>
                </c:pt>
                <c:pt idx="42">
                  <c:v>0.43250394341830767</c:v>
                </c:pt>
                <c:pt idx="43">
                  <c:v>0.43597322638690372</c:v>
                </c:pt>
                <c:pt idx="44">
                  <c:v>0.42325252216871817</c:v>
                </c:pt>
                <c:pt idx="45">
                  <c:v>0.42325252216871817</c:v>
                </c:pt>
                <c:pt idx="46">
                  <c:v>0.43192572959020831</c:v>
                </c:pt>
                <c:pt idx="47">
                  <c:v>0.434816798730705</c:v>
                </c:pt>
                <c:pt idx="48">
                  <c:v>0.42440894982491689</c:v>
                </c:pt>
                <c:pt idx="49">
                  <c:v>0.41053181795053267</c:v>
                </c:pt>
                <c:pt idx="50">
                  <c:v>0.40012396904474451</c:v>
                </c:pt>
                <c:pt idx="51">
                  <c:v>0.39607647224804909</c:v>
                </c:pt>
                <c:pt idx="52">
                  <c:v>0.40185861052904254</c:v>
                </c:pt>
                <c:pt idx="53">
                  <c:v>0.40821896263813529</c:v>
                </c:pt>
                <c:pt idx="54">
                  <c:v>0.39665468607614845</c:v>
                </c:pt>
                <c:pt idx="55">
                  <c:v>0.39145076162325437</c:v>
                </c:pt>
                <c:pt idx="56">
                  <c:v>0.36947863615547938</c:v>
                </c:pt>
                <c:pt idx="57">
                  <c:v>0.35560150428109522</c:v>
                </c:pt>
                <c:pt idx="58">
                  <c:v>0.33941151709431361</c:v>
                </c:pt>
                <c:pt idx="59">
                  <c:v>0.33189473732902219</c:v>
                </c:pt>
                <c:pt idx="60">
                  <c:v>0.34403722771910838</c:v>
                </c:pt>
                <c:pt idx="61">
                  <c:v>0.35271043514059847</c:v>
                </c:pt>
                <c:pt idx="62">
                  <c:v>0.37005684998357874</c:v>
                </c:pt>
                <c:pt idx="63">
                  <c:v>0.36600935318688332</c:v>
                </c:pt>
                <c:pt idx="64">
                  <c:v>0.34577186920340641</c:v>
                </c:pt>
                <c:pt idx="65">
                  <c:v>0.34692829685960508</c:v>
                </c:pt>
                <c:pt idx="66">
                  <c:v>0.35849257342159191</c:v>
                </c:pt>
                <c:pt idx="67">
                  <c:v>0.36600935318688332</c:v>
                </c:pt>
                <c:pt idx="68">
                  <c:v>0.37699541592077085</c:v>
                </c:pt>
                <c:pt idx="69">
                  <c:v>0.38509040951416162</c:v>
                </c:pt>
                <c:pt idx="70">
                  <c:v>0.39781111373234712</c:v>
                </c:pt>
                <c:pt idx="71">
                  <c:v>0.39838932756044648</c:v>
                </c:pt>
                <c:pt idx="72">
                  <c:v>0.38566862334226099</c:v>
                </c:pt>
              </c:numCache>
            </c:numRef>
          </c:val>
          <c:smooth val="0"/>
          <c:extLst>
            <c:ext xmlns:c16="http://schemas.microsoft.com/office/drawing/2014/chart" uri="{C3380CC4-5D6E-409C-BE32-E72D297353CC}">
              <c16:uniqueId val="{00000000-C253-44E5-998A-46EF8B296DB3}"/>
            </c:ext>
          </c:extLst>
        </c:ser>
        <c:ser>
          <c:idx val="1"/>
          <c:order val="1"/>
          <c:tx>
            <c:strRef>
              <c:f>'Most Serious Violence'!$B$3</c:f>
              <c:strCache>
                <c:ptCount val="1"/>
                <c:pt idx="0">
                  <c:v>MSG</c:v>
                </c:pt>
              </c:strCache>
            </c:strRef>
          </c:tx>
          <c:spPr>
            <a:ln w="28575" cap="rnd">
              <a:solidFill>
                <a:schemeClr val="accent1"/>
              </a:solidFill>
              <a:round/>
            </a:ln>
            <a:effectLst/>
          </c:spPr>
          <c:marker>
            <c:symbol val="none"/>
          </c:marker>
          <c:cat>
            <c:numRef>
              <c:f>'Most Serious Violence'!$G$1:$CA$1</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'Most Serious Violence'!$G$3:$CA$3</c:f>
              <c:numCache>
                <c:formatCode>General</c:formatCode>
                <c:ptCount val="73"/>
                <c:pt idx="0">
                  <c:v>0.36076007748362698</c:v>
                </c:pt>
                <c:pt idx="1">
                  <c:v>0.36389631952771884</c:v>
                </c:pt>
                <c:pt idx="2">
                  <c:v>0.36786274328936447</c:v>
                </c:pt>
                <c:pt idx="3">
                  <c:v>0.37275159118162532</c:v>
                </c:pt>
                <c:pt idx="4">
                  <c:v>0.37607231805184022</c:v>
                </c:pt>
                <c:pt idx="5">
                  <c:v>0.38686468038003874</c:v>
                </c:pt>
                <c:pt idx="6">
                  <c:v>0.39258370998985331</c:v>
                </c:pt>
                <c:pt idx="7">
                  <c:v>0.39802601236048335</c:v>
                </c:pt>
                <c:pt idx="8">
                  <c:v>0.4043907388617286</c:v>
                </c:pt>
                <c:pt idx="9">
                  <c:v>0.39987086062171384</c:v>
                </c:pt>
                <c:pt idx="10">
                  <c:v>0.40309934507886724</c:v>
                </c:pt>
                <c:pt idx="11">
                  <c:v>0.39230698275066878</c:v>
                </c:pt>
                <c:pt idx="12">
                  <c:v>0.39821049718660639</c:v>
                </c:pt>
                <c:pt idx="13">
                  <c:v>0.40632782953602065</c:v>
                </c:pt>
                <c:pt idx="14">
                  <c:v>0.41813485840789594</c:v>
                </c:pt>
                <c:pt idx="15">
                  <c:v>0.42210128216954157</c:v>
                </c:pt>
                <c:pt idx="16">
                  <c:v>0.42735909971404851</c:v>
                </c:pt>
                <c:pt idx="17">
                  <c:v>0.43722903791163176</c:v>
                </c:pt>
                <c:pt idx="18">
                  <c:v>0.44802140023983028</c:v>
                </c:pt>
                <c:pt idx="19">
                  <c:v>0.45401715708882945</c:v>
                </c:pt>
                <c:pt idx="20">
                  <c:v>0.46075085324232085</c:v>
                </c:pt>
                <c:pt idx="21">
                  <c:v>0.47753897241951848</c:v>
                </c:pt>
                <c:pt idx="22">
                  <c:v>0.48205885065953324</c:v>
                </c:pt>
                <c:pt idx="23">
                  <c:v>0.51148418042615995</c:v>
                </c:pt>
                <c:pt idx="24">
                  <c:v>0.51886357347108203</c:v>
                </c:pt>
                <c:pt idx="25">
                  <c:v>0.52209205792823543</c:v>
                </c:pt>
                <c:pt idx="26">
                  <c:v>0.52854902684254224</c:v>
                </c:pt>
                <c:pt idx="27">
                  <c:v>0.54718199428097036</c:v>
                </c:pt>
                <c:pt idx="28">
                  <c:v>0.55114841804261594</c:v>
                </c:pt>
                <c:pt idx="29">
                  <c:v>0.55077944839036985</c:v>
                </c:pt>
                <c:pt idx="30">
                  <c:v>0.55299326630384649</c:v>
                </c:pt>
                <c:pt idx="31">
                  <c:v>0.55539156904344622</c:v>
                </c:pt>
                <c:pt idx="32">
                  <c:v>0.56074162900101465</c:v>
                </c:pt>
                <c:pt idx="33">
                  <c:v>0.55843556867447652</c:v>
                </c:pt>
                <c:pt idx="34">
                  <c:v>0.56544599206715251</c:v>
                </c:pt>
                <c:pt idx="35">
                  <c:v>0.55834332626141503</c:v>
                </c:pt>
                <c:pt idx="36">
                  <c:v>0.55640623558712299</c:v>
                </c:pt>
                <c:pt idx="37">
                  <c:v>0.55437690249976934</c:v>
                </c:pt>
                <c:pt idx="38">
                  <c:v>0.55659072041324598</c:v>
                </c:pt>
                <c:pt idx="39">
                  <c:v>0.5526242966516004</c:v>
                </c:pt>
                <c:pt idx="40">
                  <c:v>0.55806659902223044</c:v>
                </c:pt>
                <c:pt idx="41">
                  <c:v>0.55815884143529193</c:v>
                </c:pt>
                <c:pt idx="42">
                  <c:v>0.55871229591366112</c:v>
                </c:pt>
                <c:pt idx="43">
                  <c:v>0.55815884143529193</c:v>
                </c:pt>
                <c:pt idx="44">
                  <c:v>0.55815884143529193</c:v>
                </c:pt>
                <c:pt idx="45">
                  <c:v>0.56111059865326074</c:v>
                </c:pt>
                <c:pt idx="46">
                  <c:v>0.56387787104510656</c:v>
                </c:pt>
                <c:pt idx="47">
                  <c:v>0.56516926482796792</c:v>
                </c:pt>
                <c:pt idx="48">
                  <c:v>0.55354672078221567</c:v>
                </c:pt>
                <c:pt idx="49">
                  <c:v>0.55382344802140027</c:v>
                </c:pt>
                <c:pt idx="50">
                  <c:v>0.54598284291117061</c:v>
                </c:pt>
                <c:pt idx="51">
                  <c:v>0.54819666082464713</c:v>
                </c:pt>
                <c:pt idx="52">
                  <c:v>0.5526242966516004</c:v>
                </c:pt>
                <c:pt idx="53">
                  <c:v>0.55013375149893917</c:v>
                </c:pt>
                <c:pt idx="54">
                  <c:v>0.54229314638870951</c:v>
                </c:pt>
                <c:pt idx="55">
                  <c:v>0.5393413891707407</c:v>
                </c:pt>
                <c:pt idx="56">
                  <c:v>0.52596623927681951</c:v>
                </c:pt>
                <c:pt idx="57">
                  <c:v>0.51517387694862093</c:v>
                </c:pt>
                <c:pt idx="58">
                  <c:v>0.50124527257633056</c:v>
                </c:pt>
                <c:pt idx="59">
                  <c:v>0.49571072779263908</c:v>
                </c:pt>
                <c:pt idx="60">
                  <c:v>0.50585739322940693</c:v>
                </c:pt>
                <c:pt idx="61">
                  <c:v>0.51305230144820591</c:v>
                </c:pt>
                <c:pt idx="62">
                  <c:v>0.51628078590535931</c:v>
                </c:pt>
                <c:pt idx="63">
                  <c:v>0.51176090766534454</c:v>
                </c:pt>
                <c:pt idx="64">
                  <c:v>0.50373581772899179</c:v>
                </c:pt>
                <c:pt idx="65">
                  <c:v>0.50392030255511489</c:v>
                </c:pt>
                <c:pt idx="66">
                  <c:v>0.5096393321649294</c:v>
                </c:pt>
                <c:pt idx="67">
                  <c:v>0.51462042247025186</c:v>
                </c:pt>
                <c:pt idx="68">
                  <c:v>0.52725763305968087</c:v>
                </c:pt>
                <c:pt idx="69">
                  <c:v>0.53408357162623377</c:v>
                </c:pt>
                <c:pt idx="70">
                  <c:v>0.54146296467115584</c:v>
                </c:pt>
                <c:pt idx="71">
                  <c:v>0.54044829812747897</c:v>
                </c:pt>
                <c:pt idx="72">
                  <c:v>0.54533714601973993</c:v>
                </c:pt>
              </c:numCache>
            </c:numRef>
          </c:val>
          <c:smooth val="0"/>
          <c:extLst>
            <c:ext xmlns:c16="http://schemas.microsoft.com/office/drawing/2014/chart" uri="{C3380CC4-5D6E-409C-BE32-E72D297353CC}">
              <c16:uniqueId val="{00000001-C253-44E5-998A-46EF8B296DB3}"/>
            </c:ext>
          </c:extLst>
        </c:ser>
        <c:dLbls>
          <c:showLegendKey val="0"/>
          <c:showVal val="0"/>
          <c:showCatName val="0"/>
          <c:showSerName val="0"/>
          <c:showPercent val="0"/>
          <c:showBubbleSize val="0"/>
        </c:dLbls>
        <c:smooth val="0"/>
        <c:axId val="910070216"/>
        <c:axId val="910068576"/>
      </c:lineChart>
      <c:dateAx>
        <c:axId val="91007021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68576"/>
        <c:crosses val="autoZero"/>
        <c:auto val="1"/>
        <c:lblOffset val="100"/>
        <c:baseTimeUnit val="months"/>
      </c:dateAx>
      <c:valAx>
        <c:axId val="910068576"/>
        <c:scaling>
          <c:orientation val="minMax"/>
          <c:min val="0.3000000000000000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7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dirty="0"/>
              <a:t>Proportion of Offenders who Reoffend</a:t>
            </a:r>
          </a:p>
          <a:p>
            <a:pPr>
              <a:defRPr/>
            </a:pPr>
            <a:r>
              <a:rPr lang="en-GB" sz="1100" dirty="0"/>
              <a:t>- Year Ending June</a:t>
            </a:r>
          </a:p>
        </c:rich>
      </c:tx>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Avon &amp; Somerset</c:v>
                </c:pt>
              </c:strCache>
            </c:strRef>
          </c:tx>
          <c:spPr>
            <a:ln w="28575" cap="rnd">
              <a:solidFill>
                <a:srgbClr val="FF0000"/>
              </a:solidFill>
              <a:round/>
            </a:ln>
            <a:effectLst/>
          </c:spPr>
          <c:marker>
            <c:symbol val="none"/>
          </c:marker>
          <c:cat>
            <c:numRef>
              <c:f>Sheet1!$C$1:$M$1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Sheet1!$C$2:$M$2</c:f>
              <c:numCache>
                <c:formatCode>0.0%</c:formatCode>
                <c:ptCount val="11"/>
                <c:pt idx="0">
                  <c:v>0.33083537248504624</c:v>
                </c:pt>
                <c:pt idx="1">
                  <c:v>0.34307397214577601</c:v>
                </c:pt>
                <c:pt idx="2">
                  <c:v>0.32641401956842242</c:v>
                </c:pt>
                <c:pt idx="3">
                  <c:v>0.32041894353369765</c:v>
                </c:pt>
                <c:pt idx="4">
                  <c:v>0.30971906144549949</c:v>
                </c:pt>
                <c:pt idx="5">
                  <c:v>0.29210520435297538</c:v>
                </c:pt>
                <c:pt idx="6">
                  <c:v>0.29608551872644773</c:v>
                </c:pt>
                <c:pt idx="7">
                  <c:v>0.29343119059670436</c:v>
                </c:pt>
                <c:pt idx="8">
                  <c:v>0.28286496968204622</c:v>
                </c:pt>
                <c:pt idx="9">
                  <c:v>0.27046737269325893</c:v>
                </c:pt>
                <c:pt idx="10">
                  <c:v>0.24304125676809274</c:v>
                </c:pt>
              </c:numCache>
            </c:numRef>
          </c:val>
          <c:smooth val="0"/>
          <c:extLst>
            <c:ext xmlns:c16="http://schemas.microsoft.com/office/drawing/2014/chart" uri="{C3380CC4-5D6E-409C-BE32-E72D297353CC}">
              <c16:uniqueId val="{00000000-7228-49CD-ADD1-622D75A22E84}"/>
            </c:ext>
          </c:extLst>
        </c:ser>
        <c:ser>
          <c:idx val="1"/>
          <c:order val="1"/>
          <c:tx>
            <c:strRef>
              <c:f>Sheet1!$B$3</c:f>
              <c:strCache>
                <c:ptCount val="1"/>
                <c:pt idx="0">
                  <c:v>National</c:v>
                </c:pt>
              </c:strCache>
            </c:strRef>
          </c:tx>
          <c:spPr>
            <a:ln w="28575" cap="rnd">
              <a:solidFill>
                <a:srgbClr val="00B050"/>
              </a:solidFill>
              <a:round/>
            </a:ln>
            <a:effectLst/>
          </c:spPr>
          <c:marker>
            <c:symbol val="none"/>
          </c:marker>
          <c:cat>
            <c:numRef>
              <c:f>Sheet1!$C$1:$M$1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Sheet1!$C$3:$M$3</c:f>
              <c:numCache>
                <c:formatCode>0.0%</c:formatCode>
                <c:ptCount val="11"/>
                <c:pt idx="0">
                  <c:v>0.31120063630426209</c:v>
                </c:pt>
                <c:pt idx="1">
                  <c:v>0.31686449686343521</c:v>
                </c:pt>
                <c:pt idx="2">
                  <c:v>0.31047800586510266</c:v>
                </c:pt>
                <c:pt idx="3">
                  <c:v>0.3116417765709853</c:v>
                </c:pt>
                <c:pt idx="4">
                  <c:v>0.30839417293105897</c:v>
                </c:pt>
                <c:pt idx="5">
                  <c:v>0.29752988163637617</c:v>
                </c:pt>
                <c:pt idx="6">
                  <c:v>0.29468562364367112</c:v>
                </c:pt>
                <c:pt idx="7">
                  <c:v>0.29480505706623494</c:v>
                </c:pt>
                <c:pt idx="8">
                  <c:v>0.28892709457560595</c:v>
                </c:pt>
                <c:pt idx="9">
                  <c:v>0.27415158785739746</c:v>
                </c:pt>
                <c:pt idx="10">
                  <c:v>0.25804007408654656</c:v>
                </c:pt>
              </c:numCache>
            </c:numRef>
          </c:val>
          <c:smooth val="0"/>
          <c:extLst>
            <c:ext xmlns:c16="http://schemas.microsoft.com/office/drawing/2014/chart" uri="{C3380CC4-5D6E-409C-BE32-E72D297353CC}">
              <c16:uniqueId val="{00000001-7228-49CD-ADD1-622D75A22E84}"/>
            </c:ext>
          </c:extLst>
        </c:ser>
        <c:dLbls>
          <c:showLegendKey val="0"/>
          <c:showVal val="0"/>
          <c:showCatName val="0"/>
          <c:showSerName val="0"/>
          <c:showPercent val="0"/>
          <c:showBubbleSize val="0"/>
        </c:dLbls>
        <c:smooth val="0"/>
        <c:axId val="1555315967"/>
        <c:axId val="1555317631"/>
      </c:lineChart>
      <c:catAx>
        <c:axId val="155531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317631"/>
        <c:crosses val="autoZero"/>
        <c:auto val="1"/>
        <c:lblAlgn val="ctr"/>
        <c:lblOffset val="100"/>
        <c:noMultiLvlLbl val="0"/>
      </c:catAx>
      <c:valAx>
        <c:axId val="1555317631"/>
        <c:scaling>
          <c:orientation val="minMax"/>
          <c:max val="0.4"/>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31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baseline="0" dirty="0">
                <a:effectLst/>
              </a:rPr>
              <a:t>Average Number of Reoffences per Reoffender</a:t>
            </a:r>
            <a:br>
              <a:rPr lang="en-GB" sz="1100" b="0" i="0" u="none" strike="noStrike" baseline="0" dirty="0">
                <a:effectLst/>
              </a:rPr>
            </a:br>
            <a:r>
              <a:rPr lang="en-GB" sz="1100" b="0" i="0" u="none" strike="noStrike" baseline="0" dirty="0">
                <a:effectLst/>
              </a:rPr>
              <a:t>- Year Ending June</a:t>
            </a:r>
            <a:endParaRPr lang="en-GB"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Sheet1!$B$5</c:f>
              <c:strCache>
                <c:ptCount val="1"/>
                <c:pt idx="0">
                  <c:v>Avon &amp; Somerset</c:v>
                </c:pt>
              </c:strCache>
            </c:strRef>
          </c:tx>
          <c:spPr>
            <a:ln w="28575" cap="rnd">
              <a:solidFill>
                <a:srgbClr val="FF0000"/>
              </a:solidFill>
              <a:round/>
            </a:ln>
            <a:effectLst/>
          </c:spPr>
          <c:marker>
            <c:symbol val="none"/>
          </c:marker>
          <c:cat>
            <c:numRef>
              <c:f>Sheet1!$C$4:$M$4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Sheet1!$C$5:$M$5</c:f>
              <c:numCache>
                <c:formatCode>0.0</c:formatCode>
                <c:ptCount val="11"/>
                <c:pt idx="0">
                  <c:v>3.5301761775129692</c:v>
                </c:pt>
                <c:pt idx="1">
                  <c:v>3.4813068209441393</c:v>
                </c:pt>
                <c:pt idx="2">
                  <c:v>3.4555253297746753</c:v>
                </c:pt>
                <c:pt idx="3">
                  <c:v>3.5886532886134956</c:v>
                </c:pt>
                <c:pt idx="4">
                  <c:v>3.6552859948058529</c:v>
                </c:pt>
                <c:pt idx="5">
                  <c:v>3.6796970624235006</c:v>
                </c:pt>
                <c:pt idx="6">
                  <c:v>3.8830303030303028</c:v>
                </c:pt>
                <c:pt idx="7">
                  <c:v>3.9194058457115477</c:v>
                </c:pt>
                <c:pt idx="8">
                  <c:v>4.0936887921653975</c:v>
                </c:pt>
                <c:pt idx="9">
                  <c:v>3.93915592028136</c:v>
                </c:pt>
                <c:pt idx="10">
                  <c:v>3.6556322560401631</c:v>
                </c:pt>
              </c:numCache>
            </c:numRef>
          </c:val>
          <c:smooth val="0"/>
          <c:extLst>
            <c:ext xmlns:c16="http://schemas.microsoft.com/office/drawing/2014/chart" uri="{C3380CC4-5D6E-409C-BE32-E72D297353CC}">
              <c16:uniqueId val="{00000000-E294-451B-A5A4-595AA675839D}"/>
            </c:ext>
          </c:extLst>
        </c:ser>
        <c:ser>
          <c:idx val="1"/>
          <c:order val="1"/>
          <c:tx>
            <c:strRef>
              <c:f>Sheet1!$B$6</c:f>
              <c:strCache>
                <c:ptCount val="1"/>
                <c:pt idx="0">
                  <c:v>National</c:v>
                </c:pt>
              </c:strCache>
            </c:strRef>
          </c:tx>
          <c:spPr>
            <a:ln w="28575" cap="rnd">
              <a:solidFill>
                <a:srgbClr val="00B050"/>
              </a:solidFill>
              <a:round/>
            </a:ln>
            <a:effectLst/>
          </c:spPr>
          <c:marker>
            <c:symbol val="none"/>
          </c:marker>
          <c:cat>
            <c:numRef>
              <c:f>Sheet1!$C$4:$M$4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Sheet1!$C$6:$M$6</c:f>
              <c:numCache>
                <c:formatCode>0.0</c:formatCode>
                <c:ptCount val="11"/>
                <c:pt idx="0">
                  <c:v>3.1960020779220781</c:v>
                </c:pt>
                <c:pt idx="1">
                  <c:v>3.2760999454483759</c:v>
                </c:pt>
                <c:pt idx="2">
                  <c:v>3.3191229114127303</c:v>
                </c:pt>
                <c:pt idx="3">
                  <c:v>3.4785264937583951</c:v>
                </c:pt>
                <c:pt idx="4">
                  <c:v>3.5796318439615171</c:v>
                </c:pt>
                <c:pt idx="5">
                  <c:v>3.68584114033052</c:v>
                </c:pt>
                <c:pt idx="6">
                  <c:v>3.8438787910810523</c:v>
                </c:pt>
                <c:pt idx="7">
                  <c:v>4.0368643632252095</c:v>
                </c:pt>
                <c:pt idx="8">
                  <c:v>4.0340845001348669</c:v>
                </c:pt>
                <c:pt idx="9">
                  <c:v>3.9271736323730129</c:v>
                </c:pt>
                <c:pt idx="10">
                  <c:v>3.7030028397075707</c:v>
                </c:pt>
              </c:numCache>
            </c:numRef>
          </c:val>
          <c:smooth val="0"/>
          <c:extLst>
            <c:ext xmlns:c16="http://schemas.microsoft.com/office/drawing/2014/chart" uri="{C3380CC4-5D6E-409C-BE32-E72D297353CC}">
              <c16:uniqueId val="{00000001-E294-451B-A5A4-595AA675839D}"/>
            </c:ext>
          </c:extLst>
        </c:ser>
        <c:dLbls>
          <c:showLegendKey val="0"/>
          <c:showVal val="0"/>
          <c:showCatName val="0"/>
          <c:showSerName val="0"/>
          <c:showPercent val="0"/>
          <c:showBubbleSize val="0"/>
        </c:dLbls>
        <c:smooth val="0"/>
        <c:axId val="713956783"/>
        <c:axId val="713962191"/>
      </c:lineChart>
      <c:catAx>
        <c:axId val="71395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962191"/>
        <c:crosses val="autoZero"/>
        <c:auto val="1"/>
        <c:lblAlgn val="ctr"/>
        <c:lblOffset val="100"/>
        <c:noMultiLvlLbl val="0"/>
      </c:catAx>
      <c:valAx>
        <c:axId val="713962191"/>
        <c:scaling>
          <c:orientation val="minMax"/>
          <c:max val="4.5"/>
          <c:min val="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95678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Drug Trafficking Crime - </a:t>
            </a:r>
          </a:p>
          <a:p>
            <a:pPr>
              <a:defRPr sz="1000"/>
            </a:pPr>
            <a:r>
              <a:rPr lang="en-GB" sz="1000" dirty="0"/>
              <a:t>12 Month Rolling Rates Per 1000 Residents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Drugs'!$C$2</c:f>
              <c:strCache>
                <c:ptCount val="1"/>
                <c:pt idx="0">
                  <c:v>Avon &amp; Somerset</c:v>
                </c:pt>
              </c:strCache>
            </c:strRef>
          </c:tx>
          <c:spPr>
            <a:ln w="28575" cap="rnd">
              <a:solidFill>
                <a:srgbClr val="FF0000"/>
              </a:solidFill>
              <a:round/>
            </a:ln>
            <a:effectLst/>
          </c:spPr>
          <c:marker>
            <c:symbol val="none"/>
          </c:marker>
          <c:cat>
            <c:numRef>
              <c:f>'Tackle Drugs'!$H$1:$CB$1</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'Tackle Drugs'!$H$2:$CB$2</c:f>
              <c:numCache>
                <c:formatCode>General</c:formatCode>
                <c:ptCount val="73"/>
                <c:pt idx="0">
                  <c:v>0.59787309825471935</c:v>
                </c:pt>
                <c:pt idx="1">
                  <c:v>0.61926700989439509</c:v>
                </c:pt>
                <c:pt idx="2">
                  <c:v>0.62909664497208384</c:v>
                </c:pt>
                <c:pt idx="3">
                  <c:v>0.63545699708117664</c:v>
                </c:pt>
                <c:pt idx="4">
                  <c:v>0.63661342473737526</c:v>
                </c:pt>
                <c:pt idx="5">
                  <c:v>0.63487878325307723</c:v>
                </c:pt>
                <c:pt idx="6">
                  <c:v>0.6325659279406799</c:v>
                </c:pt>
                <c:pt idx="7">
                  <c:v>0.65049055661175947</c:v>
                </c:pt>
                <c:pt idx="8">
                  <c:v>0.62100165137869312</c:v>
                </c:pt>
                <c:pt idx="9">
                  <c:v>0.55855455794396414</c:v>
                </c:pt>
                <c:pt idx="10">
                  <c:v>0.58862167700512991</c:v>
                </c:pt>
                <c:pt idx="11">
                  <c:v>0.60943737481670623</c:v>
                </c:pt>
                <c:pt idx="12">
                  <c:v>0.54467742606957992</c:v>
                </c:pt>
                <c:pt idx="13">
                  <c:v>0.51923601763320892</c:v>
                </c:pt>
                <c:pt idx="14">
                  <c:v>0.50535888575882471</c:v>
                </c:pt>
                <c:pt idx="15">
                  <c:v>0.50767174107122204</c:v>
                </c:pt>
                <c:pt idx="16">
                  <c:v>0.50304603044642737</c:v>
                </c:pt>
                <c:pt idx="17">
                  <c:v>0.50131138896212935</c:v>
                </c:pt>
                <c:pt idx="18">
                  <c:v>0.50131138896212935</c:v>
                </c:pt>
                <c:pt idx="19">
                  <c:v>0.46893141458856619</c:v>
                </c:pt>
                <c:pt idx="20">
                  <c:v>0.4220960945125195</c:v>
                </c:pt>
                <c:pt idx="21">
                  <c:v>0.40532789349763859</c:v>
                </c:pt>
                <c:pt idx="22">
                  <c:v>0.38451219568606226</c:v>
                </c:pt>
                <c:pt idx="23">
                  <c:v>0.37236970529597613</c:v>
                </c:pt>
                <c:pt idx="24">
                  <c:v>0.36543113935878402</c:v>
                </c:pt>
                <c:pt idx="25">
                  <c:v>0.36716578084308205</c:v>
                </c:pt>
                <c:pt idx="26">
                  <c:v>0.35271043514059847</c:v>
                </c:pt>
                <c:pt idx="27">
                  <c:v>0.35502329045299585</c:v>
                </c:pt>
                <c:pt idx="28">
                  <c:v>0.37468256060837346</c:v>
                </c:pt>
                <c:pt idx="29">
                  <c:v>0.3804646988893669</c:v>
                </c:pt>
                <c:pt idx="30">
                  <c:v>0.37583898826457218</c:v>
                </c:pt>
                <c:pt idx="31">
                  <c:v>0.3804646988893669</c:v>
                </c:pt>
                <c:pt idx="32">
                  <c:v>0.37815184357696952</c:v>
                </c:pt>
                <c:pt idx="33">
                  <c:v>0.38219934037366493</c:v>
                </c:pt>
                <c:pt idx="34">
                  <c:v>0.39029433396705571</c:v>
                </c:pt>
                <c:pt idx="35">
                  <c:v>0.3833557680298636</c:v>
                </c:pt>
                <c:pt idx="36">
                  <c:v>0.38624683717036029</c:v>
                </c:pt>
                <c:pt idx="37">
                  <c:v>0.39029433396705571</c:v>
                </c:pt>
                <c:pt idx="38">
                  <c:v>0.39838932756044648</c:v>
                </c:pt>
                <c:pt idx="39">
                  <c:v>0.41631395623152606</c:v>
                </c:pt>
                <c:pt idx="40">
                  <c:v>0.40359325201334056</c:v>
                </c:pt>
                <c:pt idx="41">
                  <c:v>0.40532789349763859</c:v>
                </c:pt>
                <c:pt idx="42">
                  <c:v>0.40764074881003598</c:v>
                </c:pt>
                <c:pt idx="43">
                  <c:v>0.41342288709102937</c:v>
                </c:pt>
                <c:pt idx="44">
                  <c:v>0.41457931474722803</c:v>
                </c:pt>
                <c:pt idx="45">
                  <c:v>0.43597322638690372</c:v>
                </c:pt>
                <c:pt idx="46">
                  <c:v>0.43597322638690372</c:v>
                </c:pt>
                <c:pt idx="47">
                  <c:v>0.4411771508397978</c:v>
                </c:pt>
                <c:pt idx="48">
                  <c:v>0.44869393060508922</c:v>
                </c:pt>
                <c:pt idx="49">
                  <c:v>0.45736713802657936</c:v>
                </c:pt>
                <c:pt idx="50">
                  <c:v>0.45794535185467872</c:v>
                </c:pt>
                <c:pt idx="51">
                  <c:v>0.43539501255880436</c:v>
                </c:pt>
                <c:pt idx="52">
                  <c:v>0.43366037107450633</c:v>
                </c:pt>
                <c:pt idx="53">
                  <c:v>0.43192572959020831</c:v>
                </c:pt>
                <c:pt idx="54">
                  <c:v>0.44002072318359908</c:v>
                </c:pt>
                <c:pt idx="55">
                  <c:v>0.42961287427781092</c:v>
                </c:pt>
                <c:pt idx="56">
                  <c:v>0.43019108810591028</c:v>
                </c:pt>
                <c:pt idx="57">
                  <c:v>0.42093966685632084</c:v>
                </c:pt>
                <c:pt idx="58">
                  <c:v>0.41400110091912873</c:v>
                </c:pt>
                <c:pt idx="59">
                  <c:v>0.41515752857532739</c:v>
                </c:pt>
                <c:pt idx="60">
                  <c:v>0.40879717646623465</c:v>
                </c:pt>
                <c:pt idx="61">
                  <c:v>0.39202897545135373</c:v>
                </c:pt>
                <c:pt idx="62">
                  <c:v>0.38509040951416162</c:v>
                </c:pt>
                <c:pt idx="63">
                  <c:v>0.36832220849928071</c:v>
                </c:pt>
                <c:pt idx="64">
                  <c:v>0.35617971810919452</c:v>
                </c:pt>
                <c:pt idx="65">
                  <c:v>0.34981936600010177</c:v>
                </c:pt>
                <c:pt idx="66">
                  <c:v>0.33362937881332022</c:v>
                </c:pt>
                <c:pt idx="67">
                  <c:v>0.33073830967282347</c:v>
                </c:pt>
                <c:pt idx="68">
                  <c:v>0.32784724053232678</c:v>
                </c:pt>
                <c:pt idx="69">
                  <c:v>0.30471868740835312</c:v>
                </c:pt>
                <c:pt idx="70">
                  <c:v>0.29315441084636629</c:v>
                </c:pt>
                <c:pt idx="71">
                  <c:v>0.28332477576867748</c:v>
                </c:pt>
                <c:pt idx="72">
                  <c:v>0.27233871303478996</c:v>
                </c:pt>
              </c:numCache>
            </c:numRef>
          </c:val>
          <c:smooth val="0"/>
          <c:extLst>
            <c:ext xmlns:c16="http://schemas.microsoft.com/office/drawing/2014/chart" uri="{C3380CC4-5D6E-409C-BE32-E72D297353CC}">
              <c16:uniqueId val="{00000000-3D5A-4F5B-B4DC-7ABC841269A3}"/>
            </c:ext>
          </c:extLst>
        </c:ser>
        <c:ser>
          <c:idx val="1"/>
          <c:order val="1"/>
          <c:tx>
            <c:strRef>
              <c:f>'Tackle Drugs'!$C$3</c:f>
              <c:strCache>
                <c:ptCount val="1"/>
                <c:pt idx="0">
                  <c:v>MSG</c:v>
                </c:pt>
              </c:strCache>
            </c:strRef>
          </c:tx>
          <c:spPr>
            <a:ln w="28575" cap="rnd">
              <a:solidFill>
                <a:schemeClr val="accent1"/>
              </a:solidFill>
              <a:round/>
            </a:ln>
            <a:effectLst/>
          </c:spPr>
          <c:marker>
            <c:symbol val="none"/>
          </c:marker>
          <c:cat>
            <c:numRef>
              <c:f>'Tackle Drugs'!$H$1:$CB$1</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'Tackle Drugs'!$H$3:$CB$3</c:f>
              <c:numCache>
                <c:formatCode>General</c:formatCode>
                <c:ptCount val="73"/>
                <c:pt idx="0">
                  <c:v>0.36574116778894938</c:v>
                </c:pt>
                <c:pt idx="1">
                  <c:v>0.36288165298404207</c:v>
                </c:pt>
                <c:pt idx="2">
                  <c:v>0.36159025920118071</c:v>
                </c:pt>
                <c:pt idx="3">
                  <c:v>0.35983765335301171</c:v>
                </c:pt>
                <c:pt idx="4">
                  <c:v>0.36408080435384188</c:v>
                </c:pt>
                <c:pt idx="5">
                  <c:v>0.35651692648279681</c:v>
                </c:pt>
                <c:pt idx="6">
                  <c:v>0.34904529102481319</c:v>
                </c:pt>
                <c:pt idx="7">
                  <c:v>0.34922977585093629</c:v>
                </c:pt>
                <c:pt idx="8">
                  <c:v>0.34913753343787474</c:v>
                </c:pt>
                <c:pt idx="9">
                  <c:v>0.35439535098238167</c:v>
                </c:pt>
                <c:pt idx="10">
                  <c:v>0.36647910709344156</c:v>
                </c:pt>
                <c:pt idx="11">
                  <c:v>0.37644128770408636</c:v>
                </c:pt>
                <c:pt idx="12">
                  <c:v>0.37081450050733328</c:v>
                </c:pt>
                <c:pt idx="13">
                  <c:v>0.36860068259385664</c:v>
                </c:pt>
                <c:pt idx="14">
                  <c:v>0.36795498570242596</c:v>
                </c:pt>
                <c:pt idx="15">
                  <c:v>0.37155243981182545</c:v>
                </c:pt>
                <c:pt idx="16">
                  <c:v>0.37579559081265568</c:v>
                </c:pt>
                <c:pt idx="17">
                  <c:v>0.37404298496448668</c:v>
                </c:pt>
                <c:pt idx="18">
                  <c:v>0.38086892353103957</c:v>
                </c:pt>
                <c:pt idx="19">
                  <c:v>0.3816068628355318</c:v>
                </c:pt>
                <c:pt idx="20">
                  <c:v>0.38400516557513142</c:v>
                </c:pt>
                <c:pt idx="21">
                  <c:v>0.38732589244534638</c:v>
                </c:pt>
                <c:pt idx="22">
                  <c:v>0.38566552901023893</c:v>
                </c:pt>
                <c:pt idx="23">
                  <c:v>0.39498201272945299</c:v>
                </c:pt>
                <c:pt idx="24">
                  <c:v>0.40273037542662116</c:v>
                </c:pt>
                <c:pt idx="25">
                  <c:v>0.40835716262337424</c:v>
                </c:pt>
                <c:pt idx="26">
                  <c:v>0.42173231251729543</c:v>
                </c:pt>
                <c:pt idx="27">
                  <c:v>0.42044091873443407</c:v>
                </c:pt>
                <c:pt idx="28">
                  <c:v>0.42385388801771057</c:v>
                </c:pt>
                <c:pt idx="29">
                  <c:v>0.42929619038834055</c:v>
                </c:pt>
                <c:pt idx="30">
                  <c:v>0.43326261414998618</c:v>
                </c:pt>
                <c:pt idx="31">
                  <c:v>0.44128770408633888</c:v>
                </c:pt>
                <c:pt idx="32">
                  <c:v>0.44580758232635365</c:v>
                </c:pt>
                <c:pt idx="33">
                  <c:v>0.45484733880638317</c:v>
                </c:pt>
                <c:pt idx="34">
                  <c:v>0.4538326722627064</c:v>
                </c:pt>
                <c:pt idx="35">
                  <c:v>0.45493958121944472</c:v>
                </c:pt>
                <c:pt idx="36">
                  <c:v>0.4638870952864127</c:v>
                </c:pt>
                <c:pt idx="37">
                  <c:v>0.46610091319988933</c:v>
                </c:pt>
                <c:pt idx="38">
                  <c:v>0.45909048980721334</c:v>
                </c:pt>
                <c:pt idx="39">
                  <c:v>0.46397933769947419</c:v>
                </c:pt>
                <c:pt idx="40">
                  <c:v>0.46139655013375153</c:v>
                </c:pt>
                <c:pt idx="41">
                  <c:v>0.4621344894382437</c:v>
                </c:pt>
                <c:pt idx="42">
                  <c:v>0.47255788211419608</c:v>
                </c:pt>
                <c:pt idx="43">
                  <c:v>0.47938382068074903</c:v>
                </c:pt>
                <c:pt idx="44">
                  <c:v>0.4785536389631953</c:v>
                </c:pt>
                <c:pt idx="45">
                  <c:v>0.47827691172401071</c:v>
                </c:pt>
                <c:pt idx="46">
                  <c:v>0.49312794022691636</c:v>
                </c:pt>
                <c:pt idx="47">
                  <c:v>0.50124527257633056</c:v>
                </c:pt>
                <c:pt idx="48">
                  <c:v>0.50382806014205328</c:v>
                </c:pt>
                <c:pt idx="49">
                  <c:v>0.52246102758048152</c:v>
                </c:pt>
                <c:pt idx="50">
                  <c:v>0.54137072225809424</c:v>
                </c:pt>
                <c:pt idx="51">
                  <c:v>0.55456138732589244</c:v>
                </c:pt>
                <c:pt idx="52">
                  <c:v>0.56461581034959873</c:v>
                </c:pt>
                <c:pt idx="53">
                  <c:v>0.5757771423300434</c:v>
                </c:pt>
                <c:pt idx="54">
                  <c:v>0.58112720228761183</c:v>
                </c:pt>
                <c:pt idx="55">
                  <c:v>0.59053592841988745</c:v>
                </c:pt>
                <c:pt idx="56">
                  <c:v>0.60105156350890143</c:v>
                </c:pt>
                <c:pt idx="57">
                  <c:v>0.60225071487870119</c:v>
                </c:pt>
                <c:pt idx="58">
                  <c:v>0.60298865418319347</c:v>
                </c:pt>
                <c:pt idx="59">
                  <c:v>0.61082925929342313</c:v>
                </c:pt>
                <c:pt idx="60">
                  <c:v>0.61636380407711466</c:v>
                </c:pt>
                <c:pt idx="61">
                  <c:v>0.61276634996771517</c:v>
                </c:pt>
                <c:pt idx="62">
                  <c:v>0.60686283553177756</c:v>
                </c:pt>
                <c:pt idx="63">
                  <c:v>0.60261968453094727</c:v>
                </c:pt>
                <c:pt idx="64">
                  <c:v>0.60280416935707037</c:v>
                </c:pt>
                <c:pt idx="65">
                  <c:v>0.60068259385665534</c:v>
                </c:pt>
                <c:pt idx="66">
                  <c:v>0.58887556498478</c:v>
                </c:pt>
                <c:pt idx="67">
                  <c:v>0.58085047504842724</c:v>
                </c:pt>
                <c:pt idx="68">
                  <c:v>0.57291762752513609</c:v>
                </c:pt>
                <c:pt idx="69">
                  <c:v>0.56996587030716728</c:v>
                </c:pt>
                <c:pt idx="70">
                  <c:v>0.55382344802140027</c:v>
                </c:pt>
                <c:pt idx="71">
                  <c:v>0.54090951019278666</c:v>
                </c:pt>
                <c:pt idx="72">
                  <c:v>0.53353011714786458</c:v>
                </c:pt>
              </c:numCache>
            </c:numRef>
          </c:val>
          <c:smooth val="0"/>
          <c:extLst>
            <c:ext xmlns:c16="http://schemas.microsoft.com/office/drawing/2014/chart" uri="{C3380CC4-5D6E-409C-BE32-E72D297353CC}">
              <c16:uniqueId val="{00000001-3D5A-4F5B-B4DC-7ABC841269A3}"/>
            </c:ext>
          </c:extLst>
        </c:ser>
        <c:dLbls>
          <c:showLegendKey val="0"/>
          <c:showVal val="0"/>
          <c:showCatName val="0"/>
          <c:showSerName val="0"/>
          <c:showPercent val="0"/>
          <c:showBubbleSize val="0"/>
        </c:dLbls>
        <c:smooth val="0"/>
        <c:axId val="909997728"/>
        <c:axId val="909998056"/>
      </c:lineChart>
      <c:dateAx>
        <c:axId val="909997728"/>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8056"/>
        <c:crosses val="autoZero"/>
        <c:auto val="1"/>
        <c:lblOffset val="100"/>
        <c:baseTimeUnit val="months"/>
        <c:majorUnit val="4"/>
        <c:majorTimeUnit val="months"/>
      </c:dateAx>
      <c:valAx>
        <c:axId val="909998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7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Drugs and County Lines Disruptions - </a:t>
            </a:r>
          </a:p>
          <a:p>
            <a:pPr>
              <a:defRPr sz="1000"/>
            </a:pPr>
            <a:r>
              <a:rPr lang="en-GB" sz="1000" dirty="0"/>
              <a:t>12 Month Rolling Rates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Drugs'!$B$11</c:f>
              <c:strCache>
                <c:ptCount val="1"/>
                <c:pt idx="0">
                  <c:v>Drugs</c:v>
                </c:pt>
              </c:strCache>
            </c:strRef>
          </c:tx>
          <c:spPr>
            <a:ln w="28575" cap="rnd">
              <a:solidFill>
                <a:srgbClr val="00B0F0"/>
              </a:solidFill>
              <a:round/>
            </a:ln>
            <a:effectLst/>
          </c:spPr>
          <c:marker>
            <c:symbol val="none"/>
          </c:marker>
          <c:cat>
            <c:strRef>
              <c:f>'Tackle Drugs'!$A$12:$A$26</c:f>
              <c:strCache>
                <c:ptCount val="15"/>
                <c:pt idx="0">
                  <c:v>Q3-18</c:v>
                </c:pt>
                <c:pt idx="1">
                  <c:v>Q4-18</c:v>
                </c:pt>
                <c:pt idx="2">
                  <c:v>Q1-19</c:v>
                </c:pt>
                <c:pt idx="3">
                  <c:v>Q2-19</c:v>
                </c:pt>
                <c:pt idx="4">
                  <c:v>Q3-19</c:v>
                </c:pt>
                <c:pt idx="5">
                  <c:v>Q4-19</c:v>
                </c:pt>
                <c:pt idx="6">
                  <c:v>Q1-20</c:v>
                </c:pt>
                <c:pt idx="7">
                  <c:v>Q2-20</c:v>
                </c:pt>
                <c:pt idx="8">
                  <c:v>Q3-20</c:v>
                </c:pt>
                <c:pt idx="9">
                  <c:v>Q4-20</c:v>
                </c:pt>
                <c:pt idx="10">
                  <c:v>Q1-21</c:v>
                </c:pt>
                <c:pt idx="11">
                  <c:v>Q2-21</c:v>
                </c:pt>
                <c:pt idx="12">
                  <c:v>Q3-21</c:v>
                </c:pt>
                <c:pt idx="13">
                  <c:v>Q4-21</c:v>
                </c:pt>
                <c:pt idx="14">
                  <c:v>Q1-22</c:v>
                </c:pt>
              </c:strCache>
            </c:strRef>
          </c:cat>
          <c:val>
            <c:numRef>
              <c:f>'Tackle Drugs'!$B$12:$B$26</c:f>
              <c:numCache>
                <c:formatCode>General</c:formatCode>
                <c:ptCount val="15"/>
                <c:pt idx="0">
                  <c:v>256</c:v>
                </c:pt>
                <c:pt idx="1">
                  <c:v>280</c:v>
                </c:pt>
                <c:pt idx="2">
                  <c:v>337</c:v>
                </c:pt>
                <c:pt idx="3">
                  <c:v>365</c:v>
                </c:pt>
                <c:pt idx="4">
                  <c:v>352</c:v>
                </c:pt>
                <c:pt idx="5">
                  <c:v>312</c:v>
                </c:pt>
                <c:pt idx="6">
                  <c:v>324</c:v>
                </c:pt>
                <c:pt idx="7">
                  <c:v>336</c:v>
                </c:pt>
                <c:pt idx="8">
                  <c:v>341</c:v>
                </c:pt>
                <c:pt idx="9">
                  <c:v>372</c:v>
                </c:pt>
                <c:pt idx="10">
                  <c:v>331</c:v>
                </c:pt>
                <c:pt idx="11">
                  <c:v>269</c:v>
                </c:pt>
                <c:pt idx="12">
                  <c:v>234</c:v>
                </c:pt>
                <c:pt idx="13">
                  <c:v>558</c:v>
                </c:pt>
                <c:pt idx="14">
                  <c:v>552</c:v>
                </c:pt>
              </c:numCache>
            </c:numRef>
          </c:val>
          <c:smooth val="0"/>
          <c:extLst>
            <c:ext xmlns:c16="http://schemas.microsoft.com/office/drawing/2014/chart" uri="{C3380CC4-5D6E-409C-BE32-E72D297353CC}">
              <c16:uniqueId val="{00000000-BD89-4096-AF77-BB0AE7DD1F18}"/>
            </c:ext>
          </c:extLst>
        </c:ser>
        <c:ser>
          <c:idx val="1"/>
          <c:order val="1"/>
          <c:tx>
            <c:strRef>
              <c:f>'Tackle Drugs'!$C$11</c:f>
              <c:strCache>
                <c:ptCount val="1"/>
                <c:pt idx="0">
                  <c:v>County Lines</c:v>
                </c:pt>
              </c:strCache>
            </c:strRef>
          </c:tx>
          <c:spPr>
            <a:ln w="28575" cap="rnd">
              <a:solidFill>
                <a:srgbClr val="0070C0"/>
              </a:solidFill>
              <a:round/>
            </a:ln>
            <a:effectLst/>
          </c:spPr>
          <c:marker>
            <c:symbol val="none"/>
          </c:marker>
          <c:cat>
            <c:strRef>
              <c:f>'Tackle Drugs'!$A$12:$A$26</c:f>
              <c:strCache>
                <c:ptCount val="15"/>
                <c:pt idx="0">
                  <c:v>Q3-18</c:v>
                </c:pt>
                <c:pt idx="1">
                  <c:v>Q4-18</c:v>
                </c:pt>
                <c:pt idx="2">
                  <c:v>Q1-19</c:v>
                </c:pt>
                <c:pt idx="3">
                  <c:v>Q2-19</c:v>
                </c:pt>
                <c:pt idx="4">
                  <c:v>Q3-19</c:v>
                </c:pt>
                <c:pt idx="5">
                  <c:v>Q4-19</c:v>
                </c:pt>
                <c:pt idx="6">
                  <c:v>Q1-20</c:v>
                </c:pt>
                <c:pt idx="7">
                  <c:v>Q2-20</c:v>
                </c:pt>
                <c:pt idx="8">
                  <c:v>Q3-20</c:v>
                </c:pt>
                <c:pt idx="9">
                  <c:v>Q4-20</c:v>
                </c:pt>
                <c:pt idx="10">
                  <c:v>Q1-21</c:v>
                </c:pt>
                <c:pt idx="11">
                  <c:v>Q2-21</c:v>
                </c:pt>
                <c:pt idx="12">
                  <c:v>Q3-21</c:v>
                </c:pt>
                <c:pt idx="13">
                  <c:v>Q4-21</c:v>
                </c:pt>
                <c:pt idx="14">
                  <c:v>Q1-22</c:v>
                </c:pt>
              </c:strCache>
            </c:strRef>
          </c:cat>
          <c:val>
            <c:numRef>
              <c:f>'Tackle Drugs'!$C$12:$C$26</c:f>
              <c:numCache>
                <c:formatCode>General</c:formatCode>
                <c:ptCount val="15"/>
                <c:pt idx="0">
                  <c:v>119</c:v>
                </c:pt>
                <c:pt idx="1">
                  <c:v>137</c:v>
                </c:pt>
                <c:pt idx="2">
                  <c:v>148</c:v>
                </c:pt>
                <c:pt idx="3">
                  <c:v>167</c:v>
                </c:pt>
                <c:pt idx="4">
                  <c:v>128</c:v>
                </c:pt>
                <c:pt idx="5">
                  <c:v>174</c:v>
                </c:pt>
                <c:pt idx="6">
                  <c:v>217</c:v>
                </c:pt>
                <c:pt idx="7">
                  <c:v>239</c:v>
                </c:pt>
                <c:pt idx="8">
                  <c:v>220</c:v>
                </c:pt>
                <c:pt idx="9">
                  <c:v>218</c:v>
                </c:pt>
                <c:pt idx="10">
                  <c:v>129</c:v>
                </c:pt>
                <c:pt idx="11">
                  <c:v>77</c:v>
                </c:pt>
                <c:pt idx="12">
                  <c:v>377</c:v>
                </c:pt>
                <c:pt idx="13">
                  <c:v>370</c:v>
                </c:pt>
                <c:pt idx="14">
                  <c:v>361</c:v>
                </c:pt>
              </c:numCache>
            </c:numRef>
          </c:val>
          <c:smooth val="0"/>
          <c:extLst>
            <c:ext xmlns:c16="http://schemas.microsoft.com/office/drawing/2014/chart" uri="{C3380CC4-5D6E-409C-BE32-E72D297353CC}">
              <c16:uniqueId val="{00000001-BD89-4096-AF77-BB0AE7DD1F18}"/>
            </c:ext>
          </c:extLst>
        </c:ser>
        <c:dLbls>
          <c:showLegendKey val="0"/>
          <c:showVal val="0"/>
          <c:showCatName val="0"/>
          <c:showSerName val="0"/>
          <c:showPercent val="0"/>
          <c:showBubbleSize val="0"/>
        </c:dLbls>
        <c:smooth val="0"/>
        <c:axId val="910011504"/>
        <c:axId val="910016424"/>
      </c:lineChart>
      <c:catAx>
        <c:axId val="91001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6424"/>
        <c:crosses val="autoZero"/>
        <c:auto val="1"/>
        <c:lblAlgn val="ctr"/>
        <c:lblOffset val="100"/>
        <c:noMultiLvlLbl val="0"/>
      </c:catAx>
      <c:valAx>
        <c:axId val="910016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dirty="0"/>
              <a:t>Residential Burglary - 12 Month Rolling Rates per 1000 Households</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(2)'!$C$2</c:f>
              <c:strCache>
                <c:ptCount val="1"/>
                <c:pt idx="0">
                  <c:v>Avon &amp; Somerset</c:v>
                </c:pt>
              </c:strCache>
            </c:strRef>
          </c:tx>
          <c:spPr>
            <a:ln w="19050" cap="rnd">
              <a:solidFill>
                <a:srgbClr val="FF0000"/>
              </a:solidFill>
              <a:round/>
            </a:ln>
            <a:effectLst/>
          </c:spPr>
          <c:marker>
            <c:symbol val="none"/>
          </c:marker>
          <c:cat>
            <c:numRef>
              <c:f>'Neighbourhood (2)'!$AF$1:$CB$1</c:f>
              <c:numCache>
                <c:formatCode>mmm\ yy</c:formatCode>
                <c:ptCount val="49"/>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pt idx="43">
                  <c:v>44501</c:v>
                </c:pt>
                <c:pt idx="44">
                  <c:v>44531</c:v>
                </c:pt>
                <c:pt idx="45">
                  <c:v>44562</c:v>
                </c:pt>
                <c:pt idx="46">
                  <c:v>44593</c:v>
                </c:pt>
                <c:pt idx="47">
                  <c:v>44621</c:v>
                </c:pt>
                <c:pt idx="48">
                  <c:v>44652</c:v>
                </c:pt>
              </c:numCache>
            </c:numRef>
          </c:cat>
          <c:val>
            <c:numRef>
              <c:f>'Neighbourhood (2)'!$AF$2:$CB$2</c:f>
              <c:numCache>
                <c:formatCode>General</c:formatCode>
                <c:ptCount val="49"/>
                <c:pt idx="0">
                  <c:v>11.640373717261447</c:v>
                </c:pt>
                <c:pt idx="1">
                  <c:v>11.541701521024541</c:v>
                </c:pt>
                <c:pt idx="2">
                  <c:v>11.300175548146139</c:v>
                </c:pt>
                <c:pt idx="3">
                  <c:v>11.039504223759085</c:v>
                </c:pt>
                <c:pt idx="4">
                  <c:v>10.731705880273807</c:v>
                </c:pt>
                <c:pt idx="5">
                  <c:v>10.577070348857758</c:v>
                </c:pt>
                <c:pt idx="6">
                  <c:v>10.373835078996665</c:v>
                </c:pt>
                <c:pt idx="7">
                  <c:v>10.122000070690527</c:v>
                </c:pt>
                <c:pt idx="8">
                  <c:v>9.993873487517229</c:v>
                </c:pt>
                <c:pt idx="9">
                  <c:v>9.8863649751994043</c:v>
                </c:pt>
                <c:pt idx="10">
                  <c:v>9.725838566396078</c:v>
                </c:pt>
                <c:pt idx="11">
                  <c:v>9.8304016400202627</c:v>
                </c:pt>
                <c:pt idx="12">
                  <c:v>9.7361476018238147</c:v>
                </c:pt>
                <c:pt idx="13">
                  <c:v>9.5947665445291417</c:v>
                </c:pt>
                <c:pt idx="14">
                  <c:v>9.4990397869858718</c:v>
                </c:pt>
                <c:pt idx="15">
                  <c:v>9.4298219776853553</c:v>
                </c:pt>
                <c:pt idx="16">
                  <c:v>9.3370406588357255</c:v>
                </c:pt>
                <c:pt idx="17">
                  <c:v>9.3296770621016289</c:v>
                </c:pt>
                <c:pt idx="18">
                  <c:v>9.2575138141074724</c:v>
                </c:pt>
                <c:pt idx="19">
                  <c:v>9.123496353546896</c:v>
                </c:pt>
                <c:pt idx="20">
                  <c:v>9.1014055633446027</c:v>
                </c:pt>
                <c:pt idx="21">
                  <c:v>9.0218787186163496</c:v>
                </c:pt>
                <c:pt idx="22">
                  <c:v>9.0984601246509644</c:v>
                </c:pt>
                <c:pt idx="23">
                  <c:v>8.995369770373598</c:v>
                </c:pt>
                <c:pt idx="24">
                  <c:v>8.6993531816628753</c:v>
                </c:pt>
                <c:pt idx="25">
                  <c:v>8.4666635248653925</c:v>
                </c:pt>
                <c:pt idx="26">
                  <c:v>8.3297006256111779</c:v>
                </c:pt>
                <c:pt idx="27">
                  <c:v>8.1927377263569632</c:v>
                </c:pt>
                <c:pt idx="28">
                  <c:v>8.1220471977096267</c:v>
                </c:pt>
                <c:pt idx="29">
                  <c:v>7.9261755245826304</c:v>
                </c:pt>
                <c:pt idx="30">
                  <c:v>7.6758132356233126</c:v>
                </c:pt>
                <c:pt idx="31">
                  <c:v>7.5727228813459471</c:v>
                </c:pt>
                <c:pt idx="32">
                  <c:v>7.459323491640844</c:v>
                </c:pt>
                <c:pt idx="33">
                  <c:v>7.1927612898665121</c:v>
                </c:pt>
                <c:pt idx="34">
                  <c:v>6.9114718946239844</c:v>
                </c:pt>
                <c:pt idx="35">
                  <c:v>6.8216360144679937</c:v>
                </c:pt>
                <c:pt idx="36">
                  <c:v>6.8069088209997988</c:v>
                </c:pt>
                <c:pt idx="37">
                  <c:v>6.8201632951211746</c:v>
                </c:pt>
                <c:pt idx="38">
                  <c:v>6.731800134312004</c:v>
                </c:pt>
                <c:pt idx="39">
                  <c:v>6.6728913604392233</c:v>
                </c:pt>
                <c:pt idx="40">
                  <c:v>6.6537460089305691</c:v>
                </c:pt>
                <c:pt idx="41">
                  <c:v>6.6125098672196225</c:v>
                </c:pt>
                <c:pt idx="42">
                  <c:v>6.6463824121964716</c:v>
                </c:pt>
                <c:pt idx="43">
                  <c:v>6.7818725921038672</c:v>
                </c:pt>
                <c:pt idx="44">
                  <c:v>6.8510904014043845</c:v>
                </c:pt>
                <c:pt idx="45">
                  <c:v>7.1338525159937314</c:v>
                </c:pt>
                <c:pt idx="46">
                  <c:v>7.236942870271097</c:v>
                </c:pt>
                <c:pt idx="47">
                  <c:v>7.1574160255428438</c:v>
                </c:pt>
                <c:pt idx="48">
                  <c:v>7.2207429574560829</c:v>
                </c:pt>
              </c:numCache>
            </c:numRef>
          </c:val>
          <c:smooth val="0"/>
          <c:extLst>
            <c:ext xmlns:c16="http://schemas.microsoft.com/office/drawing/2014/chart" uri="{C3380CC4-5D6E-409C-BE32-E72D297353CC}">
              <c16:uniqueId val="{00000000-44A2-42D8-B56B-A97546261767}"/>
            </c:ext>
          </c:extLst>
        </c:ser>
        <c:ser>
          <c:idx val="1"/>
          <c:order val="1"/>
          <c:tx>
            <c:strRef>
              <c:f>'Neighbourhood (2)'!$C$3</c:f>
              <c:strCache>
                <c:ptCount val="1"/>
                <c:pt idx="0">
                  <c:v>MSG</c:v>
                </c:pt>
              </c:strCache>
            </c:strRef>
          </c:tx>
          <c:spPr>
            <a:ln w="19050" cap="rnd">
              <a:solidFill>
                <a:schemeClr val="accent1"/>
              </a:solidFill>
              <a:round/>
            </a:ln>
            <a:effectLst/>
          </c:spPr>
          <c:marker>
            <c:symbol val="none"/>
          </c:marker>
          <c:cat>
            <c:numRef>
              <c:f>'Neighbourhood (2)'!$AF$1:$CB$1</c:f>
              <c:numCache>
                <c:formatCode>mmm\ yy</c:formatCode>
                <c:ptCount val="49"/>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pt idx="43">
                  <c:v>44501</c:v>
                </c:pt>
                <c:pt idx="44">
                  <c:v>44531</c:v>
                </c:pt>
                <c:pt idx="45">
                  <c:v>44562</c:v>
                </c:pt>
                <c:pt idx="46">
                  <c:v>44593</c:v>
                </c:pt>
                <c:pt idx="47">
                  <c:v>44621</c:v>
                </c:pt>
                <c:pt idx="48">
                  <c:v>44652</c:v>
                </c:pt>
              </c:numCache>
            </c:numRef>
          </c:cat>
          <c:val>
            <c:numRef>
              <c:f>'Neighbourhood (2)'!$AF$3:$CB$3</c:f>
              <c:numCache>
                <c:formatCode>General</c:formatCode>
                <c:ptCount val="49"/>
                <c:pt idx="0">
                  <c:v>10.369936782954811</c:v>
                </c:pt>
                <c:pt idx="1">
                  <c:v>10.28681807539218</c:v>
                </c:pt>
                <c:pt idx="2">
                  <c:v>10.18684148911262</c:v>
                </c:pt>
                <c:pt idx="3">
                  <c:v>10.052212596581597</c:v>
                </c:pt>
                <c:pt idx="4">
                  <c:v>9.9505970498712237</c:v>
                </c:pt>
                <c:pt idx="5">
                  <c:v>9.9208616249121988</c:v>
                </c:pt>
                <c:pt idx="6">
                  <c:v>9.9136033715757428</c:v>
                </c:pt>
                <c:pt idx="7">
                  <c:v>9.8808241629594935</c:v>
                </c:pt>
                <c:pt idx="8">
                  <c:v>9.926480917817841</c:v>
                </c:pt>
                <c:pt idx="9">
                  <c:v>9.8431280730508082</c:v>
                </c:pt>
                <c:pt idx="10">
                  <c:v>9.7885741044251926</c:v>
                </c:pt>
                <c:pt idx="11">
                  <c:v>9.7925544369000228</c:v>
                </c:pt>
                <c:pt idx="12">
                  <c:v>9.7330835869819712</c:v>
                </c:pt>
                <c:pt idx="13">
                  <c:v>9.6850854600796072</c:v>
                </c:pt>
                <c:pt idx="14">
                  <c:v>9.6506672910325459</c:v>
                </c:pt>
                <c:pt idx="15">
                  <c:v>9.634043549520019</c:v>
                </c:pt>
                <c:pt idx="16">
                  <c:v>9.563802388199484</c:v>
                </c:pt>
                <c:pt idx="17">
                  <c:v>9.4682744088035591</c:v>
                </c:pt>
                <c:pt idx="18">
                  <c:v>9.3622102552095523</c:v>
                </c:pt>
                <c:pt idx="19">
                  <c:v>9.2779208616249118</c:v>
                </c:pt>
                <c:pt idx="20">
                  <c:v>9.0889721376726769</c:v>
                </c:pt>
                <c:pt idx="21">
                  <c:v>9.1046593303675962</c:v>
                </c:pt>
                <c:pt idx="22">
                  <c:v>9.1538281432919693</c:v>
                </c:pt>
                <c:pt idx="23">
                  <c:v>8.9826738468742686</c:v>
                </c:pt>
                <c:pt idx="24">
                  <c:v>8.7223132755794897</c:v>
                </c:pt>
                <c:pt idx="25">
                  <c:v>8.4605478810583001</c:v>
                </c:pt>
                <c:pt idx="26">
                  <c:v>8.2395223601030203</c:v>
                </c:pt>
                <c:pt idx="27">
                  <c:v>8.045890892062749</c:v>
                </c:pt>
                <c:pt idx="28">
                  <c:v>7.8543666588620935</c:v>
                </c:pt>
                <c:pt idx="29">
                  <c:v>7.6909388901896509</c:v>
                </c:pt>
                <c:pt idx="30">
                  <c:v>7.5181456333411383</c:v>
                </c:pt>
                <c:pt idx="31">
                  <c:v>7.2184500117068602</c:v>
                </c:pt>
                <c:pt idx="32">
                  <c:v>7.0220088972137669</c:v>
                </c:pt>
                <c:pt idx="33">
                  <c:v>6.6267852961835638</c:v>
                </c:pt>
                <c:pt idx="34">
                  <c:v>6.3064856005619294</c:v>
                </c:pt>
                <c:pt idx="35">
                  <c:v>6.1620229454460311</c:v>
                </c:pt>
                <c:pt idx="36">
                  <c:v>6.1320533832826039</c:v>
                </c:pt>
                <c:pt idx="37">
                  <c:v>6.1238585811285411</c:v>
                </c:pt>
                <c:pt idx="38">
                  <c:v>6.1013814095059704</c:v>
                </c:pt>
                <c:pt idx="39">
                  <c:v>6.0131116834464997</c:v>
                </c:pt>
                <c:pt idx="40">
                  <c:v>5.9491922266448141</c:v>
                </c:pt>
                <c:pt idx="41">
                  <c:v>5.8951065324280032</c:v>
                </c:pt>
                <c:pt idx="42">
                  <c:v>5.828611566377897</c:v>
                </c:pt>
                <c:pt idx="43">
                  <c:v>5.8361039569187545</c:v>
                </c:pt>
                <c:pt idx="44">
                  <c:v>5.8459377195036293</c:v>
                </c:pt>
                <c:pt idx="45">
                  <c:v>5.8913603371575745</c:v>
                </c:pt>
                <c:pt idx="46">
                  <c:v>5.9236712713650199</c:v>
                </c:pt>
                <c:pt idx="47">
                  <c:v>5.9573870287988759</c:v>
                </c:pt>
                <c:pt idx="48">
                  <c:v>6.0456567548583466</c:v>
                </c:pt>
              </c:numCache>
            </c:numRef>
          </c:val>
          <c:smooth val="0"/>
          <c:extLst>
            <c:ext xmlns:c16="http://schemas.microsoft.com/office/drawing/2014/chart" uri="{C3380CC4-5D6E-409C-BE32-E72D297353CC}">
              <c16:uniqueId val="{00000001-44A2-42D8-B56B-A97546261767}"/>
            </c:ext>
          </c:extLst>
        </c:ser>
        <c:dLbls>
          <c:showLegendKey val="0"/>
          <c:showVal val="0"/>
          <c:showCatName val="0"/>
          <c:showSerName val="0"/>
          <c:showPercent val="0"/>
          <c:showBubbleSize val="0"/>
        </c:dLbls>
        <c:smooth val="0"/>
        <c:axId val="909998712"/>
        <c:axId val="909990184"/>
      </c:lineChart>
      <c:dateAx>
        <c:axId val="909998712"/>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9990184"/>
        <c:crosses val="autoZero"/>
        <c:auto val="1"/>
        <c:lblOffset val="100"/>
        <c:baseTimeUnit val="months"/>
      </c:dateAx>
      <c:valAx>
        <c:axId val="909990184"/>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9998712"/>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0" i="0" baseline="0" dirty="0">
                <a:effectLst/>
              </a:rPr>
              <a:t>Vehicle Offences - 12 Month Rolling Rates</a:t>
            </a:r>
          </a:p>
          <a:p>
            <a:pPr>
              <a:defRPr sz="800"/>
            </a:pPr>
            <a:r>
              <a:rPr lang="en-GB" sz="800" b="0" i="0" baseline="0" dirty="0">
                <a:effectLst/>
              </a:rPr>
              <a:t>per 1000 Residents</a:t>
            </a:r>
            <a:endParaRPr lang="en-GB" sz="800" dirty="0">
              <a:effectLst/>
            </a:endParaRP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(2)'!$C$6</c:f>
              <c:strCache>
                <c:ptCount val="1"/>
                <c:pt idx="0">
                  <c:v>Avon &amp; Somerset</c:v>
                </c:pt>
              </c:strCache>
            </c:strRef>
          </c:tx>
          <c:spPr>
            <a:ln w="19050" cap="rnd">
              <a:solidFill>
                <a:srgbClr val="FF0000"/>
              </a:solidFill>
              <a:round/>
            </a:ln>
            <a:effectLst/>
          </c:spPr>
          <c:marker>
            <c:symbol val="none"/>
          </c:marker>
          <c:cat>
            <c:numRef>
              <c:f>'Neighbourhood (2)'!$H$5:$CB$5</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'Neighbourhood (2)'!$H$6:$CB$6</c:f>
              <c:numCache>
                <c:formatCode>General</c:formatCode>
                <c:ptCount val="73"/>
                <c:pt idx="0">
                  <c:v>6.4887155789308135</c:v>
                </c:pt>
                <c:pt idx="1">
                  <c:v>6.5760258669738141</c:v>
                </c:pt>
                <c:pt idx="2">
                  <c:v>6.6477243816581328</c:v>
                </c:pt>
                <c:pt idx="3">
                  <c:v>6.7263614622796428</c:v>
                </c:pt>
                <c:pt idx="4">
                  <c:v>6.7980599769639616</c:v>
                </c:pt>
                <c:pt idx="5">
                  <c:v>6.8206103162598355</c:v>
                </c:pt>
                <c:pt idx="6">
                  <c:v>6.7853392727457758</c:v>
                </c:pt>
                <c:pt idx="7">
                  <c:v>6.8448952970400079</c:v>
                </c:pt>
                <c:pt idx="8">
                  <c:v>6.7200011101705499</c:v>
                </c:pt>
                <c:pt idx="9">
                  <c:v>6.7928560525110671</c:v>
                </c:pt>
                <c:pt idx="10">
                  <c:v>6.8697584916482795</c:v>
                </c:pt>
                <c:pt idx="11">
                  <c:v>7.0796501112483412</c:v>
                </c:pt>
                <c:pt idx="12">
                  <c:v>7.1895107385872157</c:v>
                </c:pt>
                <c:pt idx="13">
                  <c:v>7.1912453800715141</c:v>
                </c:pt>
                <c:pt idx="14">
                  <c:v>7.239815341631858</c:v>
                </c:pt>
                <c:pt idx="15">
                  <c:v>7.2623656809277328</c:v>
                </c:pt>
                <c:pt idx="16">
                  <c:v>7.3126702839723752</c:v>
                </c:pt>
                <c:pt idx="17">
                  <c:v>7.3051535042070839</c:v>
                </c:pt>
                <c:pt idx="18">
                  <c:v>7.4768830111525881</c:v>
                </c:pt>
                <c:pt idx="19">
                  <c:v>7.4612712377939063</c:v>
                </c:pt>
                <c:pt idx="20">
                  <c:v>7.5138886961509463</c:v>
                </c:pt>
                <c:pt idx="21">
                  <c:v>7.4248437666236482</c:v>
                </c:pt>
                <c:pt idx="22">
                  <c:v>7.3230781328781633</c:v>
                </c:pt>
                <c:pt idx="23">
                  <c:v>7.0258762252351019</c:v>
                </c:pt>
                <c:pt idx="24">
                  <c:v>6.8813227682102669</c:v>
                </c:pt>
                <c:pt idx="25">
                  <c:v>6.8263924545408292</c:v>
                </c:pt>
                <c:pt idx="26">
                  <c:v>6.7275178899358412</c:v>
                </c:pt>
                <c:pt idx="27">
                  <c:v>6.569087301036622</c:v>
                </c:pt>
                <c:pt idx="28">
                  <c:v>6.404874573856409</c:v>
                </c:pt>
                <c:pt idx="29">
                  <c:v>6.3696035303423493</c:v>
                </c:pt>
                <c:pt idx="30">
                  <c:v>6.2071254446464339</c:v>
                </c:pt>
                <c:pt idx="31">
                  <c:v>6.1892008159753544</c:v>
                </c:pt>
                <c:pt idx="32">
                  <c:v>6.1267537225406254</c:v>
                </c:pt>
                <c:pt idx="33">
                  <c:v>6.0949519619951618</c:v>
                </c:pt>
                <c:pt idx="34">
                  <c:v>6.0249880887951415</c:v>
                </c:pt>
                <c:pt idx="35">
                  <c:v>6.0822312577769759</c:v>
                </c:pt>
                <c:pt idx="36">
                  <c:v>6.0943737481670626</c:v>
                </c:pt>
                <c:pt idx="37">
                  <c:v>6.0706669812149894</c:v>
                </c:pt>
                <c:pt idx="38">
                  <c:v>6.0666194844182941</c:v>
                </c:pt>
                <c:pt idx="39">
                  <c:v>6.0567898493406052</c:v>
                </c:pt>
                <c:pt idx="40">
                  <c:v>6.0677759120744925</c:v>
                </c:pt>
                <c:pt idx="41">
                  <c:v>6.0764491194959831</c:v>
                </c:pt>
                <c:pt idx="42">
                  <c:v>6.0764491194959831</c:v>
                </c:pt>
                <c:pt idx="43">
                  <c:v>6.0492730695753139</c:v>
                </c:pt>
                <c:pt idx="44">
                  <c:v>6.0504294972315122</c:v>
                </c:pt>
                <c:pt idx="45">
                  <c:v>6.1718544011323742</c:v>
                </c:pt>
                <c:pt idx="46">
                  <c:v>6.2614775444877724</c:v>
                </c:pt>
                <c:pt idx="47">
                  <c:v>6.1412090682431089</c:v>
                </c:pt>
                <c:pt idx="48">
                  <c:v>5.8891078391917961</c:v>
                </c:pt>
                <c:pt idx="49">
                  <c:v>5.6555094526396621</c:v>
                </c:pt>
                <c:pt idx="50">
                  <c:v>5.4953442222561444</c:v>
                </c:pt>
                <c:pt idx="51">
                  <c:v>5.4461960468677004</c:v>
                </c:pt>
                <c:pt idx="52">
                  <c:v>5.379123242808177</c:v>
                </c:pt>
                <c:pt idx="53">
                  <c:v>5.254229055938719</c:v>
                </c:pt>
                <c:pt idx="54">
                  <c:v>5.1472594977403405</c:v>
                </c:pt>
                <c:pt idx="55">
                  <c:v>5.0952202532113997</c:v>
                </c:pt>
                <c:pt idx="56">
                  <c:v>5.0778738383684194</c:v>
                </c:pt>
                <c:pt idx="57">
                  <c:v>4.8731861432212522</c:v>
                </c:pt>
                <c:pt idx="58">
                  <c:v>4.7014566362757479</c:v>
                </c:pt>
                <c:pt idx="59">
                  <c:v>4.7188030511187282</c:v>
                </c:pt>
                <c:pt idx="60">
                  <c:v>4.8587307975187688</c:v>
                </c:pt>
                <c:pt idx="61">
                  <c:v>5.0674659894626313</c:v>
                </c:pt>
                <c:pt idx="62">
                  <c:v>5.102737032976691</c:v>
                </c:pt>
                <c:pt idx="63">
                  <c:v>5.0755609830560218</c:v>
                </c:pt>
                <c:pt idx="64">
                  <c:v>5.1247091584444666</c:v>
                </c:pt>
                <c:pt idx="65">
                  <c:v>5.1102538127419823</c:v>
                </c:pt>
                <c:pt idx="66">
                  <c:v>5.0431810086824589</c:v>
                </c:pt>
                <c:pt idx="67">
                  <c:v>4.9425718025931733</c:v>
                </c:pt>
                <c:pt idx="68">
                  <c:v>4.8552615145501727</c:v>
                </c:pt>
                <c:pt idx="69">
                  <c:v>4.8546833007220735</c:v>
                </c:pt>
                <c:pt idx="70">
                  <c:v>4.9107700420477096</c:v>
                </c:pt>
                <c:pt idx="71">
                  <c:v>4.9182868218130009</c:v>
                </c:pt>
                <c:pt idx="72">
                  <c:v>4.9205996771253986</c:v>
                </c:pt>
              </c:numCache>
            </c:numRef>
          </c:val>
          <c:smooth val="0"/>
          <c:extLst>
            <c:ext xmlns:c16="http://schemas.microsoft.com/office/drawing/2014/chart" uri="{C3380CC4-5D6E-409C-BE32-E72D297353CC}">
              <c16:uniqueId val="{00000000-03C3-4A61-B7C3-2F7505D64924}"/>
            </c:ext>
          </c:extLst>
        </c:ser>
        <c:ser>
          <c:idx val="1"/>
          <c:order val="1"/>
          <c:tx>
            <c:strRef>
              <c:f>'Neighbourhood (2)'!$C$7</c:f>
              <c:strCache>
                <c:ptCount val="1"/>
                <c:pt idx="0">
                  <c:v>MSG</c:v>
                </c:pt>
              </c:strCache>
            </c:strRef>
          </c:tx>
          <c:spPr>
            <a:ln w="19050" cap="rnd">
              <a:solidFill>
                <a:schemeClr val="accent1"/>
              </a:solidFill>
              <a:round/>
            </a:ln>
            <a:effectLst/>
          </c:spPr>
          <c:marker>
            <c:symbol val="none"/>
          </c:marker>
          <c:cat>
            <c:numRef>
              <c:f>'Neighbourhood (2)'!$H$5:$CB$5</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'Neighbourhood (2)'!$H$7:$CB$7</c:f>
              <c:numCache>
                <c:formatCode>General</c:formatCode>
                <c:ptCount val="73"/>
                <c:pt idx="0">
                  <c:v>4.953048611751683</c:v>
                </c:pt>
                <c:pt idx="1">
                  <c:v>4.9313716446822253</c:v>
                </c:pt>
                <c:pt idx="2">
                  <c:v>4.8976109215017063</c:v>
                </c:pt>
                <c:pt idx="3">
                  <c:v>4.8985333456323215</c:v>
                </c:pt>
                <c:pt idx="4">
                  <c:v>4.9344156443132556</c:v>
                </c:pt>
                <c:pt idx="5">
                  <c:v>4.9866248501060788</c:v>
                </c:pt>
                <c:pt idx="6">
                  <c:v>5.026842542200904</c:v>
                </c:pt>
                <c:pt idx="7">
                  <c:v>5.1462042247025179</c:v>
                </c:pt>
                <c:pt idx="8">
                  <c:v>5.1932478553638965</c:v>
                </c:pt>
                <c:pt idx="9">
                  <c:v>5.2623374227469792</c:v>
                </c:pt>
                <c:pt idx="10">
                  <c:v>5.3124250530393873</c:v>
                </c:pt>
                <c:pt idx="11">
                  <c:v>5.4403652799557234</c:v>
                </c:pt>
                <c:pt idx="12">
                  <c:v>5.5290102389078495</c:v>
                </c:pt>
                <c:pt idx="13">
                  <c:v>5.6243888940134674</c:v>
                </c:pt>
                <c:pt idx="14">
                  <c:v>5.7189373674015309</c:v>
                </c:pt>
                <c:pt idx="15">
                  <c:v>5.8094271746148882</c:v>
                </c:pt>
                <c:pt idx="16">
                  <c:v>5.8729821972142791</c:v>
                </c:pt>
                <c:pt idx="17">
                  <c:v>5.9676229130154042</c:v>
                </c:pt>
                <c:pt idx="18">
                  <c:v>6.0683516280785907</c:v>
                </c:pt>
                <c:pt idx="19">
                  <c:v>6.0832948989945574</c:v>
                </c:pt>
                <c:pt idx="20">
                  <c:v>6.088183746886819</c:v>
                </c:pt>
                <c:pt idx="21">
                  <c:v>6.1771976754911906</c:v>
                </c:pt>
                <c:pt idx="22">
                  <c:v>6.2201826399778621</c:v>
                </c:pt>
                <c:pt idx="23">
                  <c:v>6.2326353657411682</c:v>
                </c:pt>
                <c:pt idx="24">
                  <c:v>6.309381053408357</c:v>
                </c:pt>
                <c:pt idx="25">
                  <c:v>6.3329028687390458</c:v>
                </c:pt>
                <c:pt idx="26">
                  <c:v>6.3560557144174892</c:v>
                </c:pt>
                <c:pt idx="27">
                  <c:v>6.3727515911816255</c:v>
                </c:pt>
                <c:pt idx="28">
                  <c:v>6.3910155889678073</c:v>
                </c:pt>
                <c:pt idx="29">
                  <c:v>6.3693386218983488</c:v>
                </c:pt>
                <c:pt idx="30">
                  <c:v>6.3543031085693205</c:v>
                </c:pt>
                <c:pt idx="31">
                  <c:v>6.3664791070934417</c:v>
                </c:pt>
                <c:pt idx="32">
                  <c:v>6.4107554653629739</c:v>
                </c:pt>
                <c:pt idx="33">
                  <c:v>6.3716446822248871</c:v>
                </c:pt>
                <c:pt idx="34">
                  <c:v>6.3786551056175629</c:v>
                </c:pt>
                <c:pt idx="35">
                  <c:v>6.3920302555114841</c:v>
                </c:pt>
                <c:pt idx="36">
                  <c:v>6.3650954708975185</c:v>
                </c:pt>
                <c:pt idx="37">
                  <c:v>6.4147218891246194</c:v>
                </c:pt>
                <c:pt idx="38">
                  <c:v>6.4346462503459092</c:v>
                </c:pt>
                <c:pt idx="39">
                  <c:v>6.4600129139378284</c:v>
                </c:pt>
                <c:pt idx="40">
                  <c:v>6.4577990960243516</c:v>
                </c:pt>
                <c:pt idx="41">
                  <c:v>6.493404667466101</c:v>
                </c:pt>
                <c:pt idx="42">
                  <c:v>6.4969098791624385</c:v>
                </c:pt>
                <c:pt idx="43">
                  <c:v>6.5016142422285768</c:v>
                </c:pt>
                <c:pt idx="44">
                  <c:v>6.4921132736832394</c:v>
                </c:pt>
                <c:pt idx="45">
                  <c:v>6.5068720597730838</c:v>
                </c:pt>
                <c:pt idx="46">
                  <c:v>6.5108384835347293</c:v>
                </c:pt>
                <c:pt idx="47">
                  <c:v>6.402822617839683</c:v>
                </c:pt>
                <c:pt idx="48">
                  <c:v>6.1827322202748825</c:v>
                </c:pt>
                <c:pt idx="49">
                  <c:v>5.9007471635457982</c:v>
                </c:pt>
                <c:pt idx="50">
                  <c:v>5.7141407619223319</c:v>
                </c:pt>
                <c:pt idx="51">
                  <c:v>5.5685822341112443</c:v>
                </c:pt>
                <c:pt idx="52">
                  <c:v>5.4318789779540637</c:v>
                </c:pt>
                <c:pt idx="53">
                  <c:v>5.2658426344433167</c:v>
                </c:pt>
                <c:pt idx="54">
                  <c:v>5.1275712572640897</c:v>
                </c:pt>
                <c:pt idx="55">
                  <c:v>4.9619961258186516</c:v>
                </c:pt>
                <c:pt idx="56">
                  <c:v>4.7984503274605661</c:v>
                </c:pt>
                <c:pt idx="57">
                  <c:v>4.5960704732035786</c:v>
                </c:pt>
                <c:pt idx="58">
                  <c:v>4.4630569135688587</c:v>
                </c:pt>
                <c:pt idx="59">
                  <c:v>4.4276358269532334</c:v>
                </c:pt>
                <c:pt idx="60">
                  <c:v>4.4716354579835809</c:v>
                </c:pt>
                <c:pt idx="61">
                  <c:v>4.5642468406973524</c:v>
                </c:pt>
                <c:pt idx="62">
                  <c:v>4.5874919287888574</c:v>
                </c:pt>
                <c:pt idx="63">
                  <c:v>4.5624019924361221</c:v>
                </c:pt>
                <c:pt idx="64">
                  <c:v>4.566276173784706</c:v>
                </c:pt>
                <c:pt idx="65">
                  <c:v>4.5582510838483534</c:v>
                </c:pt>
                <c:pt idx="66">
                  <c:v>4.5544691449128312</c:v>
                </c:pt>
                <c:pt idx="67">
                  <c:v>4.6382252559726966</c:v>
                </c:pt>
                <c:pt idx="68">
                  <c:v>4.7148787012268238</c:v>
                </c:pt>
                <c:pt idx="69">
                  <c:v>4.7797251176090763</c:v>
                </c:pt>
                <c:pt idx="70">
                  <c:v>4.7806475417396923</c:v>
                </c:pt>
                <c:pt idx="71">
                  <c:v>4.814039295267964</c:v>
                </c:pt>
                <c:pt idx="72">
                  <c:v>4.887833225717185</c:v>
                </c:pt>
              </c:numCache>
            </c:numRef>
          </c:val>
          <c:smooth val="0"/>
          <c:extLst>
            <c:ext xmlns:c16="http://schemas.microsoft.com/office/drawing/2014/chart" uri="{C3380CC4-5D6E-409C-BE32-E72D297353CC}">
              <c16:uniqueId val="{00000001-03C3-4A61-B7C3-2F7505D64924}"/>
            </c:ext>
          </c:extLst>
        </c:ser>
        <c:dLbls>
          <c:showLegendKey val="0"/>
          <c:showVal val="0"/>
          <c:showCatName val="0"/>
          <c:showSerName val="0"/>
          <c:showPercent val="0"/>
          <c:showBubbleSize val="0"/>
        </c:dLbls>
        <c:smooth val="0"/>
        <c:axId val="910186656"/>
        <c:axId val="910181736"/>
      </c:lineChart>
      <c:dateAx>
        <c:axId val="91018665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10181736"/>
        <c:crosses val="autoZero"/>
        <c:auto val="1"/>
        <c:lblOffset val="100"/>
        <c:baseTimeUnit val="months"/>
        <c:majorUnit val="6"/>
        <c:majorTimeUnit val="months"/>
      </c:dateAx>
      <c:valAx>
        <c:axId val="910181736"/>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101866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0" i="0" baseline="0" dirty="0">
                <a:effectLst/>
              </a:rPr>
              <a:t>Personal Robbery - 12 Month Rolling Rates</a:t>
            </a:r>
          </a:p>
          <a:p>
            <a:pPr>
              <a:defRPr sz="800"/>
            </a:pPr>
            <a:r>
              <a:rPr lang="en-GB" sz="800" b="0" i="0" baseline="0" dirty="0">
                <a:effectLst/>
              </a:rPr>
              <a:t>per 1000 </a:t>
            </a:r>
            <a:r>
              <a:rPr lang="en-GB" sz="800" b="0" i="0" u="none" strike="noStrike" baseline="0" dirty="0">
                <a:effectLst/>
              </a:rPr>
              <a:t>Residents</a:t>
            </a:r>
            <a:endParaRPr lang="en-GB" sz="800" dirty="0">
              <a:effectLst/>
            </a:endParaRP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(2)'!$C$10</c:f>
              <c:strCache>
                <c:ptCount val="1"/>
                <c:pt idx="0">
                  <c:v>Avon &amp; Somerset</c:v>
                </c:pt>
              </c:strCache>
            </c:strRef>
          </c:tx>
          <c:spPr>
            <a:ln w="19050" cap="rnd">
              <a:solidFill>
                <a:srgbClr val="FF0000"/>
              </a:solidFill>
              <a:round/>
            </a:ln>
            <a:effectLst/>
          </c:spPr>
          <c:marker>
            <c:symbol val="none"/>
          </c:marker>
          <c:cat>
            <c:numRef>
              <c:f>'Neighbourhood (2)'!$H$9:$CB$9</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'Neighbourhood (2)'!$H$10:$CB$10</c:f>
              <c:numCache>
                <c:formatCode>General</c:formatCode>
                <c:ptCount val="73"/>
                <c:pt idx="0">
                  <c:v>0.53137850802329512</c:v>
                </c:pt>
                <c:pt idx="1">
                  <c:v>0.52733101122659976</c:v>
                </c:pt>
                <c:pt idx="2">
                  <c:v>0.53889528778858653</c:v>
                </c:pt>
                <c:pt idx="3">
                  <c:v>0.57011883450595102</c:v>
                </c:pt>
                <c:pt idx="4">
                  <c:v>0.59266917380182538</c:v>
                </c:pt>
                <c:pt idx="5">
                  <c:v>0.60596809184811018</c:v>
                </c:pt>
                <c:pt idx="6">
                  <c:v>0.60423345036381215</c:v>
                </c:pt>
                <c:pt idx="7">
                  <c:v>0.6071245195043089</c:v>
                </c:pt>
                <c:pt idx="8">
                  <c:v>0.6071245195043089</c:v>
                </c:pt>
                <c:pt idx="9">
                  <c:v>0.62100165137869312</c:v>
                </c:pt>
                <c:pt idx="10">
                  <c:v>0.61695415458199765</c:v>
                </c:pt>
                <c:pt idx="11">
                  <c:v>0.61579772692579904</c:v>
                </c:pt>
                <c:pt idx="12">
                  <c:v>0.63140950028448117</c:v>
                </c:pt>
                <c:pt idx="13">
                  <c:v>0.64355199067456736</c:v>
                </c:pt>
                <c:pt idx="14">
                  <c:v>0.64470841833076609</c:v>
                </c:pt>
                <c:pt idx="15">
                  <c:v>0.64297377684646806</c:v>
                </c:pt>
                <c:pt idx="16">
                  <c:v>0.64875591512746145</c:v>
                </c:pt>
                <c:pt idx="17">
                  <c:v>0.64933412895556086</c:v>
                </c:pt>
                <c:pt idx="18">
                  <c:v>0.65916376403324961</c:v>
                </c:pt>
                <c:pt idx="19">
                  <c:v>0.66783697145473975</c:v>
                </c:pt>
                <c:pt idx="20">
                  <c:v>0.664945902314243</c:v>
                </c:pt>
                <c:pt idx="21">
                  <c:v>0.66957161293903777</c:v>
                </c:pt>
                <c:pt idx="22">
                  <c:v>0.68171410332912397</c:v>
                </c:pt>
                <c:pt idx="23">
                  <c:v>0.68344874481342199</c:v>
                </c:pt>
                <c:pt idx="24">
                  <c:v>0.67708839270432919</c:v>
                </c:pt>
                <c:pt idx="25">
                  <c:v>0.66378947465804439</c:v>
                </c:pt>
                <c:pt idx="26">
                  <c:v>0.67361910973573313</c:v>
                </c:pt>
                <c:pt idx="27">
                  <c:v>0.67997946184482594</c:v>
                </c:pt>
                <c:pt idx="28">
                  <c:v>0.67940124801672663</c:v>
                </c:pt>
                <c:pt idx="29">
                  <c:v>0.68807445543821677</c:v>
                </c:pt>
                <c:pt idx="30">
                  <c:v>0.70889015324979299</c:v>
                </c:pt>
                <c:pt idx="31">
                  <c:v>0.7221890712960779</c:v>
                </c:pt>
                <c:pt idx="32">
                  <c:v>0.74647405207625028</c:v>
                </c:pt>
                <c:pt idx="33">
                  <c:v>0.74647405207625028</c:v>
                </c:pt>
                <c:pt idx="34">
                  <c:v>0.75919475629443578</c:v>
                </c:pt>
                <c:pt idx="35">
                  <c:v>0.78752723387130352</c:v>
                </c:pt>
                <c:pt idx="36">
                  <c:v>0.81296864230767452</c:v>
                </c:pt>
                <c:pt idx="37">
                  <c:v>0.8499743273060324</c:v>
                </c:pt>
                <c:pt idx="38">
                  <c:v>0.86327324535231731</c:v>
                </c:pt>
                <c:pt idx="39">
                  <c:v>0.86789895597711197</c:v>
                </c:pt>
                <c:pt idx="40">
                  <c:v>0.87021181128950942</c:v>
                </c:pt>
                <c:pt idx="41">
                  <c:v>0.87830680488290014</c:v>
                </c:pt>
                <c:pt idx="42">
                  <c:v>0.88408894316389364</c:v>
                </c:pt>
                <c:pt idx="43">
                  <c:v>0.87657216339860211</c:v>
                </c:pt>
                <c:pt idx="44">
                  <c:v>0.86789895597711197</c:v>
                </c:pt>
                <c:pt idx="45">
                  <c:v>0.87946323253909886</c:v>
                </c:pt>
                <c:pt idx="46">
                  <c:v>0.88119787402339689</c:v>
                </c:pt>
                <c:pt idx="47">
                  <c:v>0.86500788683661534</c:v>
                </c:pt>
                <c:pt idx="48">
                  <c:v>0.82626756035395943</c:v>
                </c:pt>
                <c:pt idx="49">
                  <c:v>0.78116688176221072</c:v>
                </c:pt>
                <c:pt idx="50">
                  <c:v>0.76439868074732986</c:v>
                </c:pt>
                <c:pt idx="51">
                  <c:v>0.76150761160683311</c:v>
                </c:pt>
                <c:pt idx="52">
                  <c:v>0.77075903285642255</c:v>
                </c:pt>
                <c:pt idx="53">
                  <c:v>0.76208582543493242</c:v>
                </c:pt>
                <c:pt idx="54">
                  <c:v>0.72739299574897198</c:v>
                </c:pt>
                <c:pt idx="55">
                  <c:v>0.71698514684318382</c:v>
                </c:pt>
                <c:pt idx="56">
                  <c:v>0.70542087028119693</c:v>
                </c:pt>
                <c:pt idx="57">
                  <c:v>0.66436768848614369</c:v>
                </c:pt>
                <c:pt idx="58">
                  <c:v>0.62909664497208384</c:v>
                </c:pt>
                <c:pt idx="59">
                  <c:v>0.62215807903489173</c:v>
                </c:pt>
                <c:pt idx="60">
                  <c:v>0.64470841833076609</c:v>
                </c:pt>
                <c:pt idx="61">
                  <c:v>0.66378947465804439</c:v>
                </c:pt>
                <c:pt idx="62">
                  <c:v>0.67188446825143511</c:v>
                </c:pt>
                <c:pt idx="63">
                  <c:v>0.66783697145473975</c:v>
                </c:pt>
                <c:pt idx="64">
                  <c:v>0.664945902314243</c:v>
                </c:pt>
                <c:pt idx="65">
                  <c:v>0.67593196504813058</c:v>
                </c:pt>
                <c:pt idx="66">
                  <c:v>0.68865266926631608</c:v>
                </c:pt>
                <c:pt idx="67">
                  <c:v>0.69385659371921016</c:v>
                </c:pt>
                <c:pt idx="68">
                  <c:v>0.70252980114070029</c:v>
                </c:pt>
                <c:pt idx="69">
                  <c:v>0.72681478192087257</c:v>
                </c:pt>
                <c:pt idx="70">
                  <c:v>0.73606620317046212</c:v>
                </c:pt>
                <c:pt idx="71">
                  <c:v>0.75109976270104495</c:v>
                </c:pt>
                <c:pt idx="72">
                  <c:v>0.7539908318415417</c:v>
                </c:pt>
              </c:numCache>
            </c:numRef>
          </c:val>
          <c:smooth val="0"/>
          <c:extLst>
            <c:ext xmlns:c16="http://schemas.microsoft.com/office/drawing/2014/chart" uri="{C3380CC4-5D6E-409C-BE32-E72D297353CC}">
              <c16:uniqueId val="{00000000-39B5-40B0-A787-1558B54401F1}"/>
            </c:ext>
          </c:extLst>
        </c:ser>
        <c:ser>
          <c:idx val="1"/>
          <c:order val="1"/>
          <c:tx>
            <c:strRef>
              <c:f>'Neighbourhood (2)'!$C$11</c:f>
              <c:strCache>
                <c:ptCount val="1"/>
                <c:pt idx="0">
                  <c:v>MSG</c:v>
                </c:pt>
              </c:strCache>
            </c:strRef>
          </c:tx>
          <c:spPr>
            <a:ln w="19050" cap="rnd">
              <a:solidFill>
                <a:schemeClr val="accent1"/>
              </a:solidFill>
              <a:round/>
            </a:ln>
            <a:effectLst/>
          </c:spPr>
          <c:marker>
            <c:symbol val="none"/>
          </c:marker>
          <c:cat>
            <c:numRef>
              <c:f>'Neighbourhood (2)'!$H$9:$CB$9</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'Neighbourhood (2)'!$H$11:$CB$11</c:f>
              <c:numCache>
                <c:formatCode>General</c:formatCode>
                <c:ptCount val="73"/>
                <c:pt idx="0">
                  <c:v>0.41914952495157276</c:v>
                </c:pt>
                <c:pt idx="1">
                  <c:v>0.42339267595240293</c:v>
                </c:pt>
                <c:pt idx="2">
                  <c:v>0.42247025182178766</c:v>
                </c:pt>
                <c:pt idx="3">
                  <c:v>0.41702794945115762</c:v>
                </c:pt>
                <c:pt idx="4">
                  <c:v>0.42532976662669497</c:v>
                </c:pt>
                <c:pt idx="5">
                  <c:v>0.43390831104141686</c:v>
                </c:pt>
                <c:pt idx="6">
                  <c:v>0.44719121852227656</c:v>
                </c:pt>
                <c:pt idx="7">
                  <c:v>0.45641545982842913</c:v>
                </c:pt>
                <c:pt idx="8">
                  <c:v>0.46259570150355134</c:v>
                </c:pt>
                <c:pt idx="9">
                  <c:v>0.46490176183008947</c:v>
                </c:pt>
                <c:pt idx="10">
                  <c:v>0.47560188174522644</c:v>
                </c:pt>
                <c:pt idx="11">
                  <c:v>0.49045291024813209</c:v>
                </c:pt>
                <c:pt idx="12">
                  <c:v>0.50853242320819114</c:v>
                </c:pt>
                <c:pt idx="13">
                  <c:v>0.5264274513421271</c:v>
                </c:pt>
                <c:pt idx="14">
                  <c:v>0.54293884328014019</c:v>
                </c:pt>
                <c:pt idx="15">
                  <c:v>0.56378562863204507</c:v>
                </c:pt>
                <c:pt idx="16">
                  <c:v>0.57264090028595149</c:v>
                </c:pt>
                <c:pt idx="17">
                  <c:v>0.57845217230882762</c:v>
                </c:pt>
                <c:pt idx="18">
                  <c:v>0.58776865602804174</c:v>
                </c:pt>
                <c:pt idx="19">
                  <c:v>0.60132829074808603</c:v>
                </c:pt>
                <c:pt idx="20">
                  <c:v>0.60686283553177756</c:v>
                </c:pt>
                <c:pt idx="21">
                  <c:v>0.61359653168526884</c:v>
                </c:pt>
                <c:pt idx="22">
                  <c:v>0.61774744027303752</c:v>
                </c:pt>
                <c:pt idx="23">
                  <c:v>0.61885434922977589</c:v>
                </c:pt>
                <c:pt idx="24">
                  <c:v>0.62106816714325241</c:v>
                </c:pt>
                <c:pt idx="25">
                  <c:v>0.62687943916612854</c:v>
                </c:pt>
                <c:pt idx="26">
                  <c:v>0.63573471082003508</c:v>
                </c:pt>
                <c:pt idx="27">
                  <c:v>0.64016234664698823</c:v>
                </c:pt>
                <c:pt idx="28">
                  <c:v>0.64523567936537218</c:v>
                </c:pt>
                <c:pt idx="29">
                  <c:v>0.65575131445438617</c:v>
                </c:pt>
                <c:pt idx="30">
                  <c:v>0.66469882852135409</c:v>
                </c:pt>
                <c:pt idx="31">
                  <c:v>0.67595240291486025</c:v>
                </c:pt>
                <c:pt idx="32">
                  <c:v>0.69006549211327373</c:v>
                </c:pt>
                <c:pt idx="33">
                  <c:v>0.70473203579005628</c:v>
                </c:pt>
                <c:pt idx="34">
                  <c:v>0.71995203394520801</c:v>
                </c:pt>
                <c:pt idx="35">
                  <c:v>0.73923069827506682</c:v>
                </c:pt>
                <c:pt idx="36">
                  <c:v>0.74375057651508159</c:v>
                </c:pt>
                <c:pt idx="37">
                  <c:v>0.75601881745226451</c:v>
                </c:pt>
                <c:pt idx="38">
                  <c:v>0.7532515450604188</c:v>
                </c:pt>
                <c:pt idx="39">
                  <c:v>0.75887833225717183</c:v>
                </c:pt>
                <c:pt idx="40">
                  <c:v>0.76699566460658608</c:v>
                </c:pt>
                <c:pt idx="41">
                  <c:v>0.76745687667189377</c:v>
                </c:pt>
                <c:pt idx="42">
                  <c:v>0.76256802877963292</c:v>
                </c:pt>
                <c:pt idx="43">
                  <c:v>0.76192233188820224</c:v>
                </c:pt>
                <c:pt idx="44">
                  <c:v>0.75767918088737196</c:v>
                </c:pt>
                <c:pt idx="45">
                  <c:v>0.76496633151923255</c:v>
                </c:pt>
                <c:pt idx="46">
                  <c:v>0.7665344525412785</c:v>
                </c:pt>
                <c:pt idx="47">
                  <c:v>0.74845493958121945</c:v>
                </c:pt>
                <c:pt idx="48">
                  <c:v>0.72096670048888478</c:v>
                </c:pt>
                <c:pt idx="49">
                  <c:v>0.68969652246102753</c:v>
                </c:pt>
                <c:pt idx="50">
                  <c:v>0.68397749285121301</c:v>
                </c:pt>
                <c:pt idx="51">
                  <c:v>0.67502997878424498</c:v>
                </c:pt>
                <c:pt idx="52">
                  <c:v>0.6645143436952311</c:v>
                </c:pt>
                <c:pt idx="53">
                  <c:v>0.6578728899548012</c:v>
                </c:pt>
                <c:pt idx="54">
                  <c:v>0.65243058758417116</c:v>
                </c:pt>
                <c:pt idx="55">
                  <c:v>0.63536574116778899</c:v>
                </c:pt>
                <c:pt idx="56">
                  <c:v>0.61682501614242224</c:v>
                </c:pt>
                <c:pt idx="57">
                  <c:v>0.58048150539618115</c:v>
                </c:pt>
                <c:pt idx="58">
                  <c:v>0.55539156904344622</c:v>
                </c:pt>
                <c:pt idx="59">
                  <c:v>0.54469144912830925</c:v>
                </c:pt>
                <c:pt idx="60">
                  <c:v>0.55631399317406138</c:v>
                </c:pt>
                <c:pt idx="61">
                  <c:v>0.5592657503920303</c:v>
                </c:pt>
                <c:pt idx="62">
                  <c:v>0.55520708421732312</c:v>
                </c:pt>
                <c:pt idx="63">
                  <c:v>0.54921132736832401</c:v>
                </c:pt>
                <c:pt idx="64">
                  <c:v>0.54220090397564802</c:v>
                </c:pt>
                <c:pt idx="65">
                  <c:v>0.53648187436583339</c:v>
                </c:pt>
                <c:pt idx="66">
                  <c:v>0.53103957199520335</c:v>
                </c:pt>
                <c:pt idx="67">
                  <c:v>0.53546720782215662</c:v>
                </c:pt>
                <c:pt idx="68">
                  <c:v>0.5391569043446176</c:v>
                </c:pt>
                <c:pt idx="69">
                  <c:v>0.5524398118254773</c:v>
                </c:pt>
                <c:pt idx="70">
                  <c:v>0.56203302278387601</c:v>
                </c:pt>
                <c:pt idx="71">
                  <c:v>0.56692187067613686</c:v>
                </c:pt>
                <c:pt idx="72">
                  <c:v>0.58131168711373493</c:v>
                </c:pt>
              </c:numCache>
            </c:numRef>
          </c:val>
          <c:smooth val="0"/>
          <c:extLst>
            <c:ext xmlns:c16="http://schemas.microsoft.com/office/drawing/2014/chart" uri="{C3380CC4-5D6E-409C-BE32-E72D297353CC}">
              <c16:uniqueId val="{00000001-39B5-40B0-A787-1558B54401F1}"/>
            </c:ext>
          </c:extLst>
        </c:ser>
        <c:dLbls>
          <c:showLegendKey val="0"/>
          <c:showVal val="0"/>
          <c:showCatName val="0"/>
          <c:showSerName val="0"/>
          <c:showPercent val="0"/>
          <c:showBubbleSize val="0"/>
        </c:dLbls>
        <c:smooth val="0"/>
        <c:axId val="907316816"/>
        <c:axId val="907313208"/>
      </c:lineChart>
      <c:dateAx>
        <c:axId val="90731681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313208"/>
        <c:crosses val="autoZero"/>
        <c:auto val="1"/>
        <c:lblOffset val="100"/>
        <c:baseTimeUnit val="months"/>
        <c:majorUnit val="6"/>
        <c:majorTimeUnit val="months"/>
      </c:dateAx>
      <c:valAx>
        <c:axId val="907313208"/>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3168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0" i="0" baseline="0" dirty="0">
                <a:effectLst/>
              </a:rPr>
              <a:t>Theft from the Person - 12 Month Rolling Rates per 1000 </a:t>
            </a:r>
            <a:r>
              <a:rPr lang="en-GB" sz="800" b="0" i="0" u="none" strike="noStrike" baseline="0" dirty="0">
                <a:effectLst/>
              </a:rPr>
              <a:t>Residents</a:t>
            </a:r>
            <a:endParaRPr lang="en-GB" sz="800" dirty="0">
              <a:effectLst/>
            </a:endParaRP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(2)'!$C$14</c:f>
              <c:strCache>
                <c:ptCount val="1"/>
                <c:pt idx="0">
                  <c:v>Avon &amp; Somerset</c:v>
                </c:pt>
              </c:strCache>
            </c:strRef>
          </c:tx>
          <c:spPr>
            <a:ln w="19050" cap="rnd">
              <a:solidFill>
                <a:srgbClr val="FF0000"/>
              </a:solidFill>
              <a:round/>
            </a:ln>
            <a:effectLst/>
          </c:spPr>
          <c:marker>
            <c:symbol val="none"/>
          </c:marker>
          <c:cat>
            <c:numRef>
              <c:f>'Neighbourhood (2)'!$H$13:$CB$13</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'Neighbourhood (2)'!$H$14:$CB$14</c:f>
              <c:numCache>
                <c:formatCode>General</c:formatCode>
                <c:ptCount val="73"/>
                <c:pt idx="0">
                  <c:v>0.90837392394406591</c:v>
                </c:pt>
                <c:pt idx="1">
                  <c:v>0.90201357183497322</c:v>
                </c:pt>
                <c:pt idx="2">
                  <c:v>0.88929286761678761</c:v>
                </c:pt>
                <c:pt idx="3">
                  <c:v>0.88235430167959561</c:v>
                </c:pt>
                <c:pt idx="4">
                  <c:v>0.87252466660190675</c:v>
                </c:pt>
                <c:pt idx="5">
                  <c:v>0.85806932089942323</c:v>
                </c:pt>
                <c:pt idx="6">
                  <c:v>0.8499743273060324</c:v>
                </c:pt>
                <c:pt idx="7">
                  <c:v>0.84419218902503901</c:v>
                </c:pt>
                <c:pt idx="8">
                  <c:v>0.84419218902503901</c:v>
                </c:pt>
                <c:pt idx="9">
                  <c:v>0.84881789964983378</c:v>
                </c:pt>
                <c:pt idx="10">
                  <c:v>0.82568934652586001</c:v>
                </c:pt>
                <c:pt idx="11">
                  <c:v>0.80256079340188635</c:v>
                </c:pt>
                <c:pt idx="12">
                  <c:v>0.78868366152750224</c:v>
                </c:pt>
                <c:pt idx="13">
                  <c:v>0.78810544769940283</c:v>
                </c:pt>
                <c:pt idx="14">
                  <c:v>0.79677865512089296</c:v>
                </c:pt>
                <c:pt idx="15">
                  <c:v>0.78290152324650875</c:v>
                </c:pt>
                <c:pt idx="16">
                  <c:v>0.77943224027791269</c:v>
                </c:pt>
                <c:pt idx="17">
                  <c:v>0.76671153605972719</c:v>
                </c:pt>
                <c:pt idx="18">
                  <c:v>0.73722263082666073</c:v>
                </c:pt>
                <c:pt idx="19">
                  <c:v>0.70715551176549496</c:v>
                </c:pt>
                <c:pt idx="20">
                  <c:v>0.69559123520350818</c:v>
                </c:pt>
                <c:pt idx="21">
                  <c:v>0.66263304700184567</c:v>
                </c:pt>
                <c:pt idx="22">
                  <c:v>0.65685090872085228</c:v>
                </c:pt>
                <c:pt idx="23">
                  <c:v>0.65685090872085228</c:v>
                </c:pt>
                <c:pt idx="24">
                  <c:v>0.64297377684646806</c:v>
                </c:pt>
                <c:pt idx="25">
                  <c:v>0.62678378965968651</c:v>
                </c:pt>
                <c:pt idx="26">
                  <c:v>0.60770273333240821</c:v>
                </c:pt>
                <c:pt idx="27">
                  <c:v>0.61521951309769962</c:v>
                </c:pt>
                <c:pt idx="28">
                  <c:v>0.61521951309769962</c:v>
                </c:pt>
                <c:pt idx="29">
                  <c:v>0.63140950028448117</c:v>
                </c:pt>
                <c:pt idx="30">
                  <c:v>0.63545699708117664</c:v>
                </c:pt>
                <c:pt idx="31">
                  <c:v>0.63603521090927595</c:v>
                </c:pt>
                <c:pt idx="32">
                  <c:v>0.65395983958035553</c:v>
                </c:pt>
                <c:pt idx="33">
                  <c:v>0.66725875762664044</c:v>
                </c:pt>
                <c:pt idx="34">
                  <c:v>0.68171410332912397</c:v>
                </c:pt>
                <c:pt idx="35">
                  <c:v>0.69616944903160749</c:v>
                </c:pt>
                <c:pt idx="36">
                  <c:v>0.71467229153078649</c:v>
                </c:pt>
                <c:pt idx="37">
                  <c:v>0.71351586387458776</c:v>
                </c:pt>
                <c:pt idx="38">
                  <c:v>0.72912763723327001</c:v>
                </c:pt>
                <c:pt idx="39">
                  <c:v>0.74647405207625028</c:v>
                </c:pt>
                <c:pt idx="40">
                  <c:v>0.75630368715393903</c:v>
                </c:pt>
                <c:pt idx="41">
                  <c:v>0.77075903285642255</c:v>
                </c:pt>
                <c:pt idx="42">
                  <c:v>0.77422831582501861</c:v>
                </c:pt>
                <c:pt idx="43">
                  <c:v>0.7857925923870055</c:v>
                </c:pt>
                <c:pt idx="44">
                  <c:v>0.77307188816882</c:v>
                </c:pt>
                <c:pt idx="45">
                  <c:v>0.79215294449609819</c:v>
                </c:pt>
                <c:pt idx="46">
                  <c:v>0.80082615191758832</c:v>
                </c:pt>
                <c:pt idx="47">
                  <c:v>0.79388758598039622</c:v>
                </c:pt>
                <c:pt idx="48">
                  <c:v>0.74300476910765423</c:v>
                </c:pt>
                <c:pt idx="49">
                  <c:v>0.71987621598368057</c:v>
                </c:pt>
                <c:pt idx="50">
                  <c:v>0.68287053098532269</c:v>
                </c:pt>
                <c:pt idx="51">
                  <c:v>0.64008270770597131</c:v>
                </c:pt>
                <c:pt idx="52">
                  <c:v>0.61695415458199765</c:v>
                </c:pt>
                <c:pt idx="53">
                  <c:v>0.59324738762992468</c:v>
                </c:pt>
                <c:pt idx="54">
                  <c:v>0.56838419302165299</c:v>
                </c:pt>
                <c:pt idx="55">
                  <c:v>0.52906565271089778</c:v>
                </c:pt>
                <c:pt idx="56">
                  <c:v>0.50073317513402993</c:v>
                </c:pt>
                <c:pt idx="57">
                  <c:v>0.45736713802657936</c:v>
                </c:pt>
                <c:pt idx="58">
                  <c:v>0.40879717646623465</c:v>
                </c:pt>
                <c:pt idx="59">
                  <c:v>0.38855969248275768</c:v>
                </c:pt>
                <c:pt idx="60">
                  <c:v>0.40937539029433401</c:v>
                </c:pt>
                <c:pt idx="61">
                  <c:v>0.43134751576210895</c:v>
                </c:pt>
                <c:pt idx="62">
                  <c:v>0.4440682199802945</c:v>
                </c:pt>
                <c:pt idx="63">
                  <c:v>0.45331964122988394</c:v>
                </c:pt>
                <c:pt idx="64">
                  <c:v>0.4637274901356721</c:v>
                </c:pt>
                <c:pt idx="65">
                  <c:v>0.47760462201005632</c:v>
                </c:pt>
                <c:pt idx="66">
                  <c:v>0.48801247091584449</c:v>
                </c:pt>
                <c:pt idx="67">
                  <c:v>0.4984203198216326</c:v>
                </c:pt>
                <c:pt idx="68">
                  <c:v>0.49379460919683787</c:v>
                </c:pt>
                <c:pt idx="69">
                  <c:v>0.50651531341502343</c:v>
                </c:pt>
                <c:pt idx="70">
                  <c:v>0.53022208036709639</c:v>
                </c:pt>
                <c:pt idx="71">
                  <c:v>0.52443994208610301</c:v>
                </c:pt>
                <c:pt idx="72">
                  <c:v>0.52443994208610301</c:v>
                </c:pt>
              </c:numCache>
            </c:numRef>
          </c:val>
          <c:smooth val="0"/>
          <c:extLst>
            <c:ext xmlns:c16="http://schemas.microsoft.com/office/drawing/2014/chart" uri="{C3380CC4-5D6E-409C-BE32-E72D297353CC}">
              <c16:uniqueId val="{00000000-A548-42AB-86AD-1788DF3062FE}"/>
            </c:ext>
          </c:extLst>
        </c:ser>
        <c:ser>
          <c:idx val="1"/>
          <c:order val="1"/>
          <c:tx>
            <c:strRef>
              <c:f>'Neighbourhood (2)'!$C$15</c:f>
              <c:strCache>
                <c:ptCount val="1"/>
                <c:pt idx="0">
                  <c:v>MSG</c:v>
                </c:pt>
              </c:strCache>
            </c:strRef>
          </c:tx>
          <c:spPr>
            <a:ln w="19050" cap="rnd">
              <a:solidFill>
                <a:schemeClr val="accent1"/>
              </a:solidFill>
              <a:round/>
            </a:ln>
            <a:effectLst/>
          </c:spPr>
          <c:marker>
            <c:symbol val="none"/>
          </c:marker>
          <c:cat>
            <c:numRef>
              <c:f>'Neighbourhood (2)'!$H$13:$CB$13</c:f>
              <c:numCache>
                <c:formatCode>mmm\ yy</c:formatCode>
                <c:ptCount val="73"/>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pt idx="36">
                  <c:v>43556</c:v>
                </c:pt>
                <c:pt idx="37">
                  <c:v>43586</c:v>
                </c:pt>
                <c:pt idx="38">
                  <c:v>43617</c:v>
                </c:pt>
                <c:pt idx="39">
                  <c:v>43647</c:v>
                </c:pt>
                <c:pt idx="40">
                  <c:v>43678</c:v>
                </c:pt>
                <c:pt idx="41">
                  <c:v>43709</c:v>
                </c:pt>
                <c:pt idx="42">
                  <c:v>43739</c:v>
                </c:pt>
                <c:pt idx="43">
                  <c:v>43770</c:v>
                </c:pt>
                <c:pt idx="44">
                  <c:v>43800</c:v>
                </c:pt>
                <c:pt idx="45">
                  <c:v>43831</c:v>
                </c:pt>
                <c:pt idx="46">
                  <c:v>43862</c:v>
                </c:pt>
                <c:pt idx="47">
                  <c:v>43891</c:v>
                </c:pt>
                <c:pt idx="48">
                  <c:v>43922</c:v>
                </c:pt>
                <c:pt idx="49">
                  <c:v>43952</c:v>
                </c:pt>
                <c:pt idx="50">
                  <c:v>43983</c:v>
                </c:pt>
                <c:pt idx="51">
                  <c:v>44013</c:v>
                </c:pt>
                <c:pt idx="52">
                  <c:v>44044</c:v>
                </c:pt>
                <c:pt idx="53">
                  <c:v>44075</c:v>
                </c:pt>
                <c:pt idx="54">
                  <c:v>44105</c:v>
                </c:pt>
                <c:pt idx="55">
                  <c:v>44136</c:v>
                </c:pt>
                <c:pt idx="56">
                  <c:v>44166</c:v>
                </c:pt>
                <c:pt idx="57">
                  <c:v>44197</c:v>
                </c:pt>
                <c:pt idx="58">
                  <c:v>44228</c:v>
                </c:pt>
                <c:pt idx="59">
                  <c:v>44256</c:v>
                </c:pt>
                <c:pt idx="60">
                  <c:v>44287</c:v>
                </c:pt>
                <c:pt idx="61">
                  <c:v>44317</c:v>
                </c:pt>
                <c:pt idx="62">
                  <c:v>44348</c:v>
                </c:pt>
                <c:pt idx="63">
                  <c:v>44378</c:v>
                </c:pt>
                <c:pt idx="64">
                  <c:v>44409</c:v>
                </c:pt>
                <c:pt idx="65">
                  <c:v>44440</c:v>
                </c:pt>
                <c:pt idx="66">
                  <c:v>44470</c:v>
                </c:pt>
                <c:pt idx="67">
                  <c:v>44501</c:v>
                </c:pt>
                <c:pt idx="68">
                  <c:v>44531</c:v>
                </c:pt>
                <c:pt idx="69">
                  <c:v>44562</c:v>
                </c:pt>
                <c:pt idx="70">
                  <c:v>44593</c:v>
                </c:pt>
                <c:pt idx="71">
                  <c:v>44621</c:v>
                </c:pt>
                <c:pt idx="72">
                  <c:v>44652</c:v>
                </c:pt>
              </c:numCache>
            </c:numRef>
          </c:cat>
          <c:val>
            <c:numRef>
              <c:f>'Neighbourhood (2)'!$H$15:$CB$15</c:f>
              <c:numCache>
                <c:formatCode>General</c:formatCode>
                <c:ptCount val="73"/>
                <c:pt idx="0">
                  <c:v>0.73821603173139005</c:v>
                </c:pt>
                <c:pt idx="1">
                  <c:v>0.74301263721058941</c:v>
                </c:pt>
                <c:pt idx="2">
                  <c:v>0.74365833410202009</c:v>
                </c:pt>
                <c:pt idx="3">
                  <c:v>0.74467300064569686</c:v>
                </c:pt>
                <c:pt idx="4">
                  <c:v>0.7370168803615903</c:v>
                </c:pt>
                <c:pt idx="5">
                  <c:v>0.72926851766442213</c:v>
                </c:pt>
                <c:pt idx="6">
                  <c:v>0.71856839774928516</c:v>
                </c:pt>
                <c:pt idx="7">
                  <c:v>0.71515542846600866</c:v>
                </c:pt>
                <c:pt idx="8">
                  <c:v>0.70796052024720968</c:v>
                </c:pt>
                <c:pt idx="9">
                  <c:v>0.70860621713864036</c:v>
                </c:pt>
                <c:pt idx="10">
                  <c:v>0.70768379300802509</c:v>
                </c:pt>
                <c:pt idx="11">
                  <c:v>0.70805276266027117</c:v>
                </c:pt>
                <c:pt idx="12">
                  <c:v>0.7039940964855641</c:v>
                </c:pt>
                <c:pt idx="13">
                  <c:v>0.69938197583248773</c:v>
                </c:pt>
                <c:pt idx="14">
                  <c:v>0.69679918826676501</c:v>
                </c:pt>
                <c:pt idx="15">
                  <c:v>0.68978876487408913</c:v>
                </c:pt>
                <c:pt idx="16">
                  <c:v>0.68582234111244356</c:v>
                </c:pt>
                <c:pt idx="17">
                  <c:v>0.68185591735079787</c:v>
                </c:pt>
                <c:pt idx="18">
                  <c:v>0.68978876487408913</c:v>
                </c:pt>
                <c:pt idx="19">
                  <c:v>0.69836730928881097</c:v>
                </c:pt>
                <c:pt idx="20">
                  <c:v>0.71072779263905539</c:v>
                </c:pt>
                <c:pt idx="21">
                  <c:v>0.71248039848722444</c:v>
                </c:pt>
                <c:pt idx="22">
                  <c:v>0.71561664053131635</c:v>
                </c:pt>
                <c:pt idx="23">
                  <c:v>0.72013651877133111</c:v>
                </c:pt>
                <c:pt idx="24">
                  <c:v>0.72391845770685359</c:v>
                </c:pt>
                <c:pt idx="25">
                  <c:v>0.72889954801217605</c:v>
                </c:pt>
                <c:pt idx="26">
                  <c:v>0.73775481966608247</c:v>
                </c:pt>
                <c:pt idx="27">
                  <c:v>0.74753251545060417</c:v>
                </c:pt>
                <c:pt idx="28">
                  <c:v>0.74559542477631213</c:v>
                </c:pt>
                <c:pt idx="29">
                  <c:v>0.74753251545060417</c:v>
                </c:pt>
                <c:pt idx="30">
                  <c:v>0.74744027303754268</c:v>
                </c:pt>
                <c:pt idx="31">
                  <c:v>0.73618669864403652</c:v>
                </c:pt>
                <c:pt idx="32">
                  <c:v>0.73388063831749839</c:v>
                </c:pt>
                <c:pt idx="33">
                  <c:v>0.73941518310118992</c:v>
                </c:pt>
                <c:pt idx="34">
                  <c:v>0.7398763951664975</c:v>
                </c:pt>
                <c:pt idx="35">
                  <c:v>0.74181348584078954</c:v>
                </c:pt>
                <c:pt idx="36">
                  <c:v>0.74651784890692741</c:v>
                </c:pt>
                <c:pt idx="37">
                  <c:v>0.75454293884328016</c:v>
                </c:pt>
                <c:pt idx="38">
                  <c:v>0.75528087814777234</c:v>
                </c:pt>
                <c:pt idx="39">
                  <c:v>0.75417396919103408</c:v>
                </c:pt>
                <c:pt idx="40">
                  <c:v>0.7567567567567568</c:v>
                </c:pt>
                <c:pt idx="41">
                  <c:v>0.75832487777880264</c:v>
                </c:pt>
                <c:pt idx="42">
                  <c:v>0.75122221197306527</c:v>
                </c:pt>
                <c:pt idx="43">
                  <c:v>0.75823263536574115</c:v>
                </c:pt>
                <c:pt idx="44">
                  <c:v>0.75103772714694217</c:v>
                </c:pt>
                <c:pt idx="45">
                  <c:v>0.75048427266857298</c:v>
                </c:pt>
                <c:pt idx="46">
                  <c:v>0.75509639332164924</c:v>
                </c:pt>
                <c:pt idx="47">
                  <c:v>0.74144451618854346</c:v>
                </c:pt>
                <c:pt idx="48">
                  <c:v>0.69938197583248773</c:v>
                </c:pt>
                <c:pt idx="49">
                  <c:v>0.6546444054976478</c:v>
                </c:pt>
                <c:pt idx="50">
                  <c:v>0.62152937920856011</c:v>
                </c:pt>
                <c:pt idx="51">
                  <c:v>0.59247301909417949</c:v>
                </c:pt>
                <c:pt idx="52">
                  <c:v>0.57623835439535098</c:v>
                </c:pt>
                <c:pt idx="53">
                  <c:v>0.56313993174061439</c:v>
                </c:pt>
                <c:pt idx="54">
                  <c:v>0.54598284291117061</c:v>
                </c:pt>
                <c:pt idx="55">
                  <c:v>0.50724102942532978</c:v>
                </c:pt>
                <c:pt idx="56">
                  <c:v>0.48104418411585648</c:v>
                </c:pt>
                <c:pt idx="57">
                  <c:v>0.44184115856470807</c:v>
                </c:pt>
                <c:pt idx="58">
                  <c:v>0.40383728438335947</c:v>
                </c:pt>
                <c:pt idx="59">
                  <c:v>0.38262152937920857</c:v>
                </c:pt>
                <c:pt idx="60">
                  <c:v>0.39424407342496082</c:v>
                </c:pt>
                <c:pt idx="61">
                  <c:v>0.41057098053685087</c:v>
                </c:pt>
                <c:pt idx="62">
                  <c:v>0.42809703901854074</c:v>
                </c:pt>
                <c:pt idx="63">
                  <c:v>0.44488515819573843</c:v>
                </c:pt>
                <c:pt idx="64">
                  <c:v>0.44958952126187623</c:v>
                </c:pt>
                <c:pt idx="65">
                  <c:v>0.4556775205239369</c:v>
                </c:pt>
                <c:pt idx="66">
                  <c:v>0.46573194354764319</c:v>
                </c:pt>
                <c:pt idx="67">
                  <c:v>0.48722442579097869</c:v>
                </c:pt>
                <c:pt idx="68">
                  <c:v>0.49995387879346925</c:v>
                </c:pt>
                <c:pt idx="69">
                  <c:v>0.52116963379762016</c:v>
                </c:pt>
                <c:pt idx="70">
                  <c:v>0.5461673277372936</c:v>
                </c:pt>
                <c:pt idx="71">
                  <c:v>0.5789133843741352</c:v>
                </c:pt>
                <c:pt idx="72">
                  <c:v>0.60723180518402364</c:v>
                </c:pt>
              </c:numCache>
            </c:numRef>
          </c:val>
          <c:smooth val="0"/>
          <c:extLst>
            <c:ext xmlns:c16="http://schemas.microsoft.com/office/drawing/2014/chart" uri="{C3380CC4-5D6E-409C-BE32-E72D297353CC}">
              <c16:uniqueId val="{00000001-A548-42AB-86AD-1788DF3062FE}"/>
            </c:ext>
          </c:extLst>
        </c:ser>
        <c:dLbls>
          <c:showLegendKey val="0"/>
          <c:showVal val="0"/>
          <c:showCatName val="0"/>
          <c:showSerName val="0"/>
          <c:showPercent val="0"/>
          <c:showBubbleSize val="0"/>
        </c:dLbls>
        <c:smooth val="0"/>
        <c:axId val="907260400"/>
        <c:axId val="907264992"/>
      </c:lineChart>
      <c:dateAx>
        <c:axId val="907260400"/>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264992"/>
        <c:crosses val="autoZero"/>
        <c:auto val="1"/>
        <c:lblOffset val="100"/>
        <c:baseTimeUnit val="months"/>
        <c:majorUnit val="6"/>
        <c:majorTimeUnit val="months"/>
      </c:dateAx>
      <c:valAx>
        <c:axId val="907264992"/>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260400"/>
        <c:crosses val="autoZero"/>
        <c:crossBetween val="between"/>
        <c:majorUnit val="0.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Action Fraud offences disseminated to Avon and Somerset Police</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'Cyber Crime'!$B$1</c:f>
              <c:strCache>
                <c:ptCount val="1"/>
                <c:pt idx="0">
                  <c:v>No. of Action Fraud offences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'Cyber Crime'!$A$2:$A$16</c:f>
              <c:numCache>
                <c:formatCode>mmm\ yy</c:formatCode>
                <c:ptCount val="15"/>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numCache>
            </c:numRef>
          </c:cat>
          <c:val>
            <c:numRef>
              <c:f>'Cyber Crime'!$B$2:$B$16</c:f>
              <c:numCache>
                <c:formatCode>#,##0</c:formatCode>
                <c:ptCount val="15"/>
                <c:pt idx="0">
                  <c:v>870</c:v>
                </c:pt>
                <c:pt idx="1">
                  <c:v>832</c:v>
                </c:pt>
                <c:pt idx="2">
                  <c:v>850</c:v>
                </c:pt>
                <c:pt idx="3">
                  <c:v>779</c:v>
                </c:pt>
                <c:pt idx="4">
                  <c:v>634</c:v>
                </c:pt>
                <c:pt idx="5">
                  <c:v>643</c:v>
                </c:pt>
                <c:pt idx="6">
                  <c:v>745</c:v>
                </c:pt>
                <c:pt idx="7">
                  <c:v>818</c:v>
                </c:pt>
                <c:pt idx="8">
                  <c:v>545</c:v>
                </c:pt>
                <c:pt idx="9" formatCode="General">
                  <c:v>711</c:v>
                </c:pt>
                <c:pt idx="10" formatCode="General">
                  <c:v>848</c:v>
                </c:pt>
                <c:pt idx="11" formatCode="General">
                  <c:v>769</c:v>
                </c:pt>
                <c:pt idx="12">
                  <c:v>646</c:v>
                </c:pt>
                <c:pt idx="13" formatCode="General">
                  <c:v>708</c:v>
                </c:pt>
                <c:pt idx="14">
                  <c:v>562</c:v>
                </c:pt>
              </c:numCache>
            </c:numRef>
          </c:val>
          <c:extLst>
            <c:ext xmlns:c16="http://schemas.microsoft.com/office/drawing/2014/chart" uri="{C3380CC4-5D6E-409C-BE32-E72D297353CC}">
              <c16:uniqueId val="{00000000-FAE8-4D43-8FDF-B9275ED92F4B}"/>
            </c:ext>
          </c:extLst>
        </c:ser>
        <c:dLbls>
          <c:showLegendKey val="0"/>
          <c:showVal val="0"/>
          <c:showCatName val="0"/>
          <c:showSerName val="0"/>
          <c:showPercent val="0"/>
          <c:showBubbleSize val="0"/>
        </c:dLbls>
        <c:gapWidth val="125"/>
        <c:overlap val="-27"/>
        <c:axId val="910091536"/>
        <c:axId val="910092848"/>
      </c:barChart>
      <c:dateAx>
        <c:axId val="910091536"/>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92848"/>
        <c:crosses val="autoZero"/>
        <c:auto val="1"/>
        <c:lblOffset val="100"/>
        <c:baseTimeUnit val="months"/>
      </c:dateAx>
      <c:valAx>
        <c:axId val="9100928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915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60614B-7642-D248-97B3-008F5035D9E8}" type="datetimeFigureOut">
              <a:rPr lang="en-US" smtClean="0"/>
              <a:t>9/14/2022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2CFBD-632D-464B-AC81-C0FCDBB6EACD}" type="slidenum">
              <a:rPr lang="en-US" smtClean="0"/>
              <a:t>‹#›</a:t>
            </a:fld>
            <a:endParaRPr lang="en-US" dirty="0"/>
          </a:p>
        </p:txBody>
      </p:sp>
    </p:spTree>
    <p:extLst>
      <p:ext uri="{BB962C8B-B14F-4D97-AF65-F5344CB8AC3E}">
        <p14:creationId xmlns:p14="http://schemas.microsoft.com/office/powerpoint/2010/main" val="377301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4556D-0B13-DD4F-AB0E-0456BD3C6045}" type="datetimeFigureOut">
              <a:rPr lang="en-US" smtClean="0"/>
              <a:t>9/14/2022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51D17-73D4-394A-B3F2-69E8E81E344B}" type="slidenum">
              <a:rPr lang="en-US" smtClean="0"/>
              <a:t>‹#›</a:t>
            </a:fld>
            <a:endParaRPr lang="en-US" dirty="0"/>
          </a:p>
        </p:txBody>
      </p:sp>
    </p:spTree>
    <p:extLst>
      <p:ext uri="{BB962C8B-B14F-4D97-AF65-F5344CB8AC3E}">
        <p14:creationId xmlns:p14="http://schemas.microsoft.com/office/powerpoint/2010/main" val="1773092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77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10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40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57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592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80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74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71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59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35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71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66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090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9" cy="5142857"/>
          </a:xfrm>
          <a:prstGeom prst="rect">
            <a:avLst/>
          </a:prstGeom>
        </p:spPr>
      </p:pic>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
        <p:nvSpPr>
          <p:cNvPr id="2" name="Title 1"/>
          <p:cNvSpPr>
            <a:spLocks noGrp="1"/>
          </p:cNvSpPr>
          <p:nvPr>
            <p:ph type="ctrTitle"/>
          </p:nvPr>
        </p:nvSpPr>
        <p:spPr>
          <a:xfrm>
            <a:off x="2235771" y="1654243"/>
            <a:ext cx="6361340" cy="518778"/>
          </a:xfrm>
        </p:spPr>
        <p:txBody>
          <a:bodyPr lIns="0" tIns="0" rIns="0" bIns="0" anchor="t" anchorCtr="0">
            <a:normAutofit/>
          </a:bodyPr>
          <a:lstStyle>
            <a:lvl1pPr algn="r">
              <a:defRPr sz="3200" b="1">
                <a:solidFill>
                  <a:srgbClr val="009FDF"/>
                </a:solidFill>
              </a:defRPr>
            </a:lvl1pPr>
          </a:lstStyle>
          <a:p>
            <a:r>
              <a:rPr lang="en-US" dirty="0"/>
              <a:t>Click to edit Master title style</a:t>
            </a:r>
          </a:p>
        </p:txBody>
      </p:sp>
      <p:sp>
        <p:nvSpPr>
          <p:cNvPr id="3" name="Subtitle 2"/>
          <p:cNvSpPr>
            <a:spLocks noGrp="1"/>
          </p:cNvSpPr>
          <p:nvPr>
            <p:ph type="subTitle" idx="1"/>
          </p:nvPr>
        </p:nvSpPr>
        <p:spPr>
          <a:xfrm>
            <a:off x="2129935" y="2240389"/>
            <a:ext cx="6467176" cy="518207"/>
          </a:xfrm>
        </p:spPr>
        <p:txBody>
          <a:bodyPr lIns="0" tIns="0" rIns="0" bIns="0" anchor="t" anchorCtr="0">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5596041" y="2823040"/>
            <a:ext cx="3001071" cy="273844"/>
          </a:xfrm>
        </p:spPr>
        <p:txBody>
          <a:bodyPr lIns="0" tIns="0" rIns="0" bIns="0" anchor="t" anchorCtr="0"/>
          <a:lstStyle>
            <a:lvl1pPr algn="r">
              <a:defRPr sz="1600">
                <a:solidFill>
                  <a:srgbClr val="000000"/>
                </a:solidFill>
              </a:defRPr>
            </a:lvl1pPr>
          </a:lstStyle>
          <a:p>
            <a:fld id="{2D5285E9-F68A-4F81-BF04-6B3EBD89DF50}" type="datetime3">
              <a:rPr lang="en-GB" smtClean="0"/>
              <a:t>14 September, 2022</a:t>
            </a:fld>
            <a:endParaRPr lang="en-US" dirty="0"/>
          </a:p>
        </p:txBody>
      </p:sp>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61643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7032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89072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a:t>Click to edit Master title style</a:t>
            </a:r>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a:t>Click to edit Master text styles</a:t>
            </a:r>
          </a:p>
          <a:p>
            <a:pPr lvl="1"/>
            <a:r>
              <a:rPr lang="en-US" dirty="0"/>
              <a:t>Second level</a:t>
            </a:r>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62941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a:t>Click to edit Master title style</a:t>
            </a:r>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02791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a:t>Click to edit Master title style</a:t>
            </a:r>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a:t>Click to edit Master text styles</a:t>
            </a:r>
          </a:p>
          <a:p>
            <a:pPr lvl="1"/>
            <a:r>
              <a:rPr lang="en-US" dirty="0"/>
              <a:t>Second level</a:t>
            </a:r>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3179339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PPT Slide Background6_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a:t>Click to edit Master title style</a:t>
            </a:r>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a:t>Click to edit Master text styles</a:t>
            </a:r>
          </a:p>
          <a:p>
            <a:pPr lvl="1"/>
            <a:r>
              <a:rPr lang="en-US" dirty="0"/>
              <a:t>Second level</a:t>
            </a:r>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34288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pic>
        <p:nvPicPr>
          <p:cNvPr id="7" name="Picture 6" descr="PPT Slide Background6_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a:t>Click to edit Master title style</a:t>
            </a:r>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448883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a:t>Click to edit Master title style</a:t>
            </a:r>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a:t>Click to edit Master text styles</a:t>
            </a:r>
          </a:p>
          <a:p>
            <a:pPr lvl="1"/>
            <a:r>
              <a:rPr lang="en-US" dirty="0"/>
              <a:t>Second level</a:t>
            </a:r>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67793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1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07382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830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83219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1009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179456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77084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361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a:t>Click to edit Master title style</a:t>
            </a:r>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5380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7FE9DB-283E-4B24-B2E2-DE6EB4EE3B45}" type="datetime3">
              <a:rPr lang="en-GB" smtClean="0"/>
              <a:t>14 September, 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1081961709"/>
      </p:ext>
    </p:extLst>
  </p:cSld>
  <p:clrMap bg1="lt1" tx1="dk1" bg2="lt2" tx2="dk2" accent1="accent1" accent2="accent2" accent3="accent3" accent4="accent4" accent5="accent5" accent6="accent6" hlink="hlink" folHlink="folHlink"/>
  <p:sldLayoutIdLst>
    <p:sldLayoutId id="2147493473" r:id="rId1"/>
    <p:sldLayoutId id="2147493503" r:id="rId2"/>
    <p:sldLayoutId id="2147493476" r:id="rId3"/>
    <p:sldLayoutId id="2147493504" r:id="rId4"/>
    <p:sldLayoutId id="2147493501" r:id="rId5"/>
    <p:sldLayoutId id="2147493502" r:id="rId6"/>
    <p:sldLayoutId id="2147493512" r:id="rId7"/>
    <p:sldLayoutId id="2147493513" r:id="rId8"/>
    <p:sldLayoutId id="2147493514" r:id="rId9"/>
    <p:sldLayoutId id="2147493515" r:id="rId10"/>
    <p:sldLayoutId id="21474935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4100A96-FA8A-4DA6-A0CF-5B5A45DD18C1}" type="datetime3">
              <a:rPr lang="en-GB" smtClean="0"/>
              <a:t>14 September, 2022</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1742177125"/>
      </p:ext>
    </p:extLst>
  </p:cSld>
  <p:clrMap bg1="lt1" tx1="dk1" bg2="lt2" tx2="dk2" accent1="accent1" accent2="accent2" accent3="accent3" accent4="accent4" accent5="accent5" accent6="accent6" hlink="hlink" folHlink="folHlink"/>
  <p:sldLayoutIdLst>
    <p:sldLayoutId id="2147493518" r:id="rId1"/>
    <p:sldLayoutId id="2147493519" r:id="rId2"/>
    <p:sldLayoutId id="214749352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6E76F8D-DA05-D04F-80E2-548D41CFC4B3}" type="datetimeFigureOut">
              <a:rPr lang="en-US" smtClean="0"/>
              <a:t>9/14/2022</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701135052"/>
      </p:ext>
    </p:extLst>
  </p:cSld>
  <p:clrMap bg1="lt1" tx1="dk1" bg2="lt2" tx2="dk2" accent1="accent1" accent2="accent2" accent3="accent3" accent4="accent4" accent5="accent5" accent6="accent6" hlink="hlink" folHlink="folHlink"/>
  <p:sldLayoutIdLst>
    <p:sldLayoutId id="2147493522" r:id="rId1"/>
    <p:sldLayoutId id="2147493523" r:id="rId2"/>
    <p:sldLayoutId id="214749352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Slid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716"/>
            <a:ext cx="9131808" cy="5129784"/>
          </a:xfrm>
          <a:prstGeom prst="rect">
            <a:avLst/>
          </a:prstGeom>
        </p:spPr>
      </p:pic>
      <p:sp>
        <p:nvSpPr>
          <p:cNvPr id="4" name="TextBox 3">
            <a:extLst>
              <a:ext uri="{FF2B5EF4-FFF2-40B4-BE49-F238E27FC236}">
                <a16:creationId xmlns:a16="http://schemas.microsoft.com/office/drawing/2014/main" id="{19C4695C-DF6A-D542-9DEE-9816EFACB474}"/>
              </a:ext>
            </a:extLst>
          </p:cNvPr>
          <p:cNvSpPr txBox="1"/>
          <p:nvPr userDrawn="1"/>
        </p:nvSpPr>
        <p:spPr>
          <a:xfrm>
            <a:off x="788770" y="4640375"/>
            <a:ext cx="1217220" cy="204568"/>
          </a:xfrm>
          <a:prstGeom prst="rect">
            <a:avLst/>
          </a:prstGeom>
          <a:noFill/>
        </p:spPr>
        <p:txBody>
          <a:bodyPr wrap="square" lIns="0" tIns="27000" rIns="162000" bIns="27000" rtlCol="0">
            <a:spAutoFit/>
          </a:bodyPr>
          <a:lstStyle/>
          <a:p>
            <a:pPr algn="ctr">
              <a:lnSpc>
                <a:spcPct val="130000"/>
              </a:lnSpc>
              <a:spcBef>
                <a:spcPts val="750"/>
              </a:spcBef>
            </a:pPr>
            <a:r>
              <a:rPr lang="en-US" sz="750" dirty="0">
                <a:solidFill>
                  <a:schemeClr val="tx2"/>
                </a:solidFill>
                <a:latin typeface="Montserrat" pitchFamily="2" charset="77"/>
              </a:rPr>
              <a:t>OPENNESS</a:t>
            </a:r>
          </a:p>
        </p:txBody>
      </p:sp>
      <p:sp>
        <p:nvSpPr>
          <p:cNvPr id="5" name="TextBox 4">
            <a:extLst>
              <a:ext uri="{FF2B5EF4-FFF2-40B4-BE49-F238E27FC236}">
                <a16:creationId xmlns:a16="http://schemas.microsoft.com/office/drawing/2014/main" id="{483C0727-1BF6-CE4D-A814-8E1BCAA4AB4B}"/>
              </a:ext>
            </a:extLst>
          </p:cNvPr>
          <p:cNvSpPr txBox="1"/>
          <p:nvPr userDrawn="1"/>
        </p:nvSpPr>
        <p:spPr>
          <a:xfrm>
            <a:off x="4110114"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COMPASSION</a:t>
            </a:r>
          </a:p>
        </p:txBody>
      </p:sp>
      <p:sp>
        <p:nvSpPr>
          <p:cNvPr id="6" name="TextBox 5">
            <a:extLst>
              <a:ext uri="{FF2B5EF4-FFF2-40B4-BE49-F238E27FC236}">
                <a16:creationId xmlns:a16="http://schemas.microsoft.com/office/drawing/2014/main" id="{3B752521-48A9-3B4E-81CF-BD70E586B020}"/>
              </a:ext>
            </a:extLst>
          </p:cNvPr>
          <p:cNvSpPr txBox="1"/>
          <p:nvPr userDrawn="1"/>
        </p:nvSpPr>
        <p:spPr>
          <a:xfrm>
            <a:off x="2476210"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PARTNERSHIP</a:t>
            </a:r>
          </a:p>
        </p:txBody>
      </p:sp>
      <p:sp>
        <p:nvSpPr>
          <p:cNvPr id="7" name="TextBox 6">
            <a:extLst>
              <a:ext uri="{FF2B5EF4-FFF2-40B4-BE49-F238E27FC236}">
                <a16:creationId xmlns:a16="http://schemas.microsoft.com/office/drawing/2014/main" id="{DD2C186F-2E13-8440-9E28-B9E440996831}"/>
              </a:ext>
            </a:extLst>
          </p:cNvPr>
          <p:cNvSpPr txBox="1"/>
          <p:nvPr userDrawn="1"/>
        </p:nvSpPr>
        <p:spPr>
          <a:xfrm>
            <a:off x="5879566"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COURAGE</a:t>
            </a:r>
          </a:p>
        </p:txBody>
      </p:sp>
      <p:pic>
        <p:nvPicPr>
          <p:cNvPr id="8" name="Picture 7">
            <a:extLst>
              <a:ext uri="{FF2B5EF4-FFF2-40B4-BE49-F238E27FC236}">
                <a16:creationId xmlns:a16="http://schemas.microsoft.com/office/drawing/2014/main" id="{2352101E-EBCF-B840-B09A-76D3646074A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9112" y="4056522"/>
            <a:ext cx="778473" cy="583855"/>
          </a:xfrm>
          <a:prstGeom prst="rect">
            <a:avLst/>
          </a:prstGeom>
        </p:spPr>
      </p:pic>
      <p:pic>
        <p:nvPicPr>
          <p:cNvPr id="9" name="Picture 8">
            <a:extLst>
              <a:ext uri="{FF2B5EF4-FFF2-40B4-BE49-F238E27FC236}">
                <a16:creationId xmlns:a16="http://schemas.microsoft.com/office/drawing/2014/main" id="{BF4598F4-FDDC-3F41-B644-A500186ED2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556693" y="4056522"/>
            <a:ext cx="778473" cy="583855"/>
          </a:xfrm>
          <a:prstGeom prst="rect">
            <a:avLst/>
          </a:prstGeom>
        </p:spPr>
      </p:pic>
      <p:pic>
        <p:nvPicPr>
          <p:cNvPr id="10" name="Picture 9">
            <a:extLst>
              <a:ext uri="{FF2B5EF4-FFF2-40B4-BE49-F238E27FC236}">
                <a16:creationId xmlns:a16="http://schemas.microsoft.com/office/drawing/2014/main" id="{BF4C3FD0-8B36-5542-AD7F-AC11C1D2B94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172706" y="4056522"/>
            <a:ext cx="778473" cy="583855"/>
          </a:xfrm>
          <a:prstGeom prst="rect">
            <a:avLst/>
          </a:prstGeom>
        </p:spPr>
      </p:pic>
      <p:pic>
        <p:nvPicPr>
          <p:cNvPr id="11" name="Picture 10">
            <a:extLst>
              <a:ext uri="{FF2B5EF4-FFF2-40B4-BE49-F238E27FC236}">
                <a16:creationId xmlns:a16="http://schemas.microsoft.com/office/drawing/2014/main" id="{CDBE716E-D305-1645-A461-632A66F927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823297" y="4056522"/>
            <a:ext cx="778473" cy="583855"/>
          </a:xfrm>
          <a:prstGeom prst="rect">
            <a:avLst/>
          </a:prstGeom>
        </p:spPr>
      </p:pic>
    </p:spTree>
    <p:extLst>
      <p:ext uri="{BB962C8B-B14F-4D97-AF65-F5344CB8AC3E}">
        <p14:creationId xmlns:p14="http://schemas.microsoft.com/office/powerpoint/2010/main" val="3552976063"/>
      </p:ext>
    </p:extLst>
  </p:cSld>
  <p:clrMap bg1="lt1" tx1="dk1" bg2="lt2" tx2="dk2" accent1="accent1" accent2="accent2" accent3="accent3" accent4="accent4" accent5="accent5" accent6="accent6" hlink="hlink" folHlink="folHlink"/>
  <p:sldLayoutIdLst>
    <p:sldLayoutId id="2147493527"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uk/government/publications/beating-crime-plan/beating-crime-plan" TargetMode="External"/><Relationship Id="rId3" Type="http://schemas.openxmlformats.org/officeDocument/2006/relationships/hyperlink" Target="https://www.actionfraud.police.uk/what-is-action-fraud" TargetMode="External"/><Relationship Id="rId7" Type="http://schemas.openxmlformats.org/officeDocument/2006/relationships/hyperlink" Target="https://www.justiceinspectorates.gov.uk/hmicfrs/police-forces/dat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legislation.gov.uk/ukpga/2021/17/part/1/enacted" TargetMode="External"/><Relationship Id="rId5" Type="http://schemas.openxmlformats.org/officeDocument/2006/relationships/hyperlink" Target="https://www.cps.gov.uk/about-cps" TargetMode="External"/><Relationship Id="rId10" Type="http://schemas.openxmlformats.org/officeDocument/2006/relationships/image" Target="../media/image10.jpg"/><Relationship Id="rId4" Type="http://schemas.openxmlformats.org/officeDocument/2006/relationships/hyperlink" Target="https://www.cps.gov.uk/legal-guidance/charging-directors-guidance-sixth-edition-december-2020" TargetMode="External"/><Relationship Id="rId9" Type="http://schemas.openxmlformats.org/officeDocument/2006/relationships/hyperlink" Target="https://www.avonandsomerset.police.uk/news/2021/06/avon-and-somerset-police-implements-transformative-approach-to-investigating-rape-and-sexual-offen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www.avonandsomerset-pcc.gov.uk/news/2022/03/combined-police-operation-sends-strong-message-to-criminals-that-the-south-west-is-noplacefordru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hyperlink" Target="https://www.avonandsomerset.police.uk/about/our-priorities/violence-against-women-and-girls-framew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4" y="565948"/>
            <a:ext cx="3079431" cy="1354950"/>
          </a:xfrm>
          <a:prstGeom prst="rect">
            <a:avLst/>
          </a:prstGeom>
        </p:spPr>
      </p:pic>
      <p:sp>
        <p:nvSpPr>
          <p:cNvPr id="6" name="TextBox 5"/>
          <p:cNvSpPr txBox="1"/>
          <p:nvPr/>
        </p:nvSpPr>
        <p:spPr>
          <a:xfrm>
            <a:off x="809144" y="2971816"/>
            <a:ext cx="7560000" cy="1077218"/>
          </a:xfrm>
          <a:prstGeom prst="rect">
            <a:avLst/>
          </a:prstGeom>
          <a:solidFill>
            <a:srgbClr val="00B0F0"/>
          </a:solidFill>
          <a:ln>
            <a:solidFill>
              <a:srgbClr val="00B0F0"/>
            </a:solidFill>
          </a:ln>
        </p:spPr>
        <p:txBody>
          <a:bodyPr wrap="square" rtlCol="0" anchor="ctr">
            <a:spAutoFit/>
          </a:bodyPr>
          <a:lstStyle/>
          <a:p>
            <a:r>
              <a:rPr lang="en-GB" sz="2800" b="1" dirty="0">
                <a:solidFill>
                  <a:schemeClr val="bg1"/>
                </a:solidFill>
              </a:rPr>
              <a:t>Performance Report</a:t>
            </a:r>
          </a:p>
          <a:p>
            <a:endParaRPr lang="en-GB" b="1" dirty="0">
              <a:solidFill>
                <a:schemeClr val="bg1"/>
              </a:solidFill>
            </a:endParaRPr>
          </a:p>
          <a:p>
            <a:r>
              <a:rPr lang="en-GB" b="1" dirty="0">
                <a:solidFill>
                  <a:schemeClr val="bg1"/>
                </a:solidFill>
              </a:rPr>
              <a:t>Quarter ending June 2022 (Q1 2022/23) </a:t>
            </a:r>
            <a:r>
              <a:rPr lang="en-GB" sz="800" b="1" dirty="0">
                <a:solidFill>
                  <a:schemeClr val="bg1"/>
                </a:solidFill>
              </a:rPr>
              <a:t>v2</a:t>
            </a:r>
            <a:endParaRPr lang="en-GB" b="1" dirty="0">
              <a:solidFill>
                <a:schemeClr val="bg1"/>
              </a:solidFill>
            </a:endParaRPr>
          </a:p>
        </p:txBody>
      </p:sp>
    </p:spTree>
    <p:extLst>
      <p:ext uri="{BB962C8B-B14F-4D97-AF65-F5344CB8AC3E}">
        <p14:creationId xmlns:p14="http://schemas.microsoft.com/office/powerpoint/2010/main" val="364969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54464377"/>
              </p:ext>
            </p:extLst>
          </p:nvPr>
        </p:nvGraphicFramePr>
        <p:xfrm>
          <a:off x="123824" y="499635"/>
          <a:ext cx="5981700" cy="4485977"/>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304510">
                  <a:extLst>
                    <a:ext uri="{9D8B030D-6E8A-4147-A177-3AD203B41FA5}">
                      <a16:colId xmlns:a16="http://schemas.microsoft.com/office/drawing/2014/main" val="568197104"/>
                    </a:ext>
                  </a:extLst>
                </a:gridCol>
                <a:gridCol w="2461674">
                  <a:extLst>
                    <a:ext uri="{9D8B030D-6E8A-4147-A177-3AD203B41FA5}">
                      <a16:colId xmlns:a16="http://schemas.microsoft.com/office/drawing/2014/main" val="38739017"/>
                    </a:ext>
                  </a:extLst>
                </a:gridCol>
              </a:tblGrid>
              <a:tr h="275869">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23687">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7275">
                <a:tc>
                  <a:txBody>
                    <a:bodyPr/>
                    <a:lstStyle/>
                    <a:p>
                      <a:pPr marL="0" indent="0" algn="ctr">
                        <a:buFont typeface="Arial" panose="020B0604020202020204" pitchFamily="34" charset="0"/>
                        <a:buNone/>
                      </a:pPr>
                      <a:r>
                        <a:rPr lang="en-GB" sz="800" dirty="0"/>
                        <a:t>Volume of rape referrals to CPS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Increasing</a:t>
                      </a:r>
                      <a:endParaRPr lang="en-GB" sz="800" b="1" dirty="0">
                        <a:solidFill>
                          <a:schemeClr val="accent3"/>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7275">
                <a:tc>
                  <a:txBody>
                    <a:bodyPr/>
                    <a:lstStyle/>
                    <a:p>
                      <a:pPr marL="0" indent="0" algn="ctr">
                        <a:buFont typeface="Arial" panose="020B0604020202020204" pitchFamily="34" charset="0"/>
                        <a:buNone/>
                      </a:pPr>
                      <a:r>
                        <a:rPr lang="en-GB" sz="800" dirty="0"/>
                        <a:t>Charge volumes for rape offences</a:t>
                      </a:r>
                      <a:endParaRPr lang="en-GB" sz="800" dirty="0">
                        <a:solidFill>
                          <a:schemeClr val="tx1"/>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Increasing</a:t>
                      </a:r>
                      <a:endParaRPr lang="en-GB" sz="800" b="1" dirty="0">
                        <a:solidFill>
                          <a:schemeClr val="accent3"/>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7275">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Charge rate for rape offences</a:t>
                      </a:r>
                      <a:endParaRPr lang="en-GB" sz="800" dirty="0">
                        <a:solidFill>
                          <a:schemeClr val="tx1"/>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Stable</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6th/8 MSG (below MSG average rates)</a:t>
                      </a:r>
                      <a:endParaRPr lang="en-GB" sz="800" b="1"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4137419811"/>
                  </a:ext>
                </a:extLst>
              </a:tr>
              <a:tr h="3114596">
                <a:tc gridSpan="3">
                  <a:txBody>
                    <a:bodyPr/>
                    <a:lstStyle/>
                    <a:p>
                      <a:endParaRPr lang="en-GB" dirty="0"/>
                    </a:p>
                    <a:p>
                      <a:endParaRPr lang="en-GB"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Better Criminal Justice Outcomes for Rape Cases</a:t>
            </a:r>
          </a:p>
        </p:txBody>
      </p:sp>
      <p:graphicFrame>
        <p:nvGraphicFramePr>
          <p:cNvPr id="9" name="Table 8"/>
          <p:cNvGraphicFramePr>
            <a:graphicFrameLocks noGrp="1"/>
          </p:cNvGraphicFramePr>
          <p:nvPr>
            <p:extLst>
              <p:ext uri="{D42A27DB-BD31-4B8C-83A1-F6EECF244321}">
                <p14:modId xmlns:p14="http://schemas.microsoft.com/office/powerpoint/2010/main" val="365037143"/>
              </p:ext>
            </p:extLst>
          </p:nvPr>
        </p:nvGraphicFramePr>
        <p:xfrm>
          <a:off x="6201429" y="499637"/>
          <a:ext cx="2789649" cy="269400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a:t>Planned Action</a:t>
                      </a:r>
                      <a:r>
                        <a:rPr lang="en-GB" sz="1100" baseline="0" dirty="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7288">
                <a:tc>
                  <a:txBody>
                    <a:bodyPr/>
                    <a:lstStyle/>
                    <a:p>
                      <a:pPr marL="228600" indent="-228600">
                        <a:buFont typeface="+mj-lt"/>
                        <a:buAutoNum type="arabicPeriod"/>
                      </a:pPr>
                      <a:r>
                        <a:rPr lang="en-GB" sz="800" dirty="0"/>
                        <a:t>Delivery of Project Bluestone, and the recruitment and implementation of specialist teams dedicated to the investigation of rape and serious sexual offences (RASSO). (Project Bluestone proposed the development of a ‘gold standard’ framework for the investigation of RASSO, using specialist investigators to enhance victim contact and disrupt persistent offenders).</a:t>
                      </a:r>
                    </a:p>
                    <a:p>
                      <a:pPr marL="228600" indent="-228600">
                        <a:buFont typeface="+mj-lt"/>
                        <a:buAutoNum type="arabicPeriod"/>
                      </a:pPr>
                      <a:endParaRPr lang="en-GB" sz="800" dirty="0"/>
                    </a:p>
                    <a:p>
                      <a:pPr marL="228600" indent="-228600">
                        <a:buFont typeface="+mj-lt"/>
                        <a:buAutoNum type="arabicPeriod"/>
                      </a:pPr>
                      <a:r>
                        <a:rPr lang="en-GB" sz="800" dirty="0"/>
                        <a:t>Focused improvements for case file quality and the increased use of early advice from</a:t>
                      </a:r>
                      <a:r>
                        <a:rPr lang="en-GB" sz="800" baseline="0" dirty="0"/>
                        <a:t> the Crown Prosecution Service, in order to improve criminal justice outcomes for RASSO.</a:t>
                      </a:r>
                    </a:p>
                    <a:p>
                      <a:pPr marL="228600" indent="-228600">
                        <a:buFont typeface="+mj-lt"/>
                        <a:buAutoNum type="arabicPeriod"/>
                      </a:pPr>
                      <a:endParaRPr lang="en-GB" sz="800" baseline="0" dirty="0"/>
                    </a:p>
                    <a:p>
                      <a:pPr marL="228600" indent="-228600">
                        <a:buFont typeface="+mj-lt"/>
                        <a:buAutoNum type="arabicPeriod"/>
                      </a:pPr>
                      <a:r>
                        <a:rPr lang="en-GB" sz="800" baseline="0" dirty="0"/>
                        <a:t>Focussed improvements in the accessibility and service provision of Independent Sexual Violence Advisors (ISVAs) to victims of sexual violence.</a:t>
                      </a:r>
                    </a:p>
                    <a:p>
                      <a:pPr marL="228600" indent="-228600">
                        <a:buFont typeface="+mj-lt"/>
                        <a:buAutoNum type="arabicPeriod"/>
                      </a:pPr>
                      <a:endParaRPr lang="en-GB" sz="800" baseline="0" dirty="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52992918"/>
              </p:ext>
            </p:extLst>
          </p:nvPr>
        </p:nvGraphicFramePr>
        <p:xfrm>
          <a:off x="6201429" y="3111591"/>
          <a:ext cx="2796021" cy="1862342"/>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429782">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1431625">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Focussed improvements in the accessibility and service provision of Independent Sexual Violence Advisors (ISVAs) to victims of sexual violence</a:t>
                      </a:r>
                      <a:r>
                        <a:rPr lang="en-GB" sz="800" u="none" dirty="0"/>
                        <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u="none"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a:t>It should be noted that the official Home Office statistics do not contain all rape outcomes from ASP. This is due to a current backlog in processing outcomes locally, which will be affecting the national benchmarking results (rape charges being held in the backlog). This does not affect local reporting (which is provided in the graph to the left).</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a:extLst>
              <a:ext uri="{FF2B5EF4-FFF2-40B4-BE49-F238E27FC236}">
                <a16:creationId xmlns:a16="http://schemas.microsoft.com/office/drawing/2014/main" id="{8CDB87D9-4EB2-508C-7DE2-C9947BFE9EFF}"/>
              </a:ext>
            </a:extLst>
          </p:cNvPr>
          <p:cNvGraphicFramePr>
            <a:graphicFrameLocks/>
          </p:cNvGraphicFramePr>
          <p:nvPr>
            <p:extLst>
              <p:ext uri="{D42A27DB-BD31-4B8C-83A1-F6EECF244321}">
                <p14:modId xmlns:p14="http://schemas.microsoft.com/office/powerpoint/2010/main" val="3432640914"/>
              </p:ext>
            </p:extLst>
          </p:nvPr>
        </p:nvGraphicFramePr>
        <p:xfrm>
          <a:off x="234674" y="2028552"/>
          <a:ext cx="5760000" cy="2783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01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11</a:t>
            </a:fld>
            <a:endParaRPr lang="en-US" dirty="0"/>
          </a:p>
        </p:txBody>
      </p:sp>
      <p:sp>
        <p:nvSpPr>
          <p:cNvPr id="6" name="TextBox 5"/>
          <p:cNvSpPr txBox="1"/>
          <p:nvPr/>
        </p:nvSpPr>
        <p:spPr>
          <a:xfrm>
            <a:off x="792000" y="252000"/>
            <a:ext cx="7560000" cy="2954655"/>
          </a:xfrm>
          <a:prstGeom prst="rect">
            <a:avLst/>
          </a:prstGeom>
          <a:solidFill>
            <a:srgbClr val="00B0F0"/>
          </a:solidFill>
          <a:ln>
            <a:solidFill>
              <a:srgbClr val="00B0F0"/>
            </a:solidFill>
          </a:ln>
        </p:spPr>
        <p:txBody>
          <a:bodyPr wrap="square" rtlCol="0">
            <a:spAutoFit/>
          </a:bodyPr>
          <a:lstStyle/>
          <a:p>
            <a:r>
              <a:rPr lang="en-GB" sz="2800" b="1" dirty="0">
                <a:solidFill>
                  <a:schemeClr val="bg1"/>
                </a:solidFill>
              </a:rPr>
              <a:t>Avon and Somerset Police and Crime Plan</a:t>
            </a:r>
          </a:p>
          <a:p>
            <a:r>
              <a:rPr lang="en-GB" sz="2800" b="1" dirty="0">
                <a:solidFill>
                  <a:schemeClr val="bg1"/>
                </a:solidFill>
              </a:rPr>
              <a:t>2021-2025</a:t>
            </a:r>
          </a:p>
          <a:p>
            <a:endParaRPr lang="en-GB" b="1" dirty="0">
              <a:solidFill>
                <a:schemeClr val="bg1"/>
              </a:solidFill>
            </a:endParaRPr>
          </a:p>
          <a:p>
            <a:r>
              <a:rPr lang="en-GB" sz="2800" b="1" dirty="0">
                <a:solidFill>
                  <a:schemeClr val="bg1"/>
                </a:solidFill>
              </a:rPr>
              <a:t>Contribution of Avon and Somerset Police*</a:t>
            </a:r>
          </a:p>
          <a:p>
            <a:r>
              <a:rPr lang="en-GB" sz="2800" b="1" dirty="0">
                <a:solidFill>
                  <a:schemeClr val="bg1"/>
                </a:solidFill>
              </a:rPr>
              <a:t>Priority 2 – Engaging, supporting and working with communities, victims and partner organisations</a:t>
            </a:r>
          </a:p>
        </p:txBody>
      </p:sp>
      <p:graphicFrame>
        <p:nvGraphicFramePr>
          <p:cNvPr id="2" name="Table 1"/>
          <p:cNvGraphicFramePr>
            <a:graphicFrameLocks noGrp="1"/>
          </p:cNvGraphicFramePr>
          <p:nvPr>
            <p:extLst>
              <p:ext uri="{D42A27DB-BD31-4B8C-83A1-F6EECF244321}">
                <p14:modId xmlns:p14="http://schemas.microsoft.com/office/powerpoint/2010/main" val="781307740"/>
              </p:ext>
            </p:extLst>
          </p:nvPr>
        </p:nvGraphicFramePr>
        <p:xfrm>
          <a:off x="782832" y="3437052"/>
          <a:ext cx="7569168" cy="1008151"/>
        </p:xfrm>
        <a:graphic>
          <a:graphicData uri="http://schemas.openxmlformats.org/drawingml/2006/table">
            <a:tbl>
              <a:tblPr firstRow="1" bandRow="1">
                <a:tableStyleId>{5C22544A-7EE6-4342-B048-85BDC9FD1C3A}</a:tableStyleId>
              </a:tblPr>
              <a:tblGrid>
                <a:gridCol w="4329822">
                  <a:extLst>
                    <a:ext uri="{9D8B030D-6E8A-4147-A177-3AD203B41FA5}">
                      <a16:colId xmlns:a16="http://schemas.microsoft.com/office/drawing/2014/main" val="2971957400"/>
                    </a:ext>
                  </a:extLst>
                </a:gridCol>
                <a:gridCol w="3239346">
                  <a:extLst>
                    <a:ext uri="{9D8B030D-6E8A-4147-A177-3AD203B41FA5}">
                      <a16:colId xmlns:a16="http://schemas.microsoft.com/office/drawing/2014/main" val="3776664858"/>
                    </a:ext>
                  </a:extLst>
                </a:gridCol>
              </a:tblGrid>
              <a:tr h="368071">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*The national measures in the previous section also align with the local plan as shown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dirty="0">
                        <a:solidFill>
                          <a:schemeClr val="bg1"/>
                        </a:solidFill>
                      </a:endParaRPr>
                    </a:p>
                  </a:txBody>
                  <a:tcPr>
                    <a:solidFill>
                      <a:schemeClr val="accent1"/>
                    </a:solidFill>
                  </a:tcPr>
                </a:tc>
                <a:tc hMerge="1">
                  <a:txBody>
                    <a:bodyPr/>
                    <a:lstStyle/>
                    <a:p>
                      <a:endParaRPr lang="en-GB" sz="1000" b="1" dirty="0">
                        <a:solidFill>
                          <a:schemeClr val="bg1"/>
                        </a:solidFill>
                      </a:endParaRPr>
                    </a:p>
                  </a:txBody>
                  <a:tcPr>
                    <a:solidFill>
                      <a:schemeClr val="accent1"/>
                    </a:solidFill>
                  </a:tcPr>
                </a:tc>
                <a:extLst>
                  <a:ext uri="{0D108BD9-81ED-4DB2-BD59-A6C34878D82A}">
                    <a16:rowId xmlns:a16="http://schemas.microsoft.com/office/drawing/2014/main" val="3835055774"/>
                  </a:ext>
                </a:extLst>
              </a:tr>
              <a:tr h="368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National measures</a:t>
                      </a:r>
                    </a:p>
                  </a:txBody>
                  <a:tcPr>
                    <a:solidFill>
                      <a:schemeClr val="accent1"/>
                    </a:solidFill>
                  </a:tcPr>
                </a:tc>
                <a:tc>
                  <a:txBody>
                    <a:bodyPr/>
                    <a:lstStyle/>
                    <a:p>
                      <a:r>
                        <a:rPr lang="en-GB" sz="1000" b="1" dirty="0">
                          <a:solidFill>
                            <a:schemeClr val="bg1"/>
                          </a:solidFill>
                        </a:rPr>
                        <a:t>Local areas of focus</a:t>
                      </a:r>
                    </a:p>
                  </a:txBody>
                  <a:tcPr>
                    <a:solidFill>
                      <a:schemeClr val="accent1"/>
                    </a:solidFill>
                  </a:tcPr>
                </a:tc>
                <a:extLst>
                  <a:ext uri="{0D108BD9-81ED-4DB2-BD59-A6C34878D82A}">
                    <a16:rowId xmlns:a16="http://schemas.microsoft.com/office/drawing/2014/main" val="3791840248"/>
                  </a:ext>
                </a:extLst>
              </a:tr>
              <a:tr h="118987">
                <a:tc>
                  <a:txBody>
                    <a:bodyPr/>
                    <a:lstStyle/>
                    <a:p>
                      <a:r>
                        <a:rPr lang="en-GB" sz="1000" dirty="0"/>
                        <a:t>Improve Victim Satisfaction, with a Focus on Victims of Domestic Abuse</a:t>
                      </a:r>
                    </a:p>
                  </a:txBody>
                  <a:tcPr/>
                </a:tc>
                <a:tc>
                  <a:txBody>
                    <a:bodyPr/>
                    <a:lstStyle/>
                    <a:p>
                      <a:r>
                        <a:rPr lang="en-GB" sz="1000" dirty="0"/>
                        <a:t>Supporting victims of crime and anti-social behaviour</a:t>
                      </a:r>
                    </a:p>
                  </a:txBody>
                  <a:tcPr/>
                </a:tc>
                <a:extLst>
                  <a:ext uri="{0D108BD9-81ED-4DB2-BD59-A6C34878D82A}">
                    <a16:rowId xmlns:a16="http://schemas.microsoft.com/office/drawing/2014/main" val="2453732295"/>
                  </a:ext>
                </a:extLst>
              </a:tr>
            </a:tbl>
          </a:graphicData>
        </a:graphic>
      </p:graphicFrame>
    </p:spTree>
    <p:extLst>
      <p:ext uri="{BB962C8B-B14F-4D97-AF65-F5344CB8AC3E}">
        <p14:creationId xmlns:p14="http://schemas.microsoft.com/office/powerpoint/2010/main" val="369252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9078968"/>
              </p:ext>
            </p:extLst>
          </p:nvPr>
        </p:nvGraphicFramePr>
        <p:xfrm>
          <a:off x="123824" y="499634"/>
          <a:ext cx="5981700" cy="4592061"/>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5293">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9165">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5751">
                <a:tc>
                  <a:txBody>
                    <a:bodyPr/>
                    <a:lstStyle/>
                    <a:p>
                      <a:pPr marL="0" indent="0" algn="ctr">
                        <a:buFont typeface="Arial" panose="020B0604020202020204" pitchFamily="34" charset="0"/>
                        <a:buNone/>
                      </a:pPr>
                      <a:r>
                        <a:rPr lang="en-GB" sz="800" dirty="0"/>
                        <a:t>Perceived safety – during the day</a:t>
                      </a: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5751">
                <a:tc>
                  <a:txBody>
                    <a:bodyPr/>
                    <a:lstStyle/>
                    <a:p>
                      <a:pPr marL="0" indent="0" algn="ctr">
                        <a:buFont typeface="Arial" panose="020B0604020202020204" pitchFamily="34" charset="0"/>
                        <a:buNone/>
                      </a:pPr>
                      <a:r>
                        <a:rPr lang="en-GB" sz="800" dirty="0"/>
                        <a:t>Perceived safety – after dark</a:t>
                      </a:r>
                      <a:endParaRPr lang="en-GB" sz="800" dirty="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5">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5751">
                <a:tc>
                  <a:txBody>
                    <a:bodyPr/>
                    <a:lstStyle/>
                    <a:p>
                      <a:pPr marL="0" indent="0" algn="ctr">
                        <a:buFont typeface="Arial" panose="020B0604020202020204" pitchFamily="34" charset="0"/>
                        <a:buNone/>
                      </a:pPr>
                      <a:r>
                        <a:rPr lang="en-GB" sz="800" dirty="0"/>
                        <a:t>Public feel informed on local policing</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Moderate reduction</a:t>
                      </a:r>
                      <a:endParaRPr lang="en-GB" sz="800" b="1" dirty="0">
                        <a:solidFill>
                          <a:schemeClr val="accent3"/>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255751">
                <a:tc>
                  <a:txBody>
                    <a:bodyPr/>
                    <a:lstStyle/>
                    <a:p>
                      <a:pPr marL="0" indent="0" algn="ctr">
                        <a:buFont typeface="Arial" panose="020B0604020202020204" pitchFamily="34" charset="0"/>
                        <a:buNone/>
                      </a:pPr>
                      <a:r>
                        <a:rPr lang="en-GB" sz="800" dirty="0"/>
                        <a:t>Public are aware of opportunities to have their say on local policing</a:t>
                      </a: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Moderate reduction</a:t>
                      </a:r>
                      <a:endParaRPr lang="en-GB" sz="800" b="1" dirty="0">
                        <a:solidFill>
                          <a:schemeClr val="accent3"/>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492947917"/>
                  </a:ext>
                </a:extLst>
              </a:tr>
              <a:tr h="2955070">
                <a:tc gridSpan="3">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400" dirty="0">
                <a:solidFill>
                  <a:schemeClr val="bg1"/>
                </a:solidFill>
              </a:rPr>
              <a:t>Public Engagement</a:t>
            </a:r>
          </a:p>
        </p:txBody>
      </p:sp>
      <p:graphicFrame>
        <p:nvGraphicFramePr>
          <p:cNvPr id="9" name="Table 8"/>
          <p:cNvGraphicFramePr>
            <a:graphicFrameLocks noGrp="1"/>
          </p:cNvGraphicFramePr>
          <p:nvPr>
            <p:extLst>
              <p:ext uri="{D42A27DB-BD31-4B8C-83A1-F6EECF244321}">
                <p14:modId xmlns:p14="http://schemas.microsoft.com/office/powerpoint/2010/main" val="62311662"/>
              </p:ext>
            </p:extLst>
          </p:nvPr>
        </p:nvGraphicFramePr>
        <p:xfrm>
          <a:off x="6201429" y="499637"/>
          <a:ext cx="2789649" cy="3039552"/>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2165">
                <a:tc>
                  <a:txBody>
                    <a:bodyPr/>
                    <a:lstStyle/>
                    <a:p>
                      <a:pPr algn="ctr"/>
                      <a:r>
                        <a:rPr lang="en-GB" sz="1100" dirty="0"/>
                        <a:t>Planned Action</a:t>
                      </a:r>
                      <a:r>
                        <a:rPr lang="en-GB" sz="1100" baseline="0" dirty="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777387">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Enhancement of the early intervention capability, to include additional recruitment of schools engagement officers, PCSOs, a Youth Pathways Managers and Youth Project Co-ordinators.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6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Continued development and implementation of a force community engagement strategy and accompanying engagement plans for each local policing area.</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6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Focused activity by the Outreach Team and diversity champions network, to target and support recruitment from under-represented community groups.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6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Development of local activity in response to the NPCC Police Race Action Plan to improve the engagement of Black communities in policing activity and governance.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6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Growth of the Corporate Communications team to better support more consistent and improved engagement.</a:t>
                      </a:r>
                      <a:endParaRPr lang="en-GB" sz="800" dirty="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48426283"/>
              </p:ext>
            </p:extLst>
          </p:nvPr>
        </p:nvGraphicFramePr>
        <p:xfrm>
          <a:off x="6201429" y="3628375"/>
          <a:ext cx="2789649" cy="141732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1554">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895400">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a:solidFill>
                            <a:schemeClr val="tx1"/>
                          </a:solidFill>
                        </a:rPr>
                        <a:t>Feelings of safety during the day remain high at over 98%. Feelings of safety after dark are lower and fluctuate more but with a more notable reduction in the last year.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6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a:solidFill>
                            <a:schemeClr val="tx1"/>
                          </a:solidFill>
                        </a:rPr>
                        <a:t>People feeling informed about policing or aware of opportunities to have their say about policing have seen smaller but more consistent reductions over a number of years.</a:t>
                      </a:r>
                      <a:endParaRPr lang="en-GB" sz="800" dirty="0">
                        <a:solidFill>
                          <a:schemeClr val="tx1"/>
                        </a:solidFill>
                      </a:endParaRP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a:extLst>
              <a:ext uri="{FF2B5EF4-FFF2-40B4-BE49-F238E27FC236}">
                <a16:creationId xmlns:a16="http://schemas.microsoft.com/office/drawing/2014/main" id="{71611C66-0A6D-31FB-6CFE-AB6156D04F56}"/>
              </a:ext>
            </a:extLst>
          </p:cNvPr>
          <p:cNvGraphicFramePr>
            <a:graphicFrameLocks/>
          </p:cNvGraphicFramePr>
          <p:nvPr>
            <p:extLst>
              <p:ext uri="{D42A27DB-BD31-4B8C-83A1-F6EECF244321}">
                <p14:modId xmlns:p14="http://schemas.microsoft.com/office/powerpoint/2010/main" val="4166727164"/>
              </p:ext>
            </p:extLst>
          </p:nvPr>
        </p:nvGraphicFramePr>
        <p:xfrm>
          <a:off x="233086" y="2175983"/>
          <a:ext cx="5763175" cy="284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0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52873151"/>
              </p:ext>
            </p:extLst>
          </p:nvPr>
        </p:nvGraphicFramePr>
        <p:xfrm>
          <a:off x="123824" y="499634"/>
          <a:ext cx="5981700" cy="4569862"/>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304510">
                  <a:extLst>
                    <a:ext uri="{9D8B030D-6E8A-4147-A177-3AD203B41FA5}">
                      <a16:colId xmlns:a16="http://schemas.microsoft.com/office/drawing/2014/main" val="568197104"/>
                    </a:ext>
                  </a:extLst>
                </a:gridCol>
                <a:gridCol w="2461674">
                  <a:extLst>
                    <a:ext uri="{9D8B030D-6E8A-4147-A177-3AD203B41FA5}">
                      <a16:colId xmlns:a16="http://schemas.microsoft.com/office/drawing/2014/main" val="38739017"/>
                    </a:ext>
                  </a:extLst>
                </a:gridCol>
              </a:tblGrid>
              <a:tr h="298125">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49802">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8031">
                <a:tc>
                  <a:txBody>
                    <a:bodyPr/>
                    <a:lstStyle/>
                    <a:p>
                      <a:pPr marL="0" indent="0" algn="ctr">
                        <a:buFont typeface="Arial" panose="020B0604020202020204" pitchFamily="34" charset="0"/>
                        <a:buNone/>
                      </a:pPr>
                      <a:r>
                        <a:rPr lang="en-GB" sz="800" dirty="0"/>
                        <a:t>Special Constable duty hours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Stable</a:t>
                      </a:r>
                      <a:endParaRPr lang="en-GB" sz="800" b="1" dirty="0">
                        <a:solidFill>
                          <a:schemeClr val="accent3"/>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78031">
                <a:tc>
                  <a:txBody>
                    <a:bodyPr/>
                    <a:lstStyle/>
                    <a:p>
                      <a:pPr marL="0" indent="0" algn="ctr">
                        <a:buFont typeface="Arial" panose="020B0604020202020204" pitchFamily="34" charset="0"/>
                        <a:buNone/>
                      </a:pPr>
                      <a:r>
                        <a:rPr lang="en-GB" sz="800" dirty="0"/>
                        <a:t>Public involved in active citizenship</a:t>
                      </a: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Moderate reduction</a:t>
                      </a:r>
                      <a:endParaRPr lang="en-GB" sz="800" b="1" dirty="0">
                        <a:solidFill>
                          <a:schemeClr val="accent3"/>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3365873">
                <a:tc gridSpan="3">
                  <a:txBody>
                    <a:bodyPr/>
                    <a:lstStyle/>
                    <a:p>
                      <a:endParaRPr lang="en-GB" dirty="0"/>
                    </a:p>
                    <a:p>
                      <a:endParaRPr lang="en-GB"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Special Constables and Citizens in Policing</a:t>
            </a:r>
          </a:p>
        </p:txBody>
      </p:sp>
      <p:graphicFrame>
        <p:nvGraphicFramePr>
          <p:cNvPr id="9" name="Table 8"/>
          <p:cNvGraphicFramePr>
            <a:graphicFrameLocks noGrp="1"/>
          </p:cNvGraphicFramePr>
          <p:nvPr>
            <p:extLst>
              <p:ext uri="{D42A27DB-BD31-4B8C-83A1-F6EECF244321}">
                <p14:modId xmlns:p14="http://schemas.microsoft.com/office/powerpoint/2010/main" val="2889158726"/>
              </p:ext>
            </p:extLst>
          </p:nvPr>
        </p:nvGraphicFramePr>
        <p:xfrm>
          <a:off x="6201429" y="499637"/>
          <a:ext cx="2789649" cy="254508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16261">
                <a:tc>
                  <a:txBody>
                    <a:bodyPr/>
                    <a:lstStyle/>
                    <a:p>
                      <a:pPr algn="ctr"/>
                      <a:r>
                        <a:rPr lang="en-GB" sz="1100" dirty="0"/>
                        <a:t>Planned Action</a:t>
                      </a:r>
                      <a:r>
                        <a:rPr lang="en-GB" sz="1100" baseline="0" dirty="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1968096">
                <a:tc>
                  <a:txBody>
                    <a:bodyPr/>
                    <a:lstStyle/>
                    <a:p>
                      <a:pPr marL="228600" indent="-228600">
                        <a:buFont typeface="+mj-lt"/>
                        <a:buAutoNum type="arabicPeriod"/>
                      </a:pPr>
                      <a:r>
                        <a:rPr lang="en-GB" sz="800" dirty="0"/>
                        <a:t>Ensure the implementation of the Citizens in Policing strategy and associated service standard; to support and enable the increased participation of volunteers in policing.</a:t>
                      </a:r>
                    </a:p>
                    <a:p>
                      <a:pPr marL="228600" indent="-228600">
                        <a:buFont typeface="+mj-lt"/>
                        <a:buAutoNum type="arabicPeriod"/>
                      </a:pPr>
                      <a:endParaRPr lang="en-GB" sz="800" dirty="0"/>
                    </a:p>
                    <a:p>
                      <a:pPr marL="228600" indent="-228600">
                        <a:buFont typeface="+mj-lt"/>
                        <a:buAutoNum type="arabicPeriod"/>
                      </a:pPr>
                      <a:r>
                        <a:rPr lang="en-GB" sz="800" dirty="0"/>
                        <a:t>Investment in the Employer Supported Policing (ESP) programme to enable the recruitment of volunteers to join the organisation’s volunteer programmes.</a:t>
                      </a:r>
                    </a:p>
                    <a:p>
                      <a:pPr marL="228600" indent="-228600">
                        <a:buFont typeface="+mj-lt"/>
                        <a:buAutoNum type="arabicPeriod"/>
                      </a:pPr>
                      <a:endParaRPr lang="en-GB" sz="800" dirty="0"/>
                    </a:p>
                    <a:p>
                      <a:pPr marL="228600" indent="-228600">
                        <a:buFont typeface="+mj-lt"/>
                        <a:buAutoNum type="arabicPeriod"/>
                      </a:pPr>
                      <a:r>
                        <a:rPr lang="en-GB" sz="800" dirty="0"/>
                        <a:t>Enhancements in the Cadet and Mini-Police programmes; thereby ensuring they are effectively structured and enable recruitment from under-represented communities.</a:t>
                      </a:r>
                    </a:p>
                    <a:p>
                      <a:pPr marL="228600" indent="-228600">
                        <a:buFont typeface="+mj-lt"/>
                        <a:buAutoNum type="arabicPeriod"/>
                      </a:pPr>
                      <a:endParaRPr lang="en-GB" sz="800" dirty="0"/>
                    </a:p>
                    <a:p>
                      <a:pPr marL="228600" indent="-228600">
                        <a:buFont typeface="+mj-lt"/>
                        <a:buAutoNum type="arabicPeriod"/>
                      </a:pPr>
                      <a:r>
                        <a:rPr lang="en-GB" sz="800" dirty="0"/>
                        <a:t>The broader engagement work (discussed above) should help improve confidence in the police which may help increase active citizenship.</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11930971"/>
              </p:ext>
            </p:extLst>
          </p:nvPr>
        </p:nvGraphicFramePr>
        <p:xfrm>
          <a:off x="6195057" y="3189263"/>
          <a:ext cx="2796021" cy="1813560"/>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43401">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1532816">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a:t>The pandemic actually saw an increase in the total number of duty hours worked by Specials.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u="none"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a:t>ASP are managing a reduction in the number of Specials but instead focusing on the development and contribution of those who have volunteered.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u="none"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a:t>The pandemic had a negative effect on active citizenship which was to be expected as a number of meetings and forums were paused. However there has not been a quick return to pre-pandemic levels after the removal of social restrictions.</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6" name="Chart 15">
            <a:extLst>
              <a:ext uri="{FF2B5EF4-FFF2-40B4-BE49-F238E27FC236}">
                <a16:creationId xmlns:a16="http://schemas.microsoft.com/office/drawing/2014/main" id="{CEB650D5-CFDF-1BF7-E140-C33AE50AF5FC}"/>
              </a:ext>
            </a:extLst>
          </p:cNvPr>
          <p:cNvGraphicFramePr>
            <a:graphicFrameLocks/>
          </p:cNvGraphicFramePr>
          <p:nvPr>
            <p:extLst>
              <p:ext uri="{D42A27DB-BD31-4B8C-83A1-F6EECF244321}">
                <p14:modId xmlns:p14="http://schemas.microsoft.com/office/powerpoint/2010/main" val="2868656728"/>
              </p:ext>
            </p:extLst>
          </p:nvPr>
        </p:nvGraphicFramePr>
        <p:xfrm>
          <a:off x="3126555" y="1846640"/>
          <a:ext cx="2945650" cy="30208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47628741-3A86-8E74-1F6E-EF2647D49593}"/>
              </a:ext>
            </a:extLst>
          </p:cNvPr>
          <p:cNvGraphicFramePr>
            <a:graphicFrameLocks/>
          </p:cNvGraphicFramePr>
          <p:nvPr>
            <p:extLst>
              <p:ext uri="{D42A27DB-BD31-4B8C-83A1-F6EECF244321}">
                <p14:modId xmlns:p14="http://schemas.microsoft.com/office/powerpoint/2010/main" val="2426216837"/>
              </p:ext>
            </p:extLst>
          </p:nvPr>
        </p:nvGraphicFramePr>
        <p:xfrm>
          <a:off x="154800" y="1846640"/>
          <a:ext cx="2944800" cy="302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366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84068644"/>
              </p:ext>
            </p:extLst>
          </p:nvPr>
        </p:nvGraphicFramePr>
        <p:xfrm>
          <a:off x="123824" y="499632"/>
          <a:ext cx="5981700" cy="4567761"/>
        </p:xfrm>
        <a:graphic>
          <a:graphicData uri="http://schemas.openxmlformats.org/drawingml/2006/table">
            <a:tbl>
              <a:tblPr firstRow="1" bandRow="1">
                <a:tableStyleId>{073A0DAA-6AF3-43AB-8588-CEC1D06C72B9}</a:tableStyleId>
              </a:tblPr>
              <a:tblGrid>
                <a:gridCol w="2421256">
                  <a:extLst>
                    <a:ext uri="{9D8B030D-6E8A-4147-A177-3AD203B41FA5}">
                      <a16:colId xmlns:a16="http://schemas.microsoft.com/office/drawing/2014/main" val="491306328"/>
                    </a:ext>
                  </a:extLst>
                </a:gridCol>
                <a:gridCol w="120396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0540">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92396">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444280">
                <a:tc>
                  <a:txBody>
                    <a:bodyPr/>
                    <a:lstStyle/>
                    <a:p>
                      <a:pPr marL="0" indent="0" algn="ctr">
                        <a:buFont typeface="Arial" panose="020B0604020202020204" pitchFamily="34" charset="0"/>
                        <a:buNone/>
                      </a:pPr>
                      <a:r>
                        <a:rPr lang="en-GB" sz="800" dirty="0"/>
                        <a:t>Median days from offence recorded to police charge (where there is a specific individual victim)</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t>Not</a:t>
                      </a:r>
                      <a:r>
                        <a:rPr lang="en-GB" sz="800" baseline="0" dirty="0"/>
                        <a:t> available</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dirty="0">
                          <a:solidFill>
                            <a:schemeClr val="tx1"/>
                          </a:solidFill>
                        </a:rPr>
                        <a:t>4th/8 MSG (similar to MSG average rates)</a:t>
                      </a:r>
                    </a:p>
                  </a:txBody>
                  <a:tcPr anchor="ctr">
                    <a:solidFill>
                      <a:schemeClr val="accent1">
                        <a:lumMod val="20000"/>
                        <a:lumOff val="80000"/>
                      </a:schemeClr>
                    </a:solidFill>
                  </a:tcPr>
                </a:tc>
                <a:extLst>
                  <a:ext uri="{0D108BD9-81ED-4DB2-BD59-A6C34878D82A}">
                    <a16:rowId xmlns:a16="http://schemas.microsoft.com/office/drawing/2014/main" val="1671074921"/>
                  </a:ext>
                </a:extLst>
              </a:tr>
              <a:tr h="3547625">
                <a:tc gridSpan="3">
                  <a:txBody>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txBody>
                  <a:tcPr anchor="ct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The Criminal Justice System</a:t>
            </a:r>
          </a:p>
        </p:txBody>
      </p:sp>
      <p:graphicFrame>
        <p:nvGraphicFramePr>
          <p:cNvPr id="9" name="Table 8"/>
          <p:cNvGraphicFramePr>
            <a:graphicFrameLocks noGrp="1"/>
          </p:cNvGraphicFramePr>
          <p:nvPr>
            <p:extLst>
              <p:ext uri="{D42A27DB-BD31-4B8C-83A1-F6EECF244321}">
                <p14:modId xmlns:p14="http://schemas.microsoft.com/office/powerpoint/2010/main" val="1642611892"/>
              </p:ext>
            </p:extLst>
          </p:nvPr>
        </p:nvGraphicFramePr>
        <p:xfrm>
          <a:off x="6201429" y="499637"/>
          <a:ext cx="2789649" cy="2776392"/>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3344">
                <a:tc>
                  <a:txBody>
                    <a:bodyPr/>
                    <a:lstStyle/>
                    <a:p>
                      <a:pPr algn="ctr"/>
                      <a:r>
                        <a:rPr lang="en-GB" sz="1100" dirty="0"/>
                        <a:t>Planned Action to Drive Performance</a:t>
                      </a:r>
                    </a:p>
                  </a:txBody>
                  <a:tcPr anchor="ctr">
                    <a:solidFill>
                      <a:srgbClr val="00B0F0"/>
                    </a:solidFill>
                  </a:tcPr>
                </a:tc>
                <a:extLst>
                  <a:ext uri="{0D108BD9-81ED-4DB2-BD59-A6C34878D82A}">
                    <a16:rowId xmlns:a16="http://schemas.microsoft.com/office/drawing/2014/main" val="3699443570"/>
                  </a:ext>
                </a:extLst>
              </a:tr>
              <a:tr h="2517312">
                <a:tc>
                  <a:txBody>
                    <a:bodyPr/>
                    <a:lstStyle/>
                    <a:p>
                      <a:pPr marL="228600" indent="-228600">
                        <a:buFont typeface="+mj-lt"/>
                        <a:buAutoNum type="arabicPeriod"/>
                      </a:pPr>
                      <a:r>
                        <a:rPr lang="en-GB" sz="800" baseline="0" dirty="0"/>
                        <a:t>Implementation of the organisational change focussed on ASP’s Criminal Justice Department. This will see an improved level of support from this specialist, central team to investigators across the force. This should drive improvements in the quality and timeliness of case files needed to bring offenders to justice.</a:t>
                      </a:r>
                    </a:p>
                    <a:p>
                      <a:pPr marL="228600" indent="-228600">
                        <a:buFont typeface="+mj-lt"/>
                        <a:buAutoNum type="arabicPeriod"/>
                      </a:pPr>
                      <a:endParaRPr lang="en-GB" sz="800" baseline="0" dirty="0"/>
                    </a:p>
                    <a:p>
                      <a:pPr marL="228600" indent="-228600">
                        <a:buFont typeface="+mj-lt"/>
                        <a:buAutoNum type="arabicPeriod"/>
                      </a:pPr>
                      <a:r>
                        <a:rPr lang="en-GB" sz="800" baseline="0" dirty="0"/>
                        <a:t>Focussed improvements by all officers and staff to improve case file quality standards, and to ensure the provision of mandatory file components to the Crown Prosecution Service.</a:t>
                      </a:r>
                    </a:p>
                    <a:p>
                      <a:pPr marL="228600" indent="-228600">
                        <a:buFont typeface="+mj-lt"/>
                        <a:buAutoNum type="arabicPeriod"/>
                      </a:pPr>
                      <a:endParaRPr lang="en-GB" sz="800" baseline="0" dirty="0"/>
                    </a:p>
                    <a:p>
                      <a:pPr marL="228600" indent="-228600">
                        <a:buFont typeface="+mj-lt"/>
                        <a:buAutoNum type="arabicPeriod"/>
                      </a:pPr>
                      <a:r>
                        <a:rPr lang="en-GB" sz="800" baseline="0" dirty="0"/>
                        <a:t>Establishment of a project team to enable the implementation of legislative reforms to pre-charge bail and improvements in the protection of vulnerable victims and witnesses (Police, Crime, Sentencing and Courts Act 2022).</a:t>
                      </a:r>
                      <a:endParaRPr lang="en-GB" sz="1000" dirty="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55585592"/>
              </p:ext>
            </p:extLst>
          </p:nvPr>
        </p:nvGraphicFramePr>
        <p:xfrm>
          <a:off x="6201429" y="3193801"/>
          <a:ext cx="2789649" cy="181356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3256">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727891">
                <a:tc>
                  <a:txBody>
                    <a:bodyPr/>
                    <a:lstStyle/>
                    <a:p>
                      <a:pPr marL="228600" indent="-228600">
                        <a:buFont typeface="+mj-lt"/>
                        <a:buAutoNum type="arabicPeriod"/>
                      </a:pPr>
                      <a:r>
                        <a:rPr lang="en-GB" sz="800" dirty="0"/>
                        <a:t>While the time to charge (for a police decision) is longer for ASP compared to national; this has reduced from 2019 to 2021 and is just above MSG average.</a:t>
                      </a:r>
                    </a:p>
                    <a:p>
                      <a:pPr marL="228600" indent="-228600">
                        <a:buFont typeface="+mj-lt"/>
                        <a:buAutoNum type="arabicPeriod"/>
                      </a:pPr>
                      <a:endParaRPr lang="en-GB" sz="800" dirty="0"/>
                    </a:p>
                    <a:p>
                      <a:pPr marL="228600" indent="-228600">
                        <a:buFont typeface="+mj-lt"/>
                        <a:buAutoNum type="arabicPeriod"/>
                      </a:pPr>
                      <a:r>
                        <a:rPr lang="en-GB" sz="800" dirty="0"/>
                        <a:t>The CPS South West time to authorise a charge is still longer than the national but the gap has reduced in the last two years.</a:t>
                      </a:r>
                    </a:p>
                    <a:p>
                      <a:pPr marL="228600" indent="-228600">
                        <a:buFont typeface="+mj-lt"/>
                        <a:buAutoNum type="arabicPeriod"/>
                      </a:pPr>
                      <a:endParaRPr lang="en-GB" sz="800" dirty="0"/>
                    </a:p>
                    <a:p>
                      <a:pPr marL="228600" indent="-228600">
                        <a:buFont typeface="+mj-lt"/>
                        <a:buAutoNum type="arabicPeriod"/>
                      </a:pPr>
                      <a:r>
                        <a:rPr lang="en-GB" sz="800" dirty="0"/>
                        <a:t>Mean days for Crown Court finalisation has increased although the growth is smaller than nationally.</a:t>
                      </a: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20" name="Chart 19">
            <a:extLst>
              <a:ext uri="{FF2B5EF4-FFF2-40B4-BE49-F238E27FC236}">
                <a16:creationId xmlns:a16="http://schemas.microsoft.com/office/drawing/2014/main" id="{155DB31C-4A47-D8AE-DB7B-B9F8DC4B94F9}"/>
              </a:ext>
            </a:extLst>
          </p:cNvPr>
          <p:cNvGraphicFramePr>
            <a:graphicFrameLocks/>
          </p:cNvGraphicFramePr>
          <p:nvPr>
            <p:extLst>
              <p:ext uri="{D42A27DB-BD31-4B8C-83A1-F6EECF244321}">
                <p14:modId xmlns:p14="http://schemas.microsoft.com/office/powerpoint/2010/main" val="1381672007"/>
              </p:ext>
            </p:extLst>
          </p:nvPr>
        </p:nvGraphicFramePr>
        <p:xfrm>
          <a:off x="184036" y="1567443"/>
          <a:ext cx="2886775" cy="1692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1DB3BE28-9D65-4760-A40D-25C4F4CBEE8B}"/>
              </a:ext>
            </a:extLst>
          </p:cNvPr>
          <p:cNvGraphicFramePr>
            <a:graphicFrameLocks/>
          </p:cNvGraphicFramePr>
          <p:nvPr>
            <p:extLst>
              <p:ext uri="{D42A27DB-BD31-4B8C-83A1-F6EECF244321}">
                <p14:modId xmlns:p14="http://schemas.microsoft.com/office/powerpoint/2010/main" val="1309366906"/>
              </p:ext>
            </p:extLst>
          </p:nvPr>
        </p:nvGraphicFramePr>
        <p:xfrm>
          <a:off x="3131023" y="1567443"/>
          <a:ext cx="2883175" cy="1692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7A117071-D3FE-449F-9EED-4FDF0E3EF803}"/>
              </a:ext>
            </a:extLst>
          </p:cNvPr>
          <p:cNvGraphicFramePr>
            <a:graphicFrameLocks/>
          </p:cNvGraphicFramePr>
          <p:nvPr>
            <p:extLst>
              <p:ext uri="{D42A27DB-BD31-4B8C-83A1-F6EECF244321}">
                <p14:modId xmlns:p14="http://schemas.microsoft.com/office/powerpoint/2010/main" val="2554028847"/>
              </p:ext>
            </p:extLst>
          </p:nvPr>
        </p:nvGraphicFramePr>
        <p:xfrm>
          <a:off x="187636" y="3305319"/>
          <a:ext cx="2883175" cy="16983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32E7A35E-50F5-415B-936B-B0A50DD11333}"/>
              </a:ext>
            </a:extLst>
          </p:cNvPr>
          <p:cNvGraphicFramePr>
            <a:graphicFrameLocks/>
          </p:cNvGraphicFramePr>
          <p:nvPr>
            <p:extLst>
              <p:ext uri="{D42A27DB-BD31-4B8C-83A1-F6EECF244321}">
                <p14:modId xmlns:p14="http://schemas.microsoft.com/office/powerpoint/2010/main" val="3350060670"/>
              </p:ext>
            </p:extLst>
          </p:nvPr>
        </p:nvGraphicFramePr>
        <p:xfrm>
          <a:off x="3131023" y="3305319"/>
          <a:ext cx="2883175" cy="16983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727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4768276"/>
              </p:ext>
            </p:extLst>
          </p:nvPr>
        </p:nvGraphicFramePr>
        <p:xfrm>
          <a:off x="123824" y="499632"/>
          <a:ext cx="5981700" cy="4554840"/>
        </p:xfrm>
        <a:graphic>
          <a:graphicData uri="http://schemas.openxmlformats.org/drawingml/2006/table">
            <a:tbl>
              <a:tblPr firstRow="1" bandRow="1">
                <a:tableStyleId>{073A0DAA-6AF3-43AB-8588-CEC1D06C72B9}</a:tableStyleId>
              </a:tblPr>
              <a:tblGrid>
                <a:gridCol w="2421256">
                  <a:extLst>
                    <a:ext uri="{9D8B030D-6E8A-4147-A177-3AD203B41FA5}">
                      <a16:colId xmlns:a16="http://schemas.microsoft.com/office/drawing/2014/main" val="491306328"/>
                    </a:ext>
                  </a:extLst>
                </a:gridCol>
                <a:gridCol w="120396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63150">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84408">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8284">
                <a:tc>
                  <a:txBody>
                    <a:bodyPr/>
                    <a:lstStyle/>
                    <a:p>
                      <a:pPr marL="0" indent="0" algn="ctr">
                        <a:buFont typeface="Arial" panose="020B0604020202020204" pitchFamily="34" charset="0"/>
                        <a:buNone/>
                      </a:pPr>
                      <a:r>
                        <a:rPr lang="en-GB" sz="800" dirty="0"/>
                        <a:t>Proportion of offenders who reoffend</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t>Strong reduction</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dirty="0">
                          <a:solidFill>
                            <a:schemeClr val="tx1"/>
                          </a:solidFill>
                        </a:rPr>
                        <a:t>-1.5% points compared to national</a:t>
                      </a:r>
                    </a:p>
                  </a:txBody>
                  <a:tcPr anchor="ctr">
                    <a:solidFill>
                      <a:schemeClr val="accent1">
                        <a:lumMod val="20000"/>
                        <a:lumOff val="80000"/>
                      </a:schemeClr>
                    </a:solidFill>
                  </a:tcPr>
                </a:tc>
                <a:extLst>
                  <a:ext uri="{0D108BD9-81ED-4DB2-BD59-A6C34878D82A}">
                    <a16:rowId xmlns:a16="http://schemas.microsoft.com/office/drawing/2014/main" val="1671074921"/>
                  </a:ext>
                </a:extLst>
              </a:tr>
              <a:tr h="278284">
                <a:tc>
                  <a:txBody>
                    <a:bodyPr/>
                    <a:lstStyle/>
                    <a:p>
                      <a:pPr marL="0" indent="0" algn="ctr">
                        <a:buFont typeface="Arial" panose="020B0604020202020204" pitchFamily="34" charset="0"/>
                        <a:buNone/>
                      </a:pPr>
                      <a:r>
                        <a:rPr lang="en-GB" sz="800" dirty="0"/>
                        <a:t>Average number of reoffences per reoffender</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t>Moderate increase</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dirty="0">
                          <a:solidFill>
                            <a:schemeClr val="tx1"/>
                          </a:solidFill>
                        </a:rPr>
                        <a:t>-0.05 compared to national</a:t>
                      </a:r>
                    </a:p>
                  </a:txBody>
                  <a:tcPr anchor="ctr">
                    <a:solidFill>
                      <a:schemeClr val="accent1">
                        <a:lumMod val="20000"/>
                        <a:lumOff val="80000"/>
                      </a:schemeClr>
                    </a:solidFill>
                  </a:tcPr>
                </a:tc>
                <a:extLst>
                  <a:ext uri="{0D108BD9-81ED-4DB2-BD59-A6C34878D82A}">
                    <a16:rowId xmlns:a16="http://schemas.microsoft.com/office/drawing/2014/main" val="1029386210"/>
                  </a:ext>
                </a:extLst>
              </a:tr>
              <a:tr h="3450714">
                <a:tc gridSpan="3">
                  <a:txBody>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txBody>
                  <a:tcPr anchor="ct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800" b="1" dirty="0">
                <a:solidFill>
                  <a:srgbClr val="FFFFFF"/>
                </a:solidFill>
                <a:effectLst/>
                <a:latin typeface="Calibri" panose="020F0502020204030204" pitchFamily="34" charset="0"/>
                <a:ea typeface="Times New Roman" panose="02020603050405020304" pitchFamily="18" charset="0"/>
              </a:rPr>
              <a:t>Reducing Reoffending</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673896341"/>
              </p:ext>
            </p:extLst>
          </p:nvPr>
        </p:nvGraphicFramePr>
        <p:xfrm>
          <a:off x="6201429" y="499638"/>
          <a:ext cx="2789649" cy="2644713"/>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19743">
                <a:tc>
                  <a:txBody>
                    <a:bodyPr/>
                    <a:lstStyle/>
                    <a:p>
                      <a:pPr algn="ctr"/>
                      <a:r>
                        <a:rPr lang="en-GB" sz="1100" dirty="0"/>
                        <a:t>Planned Action to Drive Performance</a:t>
                      </a:r>
                    </a:p>
                  </a:txBody>
                  <a:tcPr anchor="ctr">
                    <a:solidFill>
                      <a:srgbClr val="00B0F0"/>
                    </a:solidFill>
                  </a:tcPr>
                </a:tc>
                <a:extLst>
                  <a:ext uri="{0D108BD9-81ED-4DB2-BD59-A6C34878D82A}">
                    <a16:rowId xmlns:a16="http://schemas.microsoft.com/office/drawing/2014/main" val="3699443570"/>
                  </a:ext>
                </a:extLst>
              </a:tr>
              <a:tr h="2385633">
                <a:tc>
                  <a:txBody>
                    <a:bodyPr/>
                    <a:lstStyle/>
                    <a:p>
                      <a:pPr marL="228600" indent="-228600">
                        <a:buFont typeface="+mj-lt"/>
                        <a:buAutoNum type="arabicPeriod"/>
                      </a:pPr>
                      <a:r>
                        <a:rPr lang="en-GB" sz="800" baseline="0" dirty="0"/>
                        <a:t>Enhancement of the Integrated Offender Management capabilities, through process improvements and police officer uplift investment; thereby better managing neighbourhood crime offenders, and reducing reoffending.</a:t>
                      </a:r>
                    </a:p>
                    <a:p>
                      <a:pPr marL="228600" indent="-228600">
                        <a:buFont typeface="+mj-lt"/>
                        <a:buAutoNum type="arabicPeriod"/>
                      </a:pPr>
                      <a:endParaRPr lang="en-GB" sz="800" baseline="0" dirty="0"/>
                    </a:p>
                    <a:p>
                      <a:pPr marL="228600" indent="-228600">
                        <a:buFont typeface="+mj-lt"/>
                        <a:buAutoNum type="arabicPeriod"/>
                      </a:pPr>
                      <a:r>
                        <a:rPr lang="en-GB" sz="800" baseline="0" dirty="0"/>
                        <a:t>Enhancements in local tasking processes to ensure the active involvement of Integrated Offender Management teams; enabling neighbourhood teams to support the management of offenders, and to reduce reoffending and repeat victimisation.</a:t>
                      </a:r>
                    </a:p>
                    <a:p>
                      <a:pPr marL="228600" indent="-228600">
                        <a:buFont typeface="+mj-lt"/>
                        <a:buAutoNum type="arabicPeriod"/>
                      </a:pPr>
                      <a:endParaRPr lang="en-GB" sz="800" baseline="0" dirty="0"/>
                    </a:p>
                    <a:p>
                      <a:pPr marL="228600" indent="-228600">
                        <a:buFont typeface="+mj-lt"/>
                        <a:buAutoNum type="arabicPeriod"/>
                      </a:pPr>
                      <a:r>
                        <a:rPr lang="en-GB" sz="800" baseline="0" dirty="0"/>
                        <a:t>Adoption of the national IDIOM software, enabling reoffending rates and the associated cost of reoffending crime to be tracked. (IDIOM is a web-based offender tracking tool, provided by the Home Office to police forces, to support Integrated Offender Management arrangements).</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13874713"/>
              </p:ext>
            </p:extLst>
          </p:nvPr>
        </p:nvGraphicFramePr>
        <p:xfrm>
          <a:off x="6201428" y="3288622"/>
          <a:ext cx="2789649" cy="156972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3256">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727891">
                <a:tc>
                  <a:txBody>
                    <a:bodyPr/>
                    <a:lstStyle/>
                    <a:p>
                      <a:pPr marL="228600" indent="-228600">
                        <a:buFont typeface="+mj-lt"/>
                        <a:buAutoNum type="arabicPeriod"/>
                      </a:pPr>
                      <a:r>
                        <a:rPr lang="en-GB" sz="800" dirty="0"/>
                        <a:t>The proportion of offenders who reoffend has decreased nationally but the decrease in Avon and Somerset has been even greater and the local levels have been lower than national for the last four years.</a:t>
                      </a:r>
                    </a:p>
                    <a:p>
                      <a:pPr marL="228600" indent="-228600">
                        <a:buFont typeface="+mj-lt"/>
                        <a:buAutoNum type="arabicPeriod"/>
                      </a:pPr>
                      <a:endParaRPr lang="en-GB" sz="800" dirty="0"/>
                    </a:p>
                    <a:p>
                      <a:pPr marL="228600" indent="-228600">
                        <a:buFont typeface="+mj-lt"/>
                        <a:buAutoNum type="arabicPeriod"/>
                      </a:pPr>
                      <a:r>
                        <a:rPr lang="en-GB" sz="800" dirty="0"/>
                        <a:t>However the average number of reoffences had increased for several years until recently. This may indicate the difficulty in stopping the most prolific and entrenched offending behaviour.</a:t>
                      </a: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a:extLst>
              <a:ext uri="{FF2B5EF4-FFF2-40B4-BE49-F238E27FC236}">
                <a16:creationId xmlns:a16="http://schemas.microsoft.com/office/drawing/2014/main" id="{A6FAC8DB-BE0A-4C0C-BED9-CFEA474E0BAC}"/>
              </a:ext>
            </a:extLst>
          </p:cNvPr>
          <p:cNvGraphicFramePr>
            <a:graphicFrameLocks/>
          </p:cNvGraphicFramePr>
          <p:nvPr>
            <p:extLst>
              <p:ext uri="{D42A27DB-BD31-4B8C-83A1-F6EECF244321}">
                <p14:modId xmlns:p14="http://schemas.microsoft.com/office/powerpoint/2010/main" val="32842416"/>
              </p:ext>
            </p:extLst>
          </p:nvPr>
        </p:nvGraphicFramePr>
        <p:xfrm>
          <a:off x="202993" y="1866945"/>
          <a:ext cx="2886350" cy="2883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EF2E76E5-2483-4723-9747-CAEC6FD6E72F}"/>
              </a:ext>
            </a:extLst>
          </p:cNvPr>
          <p:cNvGraphicFramePr>
            <a:graphicFrameLocks/>
          </p:cNvGraphicFramePr>
          <p:nvPr>
            <p:extLst>
              <p:ext uri="{D42A27DB-BD31-4B8C-83A1-F6EECF244321}">
                <p14:modId xmlns:p14="http://schemas.microsoft.com/office/powerpoint/2010/main" val="2429158702"/>
              </p:ext>
            </p:extLst>
          </p:nvPr>
        </p:nvGraphicFramePr>
        <p:xfrm>
          <a:off x="3128650" y="1866945"/>
          <a:ext cx="2883175" cy="2880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43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9278175"/>
              </p:ext>
            </p:extLst>
          </p:nvPr>
        </p:nvGraphicFramePr>
        <p:xfrm>
          <a:off x="152922" y="503156"/>
          <a:ext cx="4326582" cy="4138714"/>
        </p:xfrm>
        <a:graphic>
          <a:graphicData uri="http://schemas.openxmlformats.org/drawingml/2006/table">
            <a:tbl>
              <a:tblPr firstRow="1" bandRow="1">
                <a:tableStyleId>{073A0DAA-6AF3-43AB-8588-CEC1D06C72B9}</a:tableStyleId>
              </a:tblPr>
              <a:tblGrid>
                <a:gridCol w="4326582">
                  <a:extLst>
                    <a:ext uri="{9D8B030D-6E8A-4147-A177-3AD203B41FA5}">
                      <a16:colId xmlns:a16="http://schemas.microsoft.com/office/drawing/2014/main" val="491306328"/>
                    </a:ext>
                  </a:extLst>
                </a:gridCol>
              </a:tblGrid>
              <a:tr h="305921">
                <a:tc>
                  <a:txBody>
                    <a:bodyPr/>
                    <a:lstStyle/>
                    <a:p>
                      <a:pPr algn="ctr"/>
                      <a:r>
                        <a:rPr lang="en-GB" sz="1100" dirty="0"/>
                        <a:t>Measures Summary</a:t>
                      </a:r>
                    </a:p>
                  </a:txBody>
                  <a:tcPr anchor="ctr">
                    <a:solidFill>
                      <a:srgbClr val="00B0F0"/>
                    </a:solidFill>
                  </a:tcPr>
                </a:tc>
                <a:extLst>
                  <a:ext uri="{0D108BD9-81ED-4DB2-BD59-A6C34878D82A}">
                    <a16:rowId xmlns:a16="http://schemas.microsoft.com/office/drawing/2014/main" val="3699443570"/>
                  </a:ext>
                </a:extLst>
              </a:tr>
              <a:tr h="3832793">
                <a:tc>
                  <a:txBody>
                    <a:bodyPr/>
                    <a:lstStyle/>
                    <a:p>
                      <a:pPr algn="l"/>
                      <a:r>
                        <a:rPr lang="en-GB" sz="800" b="1" dirty="0">
                          <a:solidFill>
                            <a:schemeClr val="bg1"/>
                          </a:solidFill>
                        </a:rPr>
                        <a:t>There are no numerical measures that can sufficiently capture or represent the breadth of work that is achieved in collaboration or partnership with other policing agencies or other organisations.</a:t>
                      </a:r>
                    </a:p>
                    <a:p>
                      <a:pPr algn="l"/>
                      <a:endParaRPr lang="en-GB" sz="800" b="1" dirty="0">
                        <a:solidFill>
                          <a:schemeClr val="bg1"/>
                        </a:solidFill>
                      </a:endParaRPr>
                    </a:p>
                    <a:p>
                      <a:pPr algn="l"/>
                      <a:r>
                        <a:rPr lang="en-GB" sz="800" b="1" dirty="0">
                          <a:solidFill>
                            <a:schemeClr val="bg1"/>
                          </a:solidFill>
                        </a:rPr>
                        <a:t>There is a South West Police Collaboration Board which is attended by the PCCs, Chief Constables, the regional Assistant Chief Constable and other representatives. This provides oversight and assurance against these strategic regional collaborations.</a:t>
                      </a:r>
                    </a:p>
                    <a:p>
                      <a:pPr algn="l"/>
                      <a:endParaRPr lang="en-GB" sz="800" b="1" dirty="0">
                        <a:solidFill>
                          <a:schemeClr val="bg1"/>
                        </a:solidFill>
                      </a:endParaRPr>
                    </a:p>
                    <a:p>
                      <a:pPr algn="l"/>
                      <a:r>
                        <a:rPr lang="en-GB" sz="800" b="1" dirty="0">
                          <a:solidFill>
                            <a:schemeClr val="bg1"/>
                          </a:solidFill>
                        </a:rPr>
                        <a:t>Avon and Somerset Police also provide thematic assurance reports which are jointly commissioned by the Office of the PCC. These reports are overseen through the PCC’s Governance and Scrutiny Board. All of these reports include assurance on partnership working in relation to the specific theme.</a:t>
                      </a:r>
                      <a:endParaRPr lang="en-GB" dirty="0"/>
                    </a:p>
                  </a:txBody>
                  <a:tcPr anchor="ctr">
                    <a:solidFill>
                      <a:schemeClr val="accent2">
                        <a:lumMod val="60000"/>
                        <a:lumOff val="40000"/>
                      </a:schemeClr>
                    </a:solidFill>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Collaboration and Partnership Working</a:t>
            </a:r>
          </a:p>
        </p:txBody>
      </p:sp>
      <p:graphicFrame>
        <p:nvGraphicFramePr>
          <p:cNvPr id="9" name="Table 8"/>
          <p:cNvGraphicFramePr>
            <a:graphicFrameLocks noGrp="1"/>
          </p:cNvGraphicFramePr>
          <p:nvPr>
            <p:extLst>
              <p:ext uri="{D42A27DB-BD31-4B8C-83A1-F6EECF244321}">
                <p14:modId xmlns:p14="http://schemas.microsoft.com/office/powerpoint/2010/main" val="3614993280"/>
              </p:ext>
            </p:extLst>
          </p:nvPr>
        </p:nvGraphicFramePr>
        <p:xfrm>
          <a:off x="4664497" y="499637"/>
          <a:ext cx="4326581" cy="4142233"/>
        </p:xfrm>
        <a:graphic>
          <a:graphicData uri="http://schemas.openxmlformats.org/drawingml/2006/table">
            <a:tbl>
              <a:tblPr firstRow="1" bandRow="1">
                <a:tableStyleId>{073A0DAA-6AF3-43AB-8588-CEC1D06C72B9}</a:tableStyleId>
              </a:tblPr>
              <a:tblGrid>
                <a:gridCol w="4326581">
                  <a:extLst>
                    <a:ext uri="{9D8B030D-6E8A-4147-A177-3AD203B41FA5}">
                      <a16:colId xmlns:a16="http://schemas.microsoft.com/office/drawing/2014/main" val="491306328"/>
                    </a:ext>
                  </a:extLst>
                </a:gridCol>
              </a:tblGrid>
              <a:tr h="271273">
                <a:tc>
                  <a:txBody>
                    <a:bodyPr/>
                    <a:lstStyle/>
                    <a:p>
                      <a:pPr algn="ctr"/>
                      <a:r>
                        <a:rPr lang="en-GB" sz="1100" dirty="0"/>
                        <a:t>Planned Action to Drive Performance</a:t>
                      </a:r>
                    </a:p>
                  </a:txBody>
                  <a:tcPr anchor="ctr">
                    <a:solidFill>
                      <a:srgbClr val="00B0F0"/>
                    </a:solidFill>
                  </a:tcPr>
                </a:tc>
                <a:extLst>
                  <a:ext uri="{0D108BD9-81ED-4DB2-BD59-A6C34878D82A}">
                    <a16:rowId xmlns:a16="http://schemas.microsoft.com/office/drawing/2014/main" val="3699443570"/>
                  </a:ext>
                </a:extLst>
              </a:tr>
              <a:tr h="2945056">
                <a:tc>
                  <a:txBody>
                    <a:bodyPr/>
                    <a:lstStyle/>
                    <a:p>
                      <a:pPr marL="228600" indent="-228600">
                        <a:buFont typeface="+mj-lt"/>
                        <a:buAutoNum type="arabicPeriod"/>
                      </a:pPr>
                      <a:r>
                        <a:rPr lang="en-GB" sz="800" baseline="0" dirty="0"/>
                        <a:t>Implementation of a number of recommendations, in collaboration with the South West Regional Organised Crime unit, to ensure enhancements in the identification and disruption of organised crime groups.</a:t>
                      </a:r>
                    </a:p>
                    <a:p>
                      <a:pPr marL="228600" indent="-228600">
                        <a:buFont typeface="+mj-lt"/>
                        <a:buAutoNum type="arabicPeriod"/>
                      </a:pPr>
                      <a:endParaRPr lang="en-GB" sz="800" baseline="0" dirty="0"/>
                    </a:p>
                    <a:p>
                      <a:pPr marL="228600" indent="-228600">
                        <a:buFont typeface="+mj-lt"/>
                        <a:buAutoNum type="arabicPeriod"/>
                      </a:pPr>
                      <a:r>
                        <a:rPr lang="en-GB" sz="800" baseline="0" dirty="0"/>
                        <a:t>Chief Constables working together to explore different options to improve delivery of South West Forensics. </a:t>
                      </a:r>
                    </a:p>
                    <a:p>
                      <a:pPr marL="228600" indent="-228600">
                        <a:buFont typeface="+mj-lt"/>
                        <a:buAutoNum type="arabicPeriod"/>
                      </a:pPr>
                      <a:endParaRPr lang="en-GB" sz="800" baseline="0" dirty="0"/>
                    </a:p>
                    <a:p>
                      <a:pPr marL="228600" indent="-228600">
                        <a:buFont typeface="+mj-lt"/>
                        <a:buAutoNum type="arabicPeriod"/>
                      </a:pPr>
                      <a:r>
                        <a:rPr lang="en-GB" sz="800" baseline="0" dirty="0"/>
                        <a:t>Development of a refreshed homicide problem profile and homicide suppression plan, in conjunction with the Brunel Major Crime Investigation Unit. This is a tri force collaboration with Gloucestershire Police and Wiltshire Police.</a:t>
                      </a:r>
                    </a:p>
                    <a:p>
                      <a:pPr marL="228600" indent="-228600">
                        <a:buFont typeface="+mj-lt"/>
                        <a:buAutoNum type="arabicPeriod"/>
                      </a:pPr>
                      <a:endParaRPr lang="en-GB" sz="800" baseline="0" dirty="0"/>
                    </a:p>
                    <a:p>
                      <a:pPr marL="228600" indent="-228600">
                        <a:buFont typeface="+mj-lt"/>
                        <a:buAutoNum type="arabicPeriod"/>
                      </a:pPr>
                      <a:r>
                        <a:rPr lang="en-GB" sz="800" baseline="0" dirty="0"/>
                        <a:t>Development of a support model to improve ASP’s internal response to victims of sexual misconduct; including training a group of staff to enable them to provide a frontline response to cases of sexual misconduct involving staff members. This will be developed in partnership with </a:t>
                      </a:r>
                      <a:r>
                        <a:rPr lang="en-GB" sz="800" baseline="0" dirty="0" err="1"/>
                        <a:t>LimeCulture</a:t>
                      </a:r>
                      <a:r>
                        <a:rPr lang="en-GB" sz="800" baseline="0" dirty="0"/>
                        <a:t>, who are a national specialist sexual violence and safeguarding organisation</a:t>
                      </a:r>
                    </a:p>
                    <a:p>
                      <a:pPr marL="228600" indent="-228600">
                        <a:buFont typeface="+mj-lt"/>
                        <a:buAutoNum type="arabicPeriod"/>
                      </a:pPr>
                      <a:endParaRPr lang="en-GB" sz="800" baseline="0" dirty="0"/>
                    </a:p>
                    <a:p>
                      <a:pPr marL="228600" indent="-228600">
                        <a:buFont typeface="+mj-lt"/>
                        <a:buAutoNum type="arabicPeriod"/>
                      </a:pPr>
                      <a:r>
                        <a:rPr lang="en-GB" sz="800" baseline="0" dirty="0"/>
                        <a:t>Utilising the ‘Women’s Independent Advisory Group’ to ensure greater scrutiny in the development of the ASP response to violence against women and girls.</a:t>
                      </a:r>
                    </a:p>
                    <a:p>
                      <a:pPr marL="228600" indent="-228600">
                        <a:buFont typeface="+mj-lt"/>
                        <a:buAutoNum type="arabicPeriod"/>
                      </a:pPr>
                      <a:endParaRPr lang="en-GB" sz="800" baseline="0" dirty="0"/>
                    </a:p>
                    <a:p>
                      <a:pPr marL="228600" indent="-228600">
                        <a:buFont typeface="+mj-lt"/>
                        <a:buAutoNum type="arabicPeriod"/>
                      </a:pPr>
                      <a:r>
                        <a:rPr lang="en-GB" sz="800" baseline="0" dirty="0"/>
                        <a:t>Delivery of Project Bluestone (discussed above) is a key partnership improvement activity as it involves working with academia, criminal justice agencies, and support services to successfully deliver.</a:t>
                      </a:r>
                    </a:p>
                    <a:p>
                      <a:pPr marL="228600" indent="-228600">
                        <a:buFont typeface="+mj-lt"/>
                        <a:buAutoNum type="arabicPeriod"/>
                      </a:pPr>
                      <a:endParaRPr lang="en-GB" sz="800" baseline="0" dirty="0"/>
                    </a:p>
                    <a:p>
                      <a:pPr marL="228600" indent="-228600">
                        <a:buFont typeface="+mj-lt"/>
                        <a:buAutoNum type="arabicPeriod"/>
                      </a:pPr>
                      <a:r>
                        <a:rPr lang="en-GB" sz="800" baseline="0" dirty="0"/>
                        <a:t>Development of a partnership network, in conjunction with a local health clinical commissioning group, to improve the understanding and effective management of joint demand.</a:t>
                      </a:r>
                    </a:p>
                    <a:p>
                      <a:pPr marL="228600" indent="-228600">
                        <a:buFont typeface="+mj-lt"/>
                        <a:buAutoNum type="arabicPeriod"/>
                      </a:pPr>
                      <a:endParaRPr lang="en-GB" sz="800" baseline="0" dirty="0"/>
                    </a:p>
                    <a:p>
                      <a:pPr marL="228600" indent="-228600">
                        <a:buFont typeface="+mj-lt"/>
                        <a:buAutoNum type="arabicPeriod"/>
                      </a:pPr>
                      <a:r>
                        <a:rPr lang="en-GB" sz="800" baseline="0" dirty="0"/>
                        <a:t>Engage with and support implementation of the Avon and Somerset Data Accelerator Programme; working with Applied Research Collaboration West and the five top-tier local authorities.</a:t>
                      </a:r>
                      <a:endParaRPr lang="en-GB" sz="1000" dirty="0"/>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255200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92000" y="74002"/>
            <a:ext cx="2160000"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defRPr/>
            </a:pPr>
            <a:r>
              <a:rPr lang="en-GB" sz="1600" dirty="0">
                <a:solidFill>
                  <a:schemeClr val="bg1"/>
                </a:solidFill>
                <a:latin typeface="Arial"/>
              </a:rPr>
              <a:t>Glossary</a:t>
            </a:r>
          </a:p>
        </p:txBody>
      </p:sp>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6" name="TextBox 5"/>
          <p:cNvSpPr txBox="1"/>
          <p:nvPr/>
        </p:nvSpPr>
        <p:spPr>
          <a:xfrm>
            <a:off x="82550" y="599515"/>
            <a:ext cx="8978900" cy="4108817"/>
          </a:xfrm>
          <a:prstGeom prst="rect">
            <a:avLst/>
          </a:prstGeom>
          <a:noFill/>
        </p:spPr>
        <p:txBody>
          <a:bodyPr wrap="square" rtlCol="0">
            <a:spAutoFit/>
          </a:bodyPr>
          <a:lstStyle/>
          <a:p>
            <a:r>
              <a:rPr lang="en-GB" sz="900" b="1" dirty="0">
                <a:hlinkClick r:id="rId3"/>
              </a:rPr>
              <a:t>Action Fraud</a:t>
            </a:r>
            <a:r>
              <a:rPr lang="en-GB" sz="900" b="1" dirty="0"/>
              <a:t> </a:t>
            </a:r>
            <a:r>
              <a:rPr lang="en-GB" sz="900" dirty="0"/>
              <a:t>– is the UK’s national reporting centre for fraud and cybercrime where victims should report fraud if they have been scammed, defrauded or experienced cyber crime in England, Wales and Northern Ireland.</a:t>
            </a:r>
            <a:endParaRPr lang="en-GB" sz="900" b="1" dirty="0"/>
          </a:p>
          <a:p>
            <a:endParaRPr lang="en-GB" sz="900" b="1" dirty="0"/>
          </a:p>
          <a:p>
            <a:r>
              <a:rPr lang="en-GB" sz="900" b="1" dirty="0"/>
              <a:t>Active citizenship</a:t>
            </a:r>
            <a:r>
              <a:rPr lang="en-GB" sz="900" dirty="0"/>
              <a:t> – this is measured through the local police and crime survey and is when people have done/taken part in the following activities: volunteered for the police, taken part in Watch schemes (e.g. Neighbourhood Watch) or they have taken part in police webchats or other police or council Neighbourhood Meetings or forums.</a:t>
            </a:r>
            <a:endParaRPr lang="en-GB" sz="900" b="1" dirty="0"/>
          </a:p>
          <a:p>
            <a:endParaRPr lang="en-GB" sz="900" b="1" dirty="0"/>
          </a:p>
          <a:p>
            <a:r>
              <a:rPr lang="en-GB" sz="900" b="1" dirty="0"/>
              <a:t>ASP </a:t>
            </a:r>
            <a:r>
              <a:rPr lang="en-GB" sz="900" dirty="0"/>
              <a:t>– Avon and Somerset Police</a:t>
            </a:r>
          </a:p>
          <a:p>
            <a:endParaRPr lang="en-GB" sz="900" b="1" dirty="0"/>
          </a:p>
          <a:p>
            <a:r>
              <a:rPr lang="en-GB" sz="900" b="1" dirty="0"/>
              <a:t>Charge</a:t>
            </a:r>
            <a:r>
              <a:rPr lang="en-GB" sz="900" dirty="0"/>
              <a:t> – the formal accusation of an offence, put to a suspect after an initial investigation; this is the start of the prosecution and they will then have to appear at court. </a:t>
            </a:r>
            <a:r>
              <a:rPr lang="en-GB" sz="900" dirty="0">
                <a:hlinkClick r:id="rId4"/>
              </a:rPr>
              <a:t>The police can make the decision to charge in less serious offences where the case would be dealt with at Magistrates Court</a:t>
            </a:r>
            <a:r>
              <a:rPr lang="en-GB" sz="900" dirty="0"/>
              <a:t>.</a:t>
            </a:r>
          </a:p>
          <a:p>
            <a:endParaRPr lang="en-GB" sz="900" b="1" dirty="0"/>
          </a:p>
          <a:p>
            <a:r>
              <a:rPr lang="en-GB" sz="900" b="1" dirty="0"/>
              <a:t>Cyber dependent crime</a:t>
            </a:r>
            <a:r>
              <a:rPr lang="en-GB" sz="900" dirty="0"/>
              <a:t> – these are offences that can only be committed using a computer, computer networks or other form of information communications technology. </a:t>
            </a:r>
          </a:p>
          <a:p>
            <a:endParaRPr lang="en-GB" sz="900" dirty="0"/>
          </a:p>
          <a:p>
            <a:r>
              <a:rPr lang="en-GB" sz="900" b="1" dirty="0"/>
              <a:t>CPS</a:t>
            </a:r>
            <a:r>
              <a:rPr lang="en-GB" sz="900" dirty="0"/>
              <a:t> – </a:t>
            </a:r>
            <a:r>
              <a:rPr lang="en-GB" sz="900" dirty="0">
                <a:hlinkClick r:id="rId5"/>
              </a:rPr>
              <a:t>Crown Prosecution Service</a:t>
            </a:r>
            <a:r>
              <a:rPr lang="en-GB" sz="900" dirty="0"/>
              <a:t>.</a:t>
            </a:r>
          </a:p>
          <a:p>
            <a:endParaRPr lang="en-GB" sz="900" dirty="0"/>
          </a:p>
          <a:p>
            <a:r>
              <a:rPr lang="en-GB" sz="900" b="1" dirty="0"/>
              <a:t>Domestic abuse</a:t>
            </a:r>
            <a:r>
              <a:rPr lang="en-GB" sz="900" dirty="0"/>
              <a:t> – </a:t>
            </a:r>
            <a:r>
              <a:rPr lang="en-GB" sz="900" dirty="0">
                <a:hlinkClick r:id="rId6"/>
              </a:rPr>
              <a:t>is where a person is abusive towards another, they are personally connected and are 16 years of age or older</a:t>
            </a:r>
            <a:r>
              <a:rPr lang="en-GB" sz="900" dirty="0"/>
              <a:t>.</a:t>
            </a:r>
          </a:p>
          <a:p>
            <a:endParaRPr lang="en-GB" sz="900" dirty="0"/>
          </a:p>
          <a:p>
            <a:r>
              <a:rPr lang="en-GB" sz="900" b="1" dirty="0"/>
              <a:t>MSG</a:t>
            </a:r>
            <a:r>
              <a:rPr lang="en-GB" sz="900" dirty="0"/>
              <a:t> – </a:t>
            </a:r>
            <a:r>
              <a:rPr lang="en-GB" sz="900" dirty="0">
                <a:hlinkClick r:id="rId7"/>
              </a:rPr>
              <a:t>Most similar groups</a:t>
            </a:r>
            <a:r>
              <a:rPr lang="en-GB" sz="900" dirty="0"/>
              <a:t>. These are groups of police forces that have been found to be the most similar to each other based on an analysis of demographic, social and economic characteristics which relate to crime. They are designated by Her Majesty’s Inspectorate of Constabulary Fire &amp; Rescue Service (HMICFRS). The forces ‘most similar’ to Avon &amp; Somerset are Derbyshire, Essex, Hampshire, Hertfordshire, Kent, Staffordshire and Sussex.</a:t>
            </a:r>
          </a:p>
          <a:p>
            <a:endParaRPr lang="en-GB" sz="900" dirty="0"/>
          </a:p>
          <a:p>
            <a:r>
              <a:rPr lang="en-GB" sz="900" b="1" dirty="0"/>
              <a:t>Neighbourhood Crime </a:t>
            </a:r>
            <a:r>
              <a:rPr lang="en-GB" sz="900" dirty="0"/>
              <a:t>– defined in the national </a:t>
            </a:r>
            <a:r>
              <a:rPr lang="en-GB" sz="900" dirty="0">
                <a:hlinkClick r:id="rId8"/>
              </a:rPr>
              <a:t>Beating Crime Plan 2021</a:t>
            </a:r>
            <a:r>
              <a:rPr lang="en-GB" sz="900" dirty="0"/>
              <a:t> as vehicle-related theft, domestic burglary, theft from the person and robbery of personal property.</a:t>
            </a:r>
          </a:p>
          <a:p>
            <a:endParaRPr lang="en-GB" sz="900" dirty="0"/>
          </a:p>
          <a:p>
            <a:r>
              <a:rPr lang="en-GB" sz="900" b="1" dirty="0"/>
              <a:t>Patrol</a:t>
            </a:r>
            <a:r>
              <a:rPr lang="en-GB" sz="900" dirty="0"/>
              <a:t> – the department of Avon and Somerset Police which has most uniformed officers; these officers attend more incidents than any other department.</a:t>
            </a:r>
          </a:p>
          <a:p>
            <a:endParaRPr lang="en-GB" sz="900" dirty="0"/>
          </a:p>
          <a:p>
            <a:r>
              <a:rPr lang="en-GB" sz="900" b="1" dirty="0">
                <a:hlinkClick r:id="rId9"/>
              </a:rPr>
              <a:t>Project Bluestone</a:t>
            </a:r>
            <a:r>
              <a:rPr lang="en-GB" sz="900" b="1" dirty="0"/>
              <a:t> </a:t>
            </a:r>
            <a:r>
              <a:rPr lang="en-GB" sz="900" dirty="0"/>
              <a:t>– is the Avon and Somerset Police response to Rape and Serious Sexual Offences. A transformative pathfinder approach being rolled out nationally as part of the cross-governmental improvement plan Operation Soteria.</a:t>
            </a:r>
          </a:p>
          <a:p>
            <a:endParaRPr lang="en-GB" sz="900" dirty="0"/>
          </a:p>
          <a:p>
            <a:r>
              <a:rPr lang="en-GB" sz="900" b="1" dirty="0"/>
              <a:t>Serious violence </a:t>
            </a:r>
            <a:r>
              <a:rPr lang="en-GB" sz="900" dirty="0"/>
              <a:t>– defined nationally these are offences that result in the death of a person, “endanger life” or “wounding offences”.</a:t>
            </a: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25179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3</a:t>
            </a:fld>
            <a:endParaRPr lang="en-US" dirty="0"/>
          </a:p>
        </p:txBody>
      </p:sp>
      <p:sp>
        <p:nvSpPr>
          <p:cNvPr id="6" name="TextBox 5"/>
          <p:cNvSpPr txBox="1"/>
          <p:nvPr/>
        </p:nvSpPr>
        <p:spPr>
          <a:xfrm>
            <a:off x="792000" y="1815750"/>
            <a:ext cx="7560000" cy="1512000"/>
          </a:xfrm>
          <a:prstGeom prst="rect">
            <a:avLst/>
          </a:prstGeom>
          <a:solidFill>
            <a:srgbClr val="00B0F0"/>
          </a:solidFill>
          <a:ln>
            <a:solidFill>
              <a:srgbClr val="00B0F0"/>
            </a:solidFill>
          </a:ln>
        </p:spPr>
        <p:txBody>
          <a:bodyPr wrap="square" rtlCol="0">
            <a:spAutoFit/>
          </a:bodyPr>
          <a:lstStyle/>
          <a:p>
            <a:r>
              <a:rPr lang="en-GB" sz="2800" b="1" dirty="0">
                <a:solidFill>
                  <a:schemeClr val="bg1"/>
                </a:solidFill>
              </a:rPr>
              <a:t>National Police and Crime Measures</a:t>
            </a:r>
          </a:p>
          <a:p>
            <a:r>
              <a:rPr lang="en-GB" b="1" dirty="0">
                <a:solidFill>
                  <a:schemeClr val="bg1"/>
                </a:solidFill>
              </a:rPr>
              <a:t>(Priorities for Policing)</a:t>
            </a:r>
          </a:p>
          <a:p>
            <a:endParaRPr lang="en-GB" b="1" dirty="0">
              <a:solidFill>
                <a:schemeClr val="bg1"/>
              </a:solidFill>
            </a:endParaRPr>
          </a:p>
          <a:p>
            <a:r>
              <a:rPr lang="en-GB" sz="2800" b="1" dirty="0">
                <a:solidFill>
                  <a:schemeClr val="bg1"/>
                </a:solidFill>
              </a:rPr>
              <a:t>Contribution of Avon and Somerset Police</a:t>
            </a:r>
          </a:p>
        </p:txBody>
      </p:sp>
    </p:spTree>
    <p:extLst>
      <p:ext uri="{BB962C8B-B14F-4D97-AF65-F5344CB8AC3E}">
        <p14:creationId xmlns:p14="http://schemas.microsoft.com/office/powerpoint/2010/main" val="48001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5604921"/>
              </p:ext>
            </p:extLst>
          </p:nvPr>
        </p:nvGraphicFramePr>
        <p:xfrm>
          <a:off x="123824" y="499635"/>
          <a:ext cx="5981700" cy="4515278"/>
        </p:xfrm>
        <a:graphic>
          <a:graphicData uri="http://schemas.openxmlformats.org/drawingml/2006/table">
            <a:tbl>
              <a:tblPr firstRow="1" bandRow="1">
                <a:tableStyleId>{073A0DAA-6AF3-43AB-8588-CEC1D06C72B9}</a:tableStyleId>
              </a:tblPr>
              <a:tblGrid>
                <a:gridCol w="2413636">
                  <a:extLst>
                    <a:ext uri="{9D8B030D-6E8A-4147-A177-3AD203B41FA5}">
                      <a16:colId xmlns:a16="http://schemas.microsoft.com/office/drawing/2014/main" val="491306328"/>
                    </a:ext>
                  </a:extLst>
                </a:gridCol>
                <a:gridCol w="121158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7956">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274">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3810">
                <a:tc>
                  <a:txBody>
                    <a:bodyPr/>
                    <a:lstStyle/>
                    <a:p>
                      <a:pPr algn="ctr"/>
                      <a:r>
                        <a:rPr lang="en-GB" sz="800" dirty="0"/>
                        <a:t>Police recorded Homicide offences</a:t>
                      </a:r>
                    </a:p>
                  </a:txBody>
                  <a:tcPr anchor="ctr">
                    <a:solidFill>
                      <a:schemeClr val="accent1">
                        <a:lumMod val="20000"/>
                        <a:lumOff val="80000"/>
                      </a:schemeClr>
                    </a:solidFill>
                  </a:tcPr>
                </a:tc>
                <a:tc>
                  <a:txBody>
                    <a:bodyPr/>
                    <a:lstStyle/>
                    <a:p>
                      <a:pPr algn="ctr"/>
                      <a:r>
                        <a:rPr lang="en-GB" sz="800" dirty="0"/>
                        <a:t>Stable</a:t>
                      </a:r>
                      <a:endParaRPr lang="en-GB" sz="800" b="1" dirty="0">
                        <a:solidFill>
                          <a:schemeClr val="accent6"/>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t>6th/8 MSG (below MSG average rates)</a:t>
                      </a:r>
                      <a:endParaRPr lang="en-GB" sz="800" b="1" dirty="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303597880"/>
                  </a:ext>
                </a:extLst>
              </a:tr>
              <a:tr h="3643238">
                <a:tc gridSpan="3">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Murder and Other Homicide</a:t>
            </a:r>
          </a:p>
        </p:txBody>
      </p:sp>
      <p:graphicFrame>
        <p:nvGraphicFramePr>
          <p:cNvPr id="9" name="Table 8"/>
          <p:cNvGraphicFramePr>
            <a:graphicFrameLocks noGrp="1"/>
          </p:cNvGraphicFramePr>
          <p:nvPr>
            <p:extLst>
              <p:ext uri="{D42A27DB-BD31-4B8C-83A1-F6EECF244321}">
                <p14:modId xmlns:p14="http://schemas.microsoft.com/office/powerpoint/2010/main" val="4219359044"/>
              </p:ext>
            </p:extLst>
          </p:nvPr>
        </p:nvGraphicFramePr>
        <p:xfrm>
          <a:off x="6201429" y="499638"/>
          <a:ext cx="2789649" cy="340800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8568">
                <a:tc>
                  <a:txBody>
                    <a:bodyPr/>
                    <a:lstStyle/>
                    <a:p>
                      <a:pPr algn="ctr"/>
                      <a:r>
                        <a:rPr lang="en-GB" sz="1100" dirty="0"/>
                        <a:t>Planned Action to Drive Performance</a:t>
                      </a:r>
                    </a:p>
                  </a:txBody>
                  <a:tcPr anchor="ctr">
                    <a:solidFill>
                      <a:srgbClr val="00B0F0"/>
                    </a:solidFill>
                  </a:tcPr>
                </a:tc>
                <a:extLst>
                  <a:ext uri="{0D108BD9-81ED-4DB2-BD59-A6C34878D82A}">
                    <a16:rowId xmlns:a16="http://schemas.microsoft.com/office/drawing/2014/main" val="3699443570"/>
                  </a:ext>
                </a:extLst>
              </a:tr>
              <a:tr h="2280721">
                <a:tc>
                  <a:txBody>
                    <a:bodyPr/>
                    <a:lstStyle/>
                    <a:p>
                      <a:pPr marL="228600" indent="-228600">
                        <a:buFont typeface="+mj-lt"/>
                        <a:buAutoNum type="arabicPeriod"/>
                      </a:pPr>
                      <a:r>
                        <a:rPr lang="en-GB" sz="800" dirty="0"/>
                        <a:t>Co-ordinated high intensity policing activity in serious violence hotspots, across Avon and Somerset, utilising </a:t>
                      </a:r>
                      <a:r>
                        <a:rPr lang="en-GB" sz="800" dirty="0">
                          <a:hlinkClick r:id="rId3"/>
                        </a:rPr>
                        <a:t>Home Office Grip funding</a:t>
                      </a:r>
                      <a:r>
                        <a:rPr lang="en-GB" sz="800" dirty="0"/>
                        <a:t>. (Grip funding</a:t>
                      </a:r>
                      <a:r>
                        <a:rPr lang="en-GB" sz="800" baseline="0" dirty="0"/>
                        <a:t> will support intelligence and analytical capacity, to better identify serious violence hotspots and develop problem-solving approaches for those most at risk of violence). </a:t>
                      </a:r>
                      <a:endParaRPr lang="en-GB" sz="800" dirty="0"/>
                    </a:p>
                    <a:p>
                      <a:pPr marL="228600" indent="-228600">
                        <a:buFont typeface="+mj-lt"/>
                        <a:buAutoNum type="arabicPeriod"/>
                      </a:pPr>
                      <a:endParaRPr lang="en-GB" sz="200" dirty="0"/>
                    </a:p>
                    <a:p>
                      <a:pPr marL="228600" indent="-228600">
                        <a:buFont typeface="+mj-lt"/>
                        <a:buAutoNum type="arabicPeriod"/>
                      </a:pPr>
                      <a:r>
                        <a:rPr lang="en-GB" sz="800" dirty="0"/>
                        <a:t>Development of a refreshed homicide problem profile, and homicide suppression plan, to better understand and minimise the risk of serious violence and homicide in Avon and Somerset.</a:t>
                      </a:r>
                    </a:p>
                    <a:p>
                      <a:pPr marL="228600" indent="-228600">
                        <a:buFont typeface="+mj-lt"/>
                        <a:buAutoNum type="arabicPeriod"/>
                      </a:pPr>
                      <a:endParaRPr lang="en-GB" sz="200" dirty="0"/>
                    </a:p>
                    <a:p>
                      <a:pPr marL="228600" indent="-228600">
                        <a:buFont typeface="+mj-lt"/>
                        <a:buAutoNum type="arabicPeriod"/>
                      </a:pPr>
                      <a:r>
                        <a:rPr lang="en-GB" sz="800" dirty="0"/>
                        <a:t>Roll-out and embedding of new guidance, developed in conjunction with Legal Services, to support stalking protection order (SPO) applications; thereby enabling the greater use of SPOs to prevent serious harm and homicide.</a:t>
                      </a:r>
                    </a:p>
                    <a:p>
                      <a:pPr marL="228600" indent="-228600">
                        <a:buFont typeface="+mj-lt"/>
                        <a:buAutoNum type="arabicPeriod"/>
                      </a:pPr>
                      <a:endParaRPr lang="en-GB" sz="200" dirty="0"/>
                    </a:p>
                    <a:p>
                      <a:pPr marL="228600" indent="-228600">
                        <a:buFont typeface="+mj-lt"/>
                        <a:buAutoNum type="arabicPeriod"/>
                      </a:pPr>
                      <a:r>
                        <a:rPr lang="en-GB" sz="800" dirty="0"/>
                        <a:t>Embedding of a new service standard to equip officers and staff in identifying risk associated with reports of stalking and harassment.</a:t>
                      </a:r>
                    </a:p>
                    <a:p>
                      <a:pPr marL="228600" indent="-228600">
                        <a:buFont typeface="+mj-lt"/>
                        <a:buAutoNum type="arabicPeriod"/>
                      </a:pPr>
                      <a:endParaRPr lang="en-GB" sz="200" dirty="0"/>
                    </a:p>
                    <a:p>
                      <a:pPr marL="228600" indent="-228600">
                        <a:buFont typeface="+mj-lt"/>
                        <a:buAutoNum type="arabicPeriod"/>
                      </a:pPr>
                      <a:r>
                        <a:rPr lang="en-GB" sz="800" dirty="0"/>
                        <a:t>Development of refreshed sudden death procedural guidance, ensuring the thorough completion of investigative actions at the scene of every sudden death, and the early identification of any associated criminality</a:t>
                      </a:r>
                      <a:r>
                        <a:rPr lang="en-GB" sz="800" baseline="0" dirty="0"/>
                        <a:t>.</a:t>
                      </a:r>
                      <a:endParaRPr lang="en-GB" sz="1000" dirty="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68722847"/>
              </p:ext>
            </p:extLst>
          </p:nvPr>
        </p:nvGraphicFramePr>
        <p:xfrm>
          <a:off x="6201428" y="3907645"/>
          <a:ext cx="2789649" cy="110540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8857">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846320">
                <a:tc>
                  <a:txBody>
                    <a:bodyPr/>
                    <a:lstStyle/>
                    <a:p>
                      <a:pPr marL="228600" indent="-228600">
                        <a:buFont typeface="+mj-lt"/>
                        <a:buAutoNum type="arabicPeriod"/>
                      </a:pPr>
                      <a:r>
                        <a:rPr lang="en-GB" sz="800" dirty="0"/>
                        <a:t>There</a:t>
                      </a:r>
                      <a:r>
                        <a:rPr lang="en-GB" sz="800" baseline="0" dirty="0"/>
                        <a:t> are very </a:t>
                      </a:r>
                      <a:r>
                        <a:rPr lang="en-GB" sz="800" dirty="0"/>
                        <a:t>low levels of recorded homicide within the ASP force area.</a:t>
                      </a:r>
                    </a:p>
                    <a:p>
                      <a:pPr marL="228600" indent="-228600">
                        <a:buFont typeface="+mj-lt"/>
                        <a:buAutoNum type="arabicPeriod"/>
                      </a:pPr>
                      <a:endParaRPr lang="en-GB" sz="500" dirty="0"/>
                    </a:p>
                    <a:p>
                      <a:pPr marL="228600" indent="-228600">
                        <a:buFont typeface="+mj-lt"/>
                        <a:buAutoNum type="arabicPeriod"/>
                      </a:pPr>
                      <a:r>
                        <a:rPr lang="en-GB" sz="800" dirty="0"/>
                        <a:t>ASP have comparatively similar rates of homicide compared to their most similar group (MSG) of forces and lower than the national average.</a:t>
                      </a:r>
                      <a:endParaRPr lang="en-GB" sz="900" dirty="0"/>
                    </a:p>
                  </a:txBody>
                  <a:tcPr>
                    <a:noFill/>
                  </a:tcPr>
                </a:tc>
                <a:extLst>
                  <a:ext uri="{0D108BD9-81ED-4DB2-BD59-A6C34878D82A}">
                    <a16:rowId xmlns:a16="http://schemas.microsoft.com/office/drawing/2014/main" val="1936083217"/>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2" name="Chart 11">
            <a:extLst>
              <a:ext uri="{FF2B5EF4-FFF2-40B4-BE49-F238E27FC236}">
                <a16:creationId xmlns:a16="http://schemas.microsoft.com/office/drawing/2014/main" id="{00000000-0008-0000-0000-000002000000}"/>
              </a:ext>
            </a:extLst>
          </p:cNvPr>
          <p:cNvGraphicFramePr>
            <a:graphicFrameLocks noChangeAspect="1"/>
          </p:cNvGraphicFramePr>
          <p:nvPr>
            <p:extLst>
              <p:ext uri="{D42A27DB-BD31-4B8C-83A1-F6EECF244321}">
                <p14:modId xmlns:p14="http://schemas.microsoft.com/office/powerpoint/2010/main" val="3354575139"/>
              </p:ext>
            </p:extLst>
          </p:nvPr>
        </p:nvGraphicFramePr>
        <p:xfrm>
          <a:off x="264349" y="1593908"/>
          <a:ext cx="5700649" cy="3192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094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87515209"/>
              </p:ext>
            </p:extLst>
          </p:nvPr>
        </p:nvGraphicFramePr>
        <p:xfrm>
          <a:off x="123824" y="499632"/>
          <a:ext cx="5981700" cy="4524521"/>
        </p:xfrm>
        <a:graphic>
          <a:graphicData uri="http://schemas.openxmlformats.org/drawingml/2006/table">
            <a:tbl>
              <a:tblPr firstRow="1" bandRow="1">
                <a:tableStyleId>{073A0DAA-6AF3-43AB-8588-CEC1D06C72B9}</a:tableStyleId>
              </a:tblPr>
              <a:tblGrid>
                <a:gridCol w="2421256">
                  <a:extLst>
                    <a:ext uri="{9D8B030D-6E8A-4147-A177-3AD203B41FA5}">
                      <a16:colId xmlns:a16="http://schemas.microsoft.com/office/drawing/2014/main" val="491306328"/>
                    </a:ext>
                  </a:extLst>
                </a:gridCol>
                <a:gridCol w="120396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8408">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899">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4420">
                <a:tc>
                  <a:txBody>
                    <a:bodyPr/>
                    <a:lstStyle/>
                    <a:p>
                      <a:pPr marL="0" indent="0" algn="ctr">
                        <a:buFont typeface="Arial" panose="020B0604020202020204" pitchFamily="34" charset="0"/>
                        <a:buNone/>
                      </a:pPr>
                      <a:r>
                        <a:rPr lang="en-GB" sz="800" dirty="0"/>
                        <a:t>Police recorded serious violence offences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t>Stable</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t>3rd/8 MSG (below MSG average rates)</a:t>
                      </a:r>
                      <a:endParaRPr lang="en-GB" sz="800" b="1" dirty="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650794">
                <a:tc gridSpan="3">
                  <a:txBody>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txBody>
                  <a:tcPr anchor="ct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Serious Violence</a:t>
            </a:r>
          </a:p>
        </p:txBody>
      </p:sp>
      <p:graphicFrame>
        <p:nvGraphicFramePr>
          <p:cNvPr id="9" name="Table 8"/>
          <p:cNvGraphicFramePr>
            <a:graphicFrameLocks noGrp="1"/>
          </p:cNvGraphicFramePr>
          <p:nvPr>
            <p:extLst>
              <p:ext uri="{D42A27DB-BD31-4B8C-83A1-F6EECF244321}">
                <p14:modId xmlns:p14="http://schemas.microsoft.com/office/powerpoint/2010/main" val="911196376"/>
              </p:ext>
            </p:extLst>
          </p:nvPr>
        </p:nvGraphicFramePr>
        <p:xfrm>
          <a:off x="6201429" y="499637"/>
          <a:ext cx="2789649" cy="3685033"/>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71273">
                <a:tc>
                  <a:txBody>
                    <a:bodyPr/>
                    <a:lstStyle/>
                    <a:p>
                      <a:pPr algn="ctr"/>
                      <a:r>
                        <a:rPr lang="en-GB" sz="1100" dirty="0"/>
                        <a:t>Planned Action to Drive Performance</a:t>
                      </a:r>
                    </a:p>
                  </a:txBody>
                  <a:tcPr anchor="ctr">
                    <a:solidFill>
                      <a:srgbClr val="00B0F0"/>
                    </a:solidFill>
                  </a:tcPr>
                </a:tc>
                <a:extLst>
                  <a:ext uri="{0D108BD9-81ED-4DB2-BD59-A6C34878D82A}">
                    <a16:rowId xmlns:a16="http://schemas.microsoft.com/office/drawing/2014/main" val="3699443570"/>
                  </a:ext>
                </a:extLst>
              </a:tr>
              <a:tr h="2945056">
                <a:tc>
                  <a:txBody>
                    <a:bodyPr/>
                    <a:lstStyle/>
                    <a:p>
                      <a:pPr marL="228600" indent="-228600">
                        <a:buFont typeface="+mj-lt"/>
                        <a:buAutoNum type="arabicPeriod"/>
                      </a:pPr>
                      <a:r>
                        <a:rPr lang="en-GB" sz="800" dirty="0"/>
                        <a:t>Co-ordinated high intensity policing activity in serious violence hotspots, across Avon and Somerset, utilising </a:t>
                      </a:r>
                      <a:r>
                        <a:rPr lang="en-GB" sz="800" dirty="0">
                          <a:hlinkClick r:id="rId3"/>
                        </a:rPr>
                        <a:t>Home Office Grip funding</a:t>
                      </a:r>
                      <a:r>
                        <a:rPr lang="en-GB" sz="800" dirty="0"/>
                        <a:t>.</a:t>
                      </a:r>
                    </a:p>
                    <a:p>
                      <a:pPr marL="228600" indent="-228600">
                        <a:buFont typeface="+mj-lt"/>
                        <a:buAutoNum type="arabicPeriod"/>
                      </a:pPr>
                      <a:endParaRPr lang="en-GB" sz="300" dirty="0"/>
                    </a:p>
                    <a:p>
                      <a:pPr marL="228600" indent="-228600">
                        <a:buFont typeface="+mj-lt"/>
                        <a:buAutoNum type="arabicPeriod"/>
                      </a:pPr>
                      <a:r>
                        <a:rPr lang="en-GB" sz="800" baseline="0" dirty="0"/>
                        <a:t>Enhancements in intelligence and tasking capabilities, to improve the understanding of and operational response to intelligence surrounding serious and organised crime, and serious violence. </a:t>
                      </a:r>
                    </a:p>
                    <a:p>
                      <a:pPr marL="228600" indent="-228600">
                        <a:buFont typeface="+mj-lt"/>
                        <a:buAutoNum type="arabicPeriod"/>
                      </a:pPr>
                      <a:endParaRPr lang="en-GB" sz="3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a:t>Investigations Transformation Project, to ensure that serious violence demand is appropriately allocated to and managed by specialist investigators. The pursuit and prosecution of offenders will reduce the likelihood of repeat offending.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3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a:t>Optimisation of the professional development of specialist investigators, to support improved investigative standards in cases of serious violence.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300" baseline="0" dirty="0"/>
                    </a:p>
                    <a:p>
                      <a:pPr marL="228600" indent="-228600">
                        <a:buFont typeface="+mj-lt"/>
                        <a:buAutoNum type="arabicPeriod"/>
                      </a:pPr>
                      <a:r>
                        <a:rPr lang="en-GB" sz="800" baseline="0" dirty="0"/>
                        <a:t>Development and publication of a refreshed crime allocation guidance, to enable improvements in allocation processes and investigative standards.</a:t>
                      </a:r>
                    </a:p>
                    <a:p>
                      <a:pPr marL="228600" indent="-228600">
                        <a:buFont typeface="+mj-lt"/>
                        <a:buAutoNum type="arabicPeriod"/>
                      </a:pPr>
                      <a:endParaRPr lang="en-GB" sz="300" baseline="0" dirty="0"/>
                    </a:p>
                    <a:p>
                      <a:pPr marL="228600" indent="-228600">
                        <a:buFont typeface="+mj-lt"/>
                        <a:buAutoNum type="arabicPeriod"/>
                      </a:pPr>
                      <a:r>
                        <a:rPr lang="en-GB" sz="800" baseline="0" dirty="0"/>
                        <a:t>Creation of a new investigative standards strategic group to oversee improvements in the quality of investigations for all crime, including serious violence.</a:t>
                      </a:r>
                    </a:p>
                    <a:p>
                      <a:pPr marL="228600" indent="-228600">
                        <a:buFont typeface="+mj-lt"/>
                        <a:buAutoNum type="arabicPeriod"/>
                      </a:pPr>
                      <a:endParaRPr lang="en-GB" sz="300" baseline="0" dirty="0"/>
                    </a:p>
                    <a:p>
                      <a:pPr marL="228600" indent="-228600">
                        <a:buFont typeface="+mj-lt"/>
                        <a:buAutoNum type="arabicPeriod"/>
                      </a:pPr>
                      <a:r>
                        <a:rPr lang="en-GB" sz="800" baseline="0" dirty="0"/>
                        <a:t>Embedding of recommendations from the UK Football Policing Unit to reduce incidents of violence associated with football.</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79043979"/>
              </p:ext>
            </p:extLst>
          </p:nvPr>
        </p:nvGraphicFramePr>
        <p:xfrm>
          <a:off x="6201428" y="4184670"/>
          <a:ext cx="2789649" cy="86907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300801">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568277">
                <a:tc>
                  <a:txBody>
                    <a:bodyPr/>
                    <a:lstStyle/>
                    <a:p>
                      <a:pPr marL="228600" indent="-228600">
                        <a:buFont typeface="+mj-lt"/>
                        <a:buAutoNum type="arabicPeriod"/>
                      </a:pPr>
                      <a:r>
                        <a:rPr lang="en-GB" sz="800" baseline="0" dirty="0"/>
                        <a:t>A</a:t>
                      </a:r>
                      <a:r>
                        <a:rPr lang="en-GB" sz="800" dirty="0"/>
                        <a:t>SP benchmark well against the MSG group of forces, based on rates of serious</a:t>
                      </a:r>
                      <a:r>
                        <a:rPr lang="en-GB" sz="800" baseline="0" dirty="0"/>
                        <a:t> violence </a:t>
                      </a:r>
                      <a:r>
                        <a:rPr lang="en-GB" sz="800" dirty="0"/>
                        <a:t>per 1000 residents.</a:t>
                      </a: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2" name="Chart 11">
            <a:extLst>
              <a:ext uri="{FF2B5EF4-FFF2-40B4-BE49-F238E27FC236}">
                <a16:creationId xmlns:a16="http://schemas.microsoft.com/office/drawing/2014/main" id="{00000000-0008-0000-0100-000006000000}"/>
              </a:ext>
            </a:extLst>
          </p:cNvPr>
          <p:cNvGraphicFramePr>
            <a:graphicFrameLocks noChangeAspect="1"/>
          </p:cNvGraphicFramePr>
          <p:nvPr>
            <p:extLst>
              <p:ext uri="{D42A27DB-BD31-4B8C-83A1-F6EECF244321}">
                <p14:modId xmlns:p14="http://schemas.microsoft.com/office/powerpoint/2010/main" val="228358825"/>
              </p:ext>
            </p:extLst>
          </p:nvPr>
        </p:nvGraphicFramePr>
        <p:xfrm>
          <a:off x="265154" y="1605250"/>
          <a:ext cx="5699040" cy="3182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15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811040"/>
              </p:ext>
            </p:extLst>
          </p:nvPr>
        </p:nvGraphicFramePr>
        <p:xfrm>
          <a:off x="123824" y="499634"/>
          <a:ext cx="5981700" cy="4565021"/>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6245">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4030">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0420">
                <a:tc>
                  <a:txBody>
                    <a:bodyPr/>
                    <a:lstStyle/>
                    <a:p>
                      <a:pPr marL="0" indent="0" algn="ctr">
                        <a:buFont typeface="Arial" panose="020B0604020202020204" pitchFamily="34" charset="0"/>
                        <a:buNone/>
                      </a:pPr>
                      <a:r>
                        <a:rPr lang="en-GB" sz="800" dirty="0"/>
                        <a:t>Number of</a:t>
                      </a:r>
                      <a:r>
                        <a:rPr lang="en-GB" sz="800" baseline="0" dirty="0"/>
                        <a:t> all drugs disruptions</a:t>
                      </a:r>
                      <a:endParaRPr lang="en-GB" sz="800" dirty="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70420">
                <a:tc>
                  <a:txBody>
                    <a:bodyPr/>
                    <a:lstStyle/>
                    <a:p>
                      <a:pPr marL="0" indent="0" algn="ctr">
                        <a:buFont typeface="Arial" panose="020B0604020202020204" pitchFamily="34" charset="0"/>
                        <a:buNone/>
                      </a:pPr>
                      <a:r>
                        <a:rPr lang="en-GB" sz="800" dirty="0"/>
                        <a:t>Number of</a:t>
                      </a:r>
                      <a:r>
                        <a:rPr lang="en-GB" sz="800" baseline="0" dirty="0"/>
                        <a:t> c</a:t>
                      </a:r>
                      <a:r>
                        <a:rPr lang="en-GB" sz="800" dirty="0"/>
                        <a:t>ounty lines disrupted</a:t>
                      </a: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Reducing</a:t>
                      </a:r>
                      <a:endParaRPr lang="en-GB" sz="800" b="1" dirty="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70420">
                <a:tc>
                  <a:txBody>
                    <a:bodyPr/>
                    <a:lstStyle/>
                    <a:p>
                      <a:pPr marL="0" indent="0" algn="ctr">
                        <a:buFont typeface="Arial" panose="020B0604020202020204" pitchFamily="34" charset="0"/>
                        <a:buNone/>
                      </a:pPr>
                      <a:r>
                        <a:rPr lang="en-GB" sz="800" dirty="0"/>
                        <a:t>Number of drug</a:t>
                      </a:r>
                      <a:r>
                        <a:rPr lang="en-GB" sz="800" baseline="0" dirty="0"/>
                        <a:t> trafficking offences</a:t>
                      </a:r>
                      <a:endParaRPr lang="en-GB" sz="800" dirty="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Reducing</a:t>
                      </a:r>
                      <a:endParaRPr lang="en-GB" sz="800" b="1" dirty="0">
                        <a:solidFill>
                          <a:srgbClr val="FF0000"/>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8th/8 MSG (below MSG average rates)</a:t>
                      </a:r>
                      <a:endParaRPr lang="en-GB" sz="800" b="1"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3203486">
                <a:tc gridSpan="3">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Disrupt Drugs Supply and County Lines</a:t>
            </a:r>
          </a:p>
        </p:txBody>
      </p:sp>
      <p:graphicFrame>
        <p:nvGraphicFramePr>
          <p:cNvPr id="9" name="Table 8"/>
          <p:cNvGraphicFramePr>
            <a:graphicFrameLocks noGrp="1"/>
          </p:cNvGraphicFramePr>
          <p:nvPr>
            <p:extLst>
              <p:ext uri="{D42A27DB-BD31-4B8C-83A1-F6EECF244321}">
                <p14:modId xmlns:p14="http://schemas.microsoft.com/office/powerpoint/2010/main" val="2603672649"/>
              </p:ext>
            </p:extLst>
          </p:nvPr>
        </p:nvGraphicFramePr>
        <p:xfrm>
          <a:off x="6201429" y="499636"/>
          <a:ext cx="2789649" cy="334519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a:t>Planned Action</a:t>
                      </a:r>
                      <a:r>
                        <a:rPr lang="en-GB" sz="1100" baseline="0" dirty="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360476">
                <a:tc>
                  <a:txBody>
                    <a:bodyPr/>
                    <a:lstStyle/>
                    <a:p>
                      <a:pPr marL="228600" indent="-228600">
                        <a:buFont typeface="+mj-lt"/>
                        <a:buAutoNum type="arabicPeriod"/>
                      </a:pPr>
                      <a:r>
                        <a:rPr kumimoji="0" lang="en-GB" sz="800" b="0" i="0" u="none" strike="noStrike" kern="1200" cap="none" spc="0" normalizeH="0" baseline="0" noProof="0" dirty="0">
                          <a:ln>
                            <a:noFill/>
                          </a:ln>
                          <a:solidFill>
                            <a:prstClr val="black"/>
                          </a:solidFill>
                          <a:effectLst/>
                          <a:uLnTx/>
                          <a:uFillTx/>
                          <a:latin typeface="+mn-lt"/>
                          <a:ea typeface="+mn-ea"/>
                          <a:cs typeface="+mn-cs"/>
                        </a:rPr>
                        <a:t>Enhancement of the proactive capability within Remedy, to ensure that drugs supply and county lines across Avon and Somerset are effectively disrupted. This will include an increase in policing capacity through the police officer uplift investment.</a:t>
                      </a:r>
                    </a:p>
                    <a:p>
                      <a:pPr marL="228600" indent="-228600">
                        <a:buFont typeface="+mj-lt"/>
                        <a:buAutoNum type="arabicPeriod"/>
                      </a:pPr>
                      <a:endParaRPr kumimoji="0" lang="en-GB" sz="300" b="0" i="0" u="none" strike="noStrike" kern="1200" cap="none" spc="0" normalizeH="0" baseline="0" noProof="0" dirty="0">
                        <a:ln>
                          <a:noFill/>
                        </a:ln>
                        <a:solidFill>
                          <a:prstClr val="black"/>
                        </a:solidFill>
                        <a:effectLst/>
                        <a:uLnTx/>
                        <a:uFillTx/>
                        <a:latin typeface="+mn-lt"/>
                        <a:ea typeface="+mn-ea"/>
                        <a:cs typeface="+mn-cs"/>
                      </a:endParaRPr>
                    </a:p>
                    <a:p>
                      <a:pPr marL="228600" indent="-228600">
                        <a:buFont typeface="+mj-lt"/>
                        <a:buAutoNum type="arabicPeriod"/>
                      </a:pPr>
                      <a:r>
                        <a:rPr kumimoji="0" lang="en-GB" sz="800" b="0" i="0" u="none" strike="noStrike" kern="1200" cap="none" spc="0" normalizeH="0" baseline="0" noProof="0" dirty="0">
                          <a:ln>
                            <a:noFill/>
                          </a:ln>
                          <a:solidFill>
                            <a:prstClr val="black"/>
                          </a:solidFill>
                          <a:effectLst/>
                          <a:uLnTx/>
                          <a:uFillTx/>
                          <a:latin typeface="+mn-lt"/>
                          <a:ea typeface="+mn-ea"/>
                          <a:cs typeface="+mn-cs"/>
                        </a:rPr>
                        <a:t>Continued proactive policing activity in the way that adults, who are at risk of exploitation through county lines criminality, are identified and safeguarded.</a:t>
                      </a:r>
                    </a:p>
                    <a:p>
                      <a:pPr marL="228600" indent="-228600">
                        <a:buFont typeface="+mj-lt"/>
                        <a:buAutoNum type="arabicPeriod"/>
                      </a:pPr>
                      <a:endParaRPr kumimoji="0" lang="en-GB" sz="300" b="0" i="0" u="none" strike="noStrike" kern="1200" cap="none" spc="0" normalizeH="0" baseline="0" noProof="0" dirty="0">
                        <a:ln>
                          <a:noFill/>
                        </a:ln>
                        <a:solidFill>
                          <a:prstClr val="black"/>
                        </a:solidFill>
                        <a:effectLst/>
                        <a:uLnTx/>
                        <a:uFillTx/>
                        <a:latin typeface="+mn-lt"/>
                        <a:ea typeface="+mn-ea"/>
                        <a:cs typeface="+mn-cs"/>
                      </a:endParaRPr>
                    </a:p>
                    <a:p>
                      <a:pPr marL="228600" indent="-228600">
                        <a:buFont typeface="+mj-lt"/>
                        <a:buAutoNum type="arabicPeriod"/>
                      </a:pPr>
                      <a:r>
                        <a:rPr kumimoji="0" lang="en-GB" sz="800" b="0" i="0" u="none" strike="noStrike" kern="1200" cap="none" spc="0" normalizeH="0" baseline="0" noProof="0" dirty="0">
                          <a:ln>
                            <a:noFill/>
                          </a:ln>
                          <a:solidFill>
                            <a:prstClr val="black"/>
                          </a:solidFill>
                          <a:effectLst/>
                          <a:uLnTx/>
                          <a:uFillTx/>
                          <a:latin typeface="+mn-lt"/>
                          <a:ea typeface="+mn-ea"/>
                          <a:cs typeface="+mn-cs"/>
                        </a:rPr>
                        <a:t>Operation Scorpion: Co-ordinated regional disruption activity to proactively disrupt county lines criminality; protecting communities from criminals engaged in drugs activity and improving community confidence through multi-agency partnership work.</a:t>
                      </a:r>
                    </a:p>
                    <a:p>
                      <a:pPr marL="228600" indent="-228600">
                        <a:buFont typeface="+mj-lt"/>
                        <a:buAutoNum type="arabicPeriod"/>
                      </a:pPr>
                      <a:endParaRPr kumimoji="0" lang="en-GB" sz="300" b="0" i="0" u="none" strike="noStrike" kern="1200" cap="none" spc="0" normalizeH="0" baseline="0" noProof="0" dirty="0">
                        <a:ln>
                          <a:noFill/>
                        </a:ln>
                        <a:solidFill>
                          <a:prstClr val="black"/>
                        </a:solidFill>
                        <a:effectLst/>
                        <a:uLnTx/>
                        <a:uFillTx/>
                        <a:latin typeface="+mn-lt"/>
                        <a:ea typeface="+mn-ea"/>
                        <a:cs typeface="+mn-cs"/>
                      </a:endParaRPr>
                    </a:p>
                    <a:p>
                      <a:pPr marL="228600" indent="-228600">
                        <a:buFont typeface="+mj-lt"/>
                        <a:buAutoNum type="arabicPeriod"/>
                      </a:pPr>
                      <a:r>
                        <a:rPr kumimoji="0" lang="en-GB" sz="800" b="0" i="0" u="none" strike="noStrike" kern="1200" cap="none" spc="0" normalizeH="0" baseline="0" noProof="0" dirty="0">
                          <a:ln>
                            <a:noFill/>
                          </a:ln>
                          <a:solidFill>
                            <a:prstClr val="black"/>
                          </a:solidFill>
                          <a:effectLst/>
                          <a:uLnTx/>
                          <a:uFillTx/>
                          <a:latin typeface="+mn-lt"/>
                          <a:ea typeface="+mn-ea"/>
                          <a:cs typeface="+mn-cs"/>
                        </a:rPr>
                        <a:t>Enhancements in the collection and analysis of data to assess the impact of Operation Scorpion. This will enable the evidence-based identification of successful policing approaches, in reducing reoffending and improving community confidence surrounding drugs crime</a:t>
                      </a:r>
                      <a:r>
                        <a:rPr lang="en-GB" sz="800" dirty="0">
                          <a:solidFill>
                            <a:schemeClr val="tx1"/>
                          </a:solidFill>
                        </a:rPr>
                        <a:t>.</a:t>
                      </a:r>
                    </a:p>
                    <a:p>
                      <a:pPr marL="228600" indent="-228600">
                        <a:buFont typeface="+mj-lt"/>
                        <a:buAutoNum type="arabicPeriod"/>
                      </a:pPr>
                      <a:endParaRPr lang="en-GB" sz="300" dirty="0">
                        <a:solidFill>
                          <a:schemeClr val="tx1"/>
                        </a:solidFill>
                      </a:endParaRPr>
                    </a:p>
                    <a:p>
                      <a:pPr marL="228600" indent="-228600">
                        <a:buFont typeface="+mj-lt"/>
                        <a:buAutoNum type="arabicPeriod"/>
                      </a:pPr>
                      <a:r>
                        <a:rPr lang="en-GB" sz="800" dirty="0">
                          <a:solidFill>
                            <a:schemeClr val="tx1"/>
                          </a:solidFill>
                        </a:rPr>
                        <a:t>Development of an improved framework and training for the oversight of investigation and disruption of serious and organised crime groups.</a:t>
                      </a:r>
                    </a:p>
                    <a:p>
                      <a:pPr marL="228600" indent="-228600">
                        <a:buFont typeface="+mj-lt"/>
                        <a:buAutoNum type="arabicPeriod"/>
                      </a:pPr>
                      <a:endParaRPr lang="en-GB" sz="800" dirty="0">
                        <a:solidFill>
                          <a:schemeClr val="tx1"/>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95619153"/>
              </p:ext>
            </p:extLst>
          </p:nvPr>
        </p:nvGraphicFramePr>
        <p:xfrm>
          <a:off x="6201429" y="3729698"/>
          <a:ext cx="2796021" cy="1370355"/>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50790">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1111275">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solidFill>
                            <a:schemeClr val="tx1"/>
                          </a:solidFill>
                        </a:rPr>
                        <a:t>The force has a lower rate of drug trafficking offences per 1000 residents, compared to the MSG</a:t>
                      </a:r>
                      <a:r>
                        <a:rPr lang="en-GB" sz="800" baseline="0" dirty="0">
                          <a:solidFill>
                            <a:schemeClr val="tx1"/>
                          </a:solidFill>
                        </a:rPr>
                        <a:t> forces. This may indicate less proactive identification of the offending.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2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solidFill>
                            <a:schemeClr val="tx1"/>
                          </a:solidFill>
                        </a:rPr>
                        <a:t>There was a significant increase in recorded disruptions in the latest quarter linking to intensification as part of </a:t>
                      </a:r>
                      <a:r>
                        <a:rPr lang="en-GB" sz="800" dirty="0">
                          <a:solidFill>
                            <a:schemeClr val="tx1"/>
                          </a:solidFill>
                          <a:hlinkClick r:id="rId3"/>
                        </a:rPr>
                        <a:t>Op Scorpion in March 2022</a:t>
                      </a:r>
                      <a:r>
                        <a:rPr lang="en-GB" sz="800" dirty="0">
                          <a:solidFill>
                            <a:schemeClr val="tx1"/>
                          </a:solidFill>
                        </a:rPr>
                        <a:t>.</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6" name="Chart 1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554221229"/>
              </p:ext>
            </p:extLst>
          </p:nvPr>
        </p:nvGraphicFramePr>
        <p:xfrm>
          <a:off x="149112" y="1919900"/>
          <a:ext cx="3066350" cy="30568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017593958"/>
              </p:ext>
            </p:extLst>
          </p:nvPr>
        </p:nvGraphicFramePr>
        <p:xfrm>
          <a:off x="3240750" y="1920325"/>
          <a:ext cx="2837650" cy="305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911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4672294"/>
              </p:ext>
            </p:extLst>
          </p:nvPr>
        </p:nvGraphicFramePr>
        <p:xfrm>
          <a:off x="123824" y="499635"/>
          <a:ext cx="5981700" cy="4524733"/>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4862">
                <a:tc gridSpan="3">
                  <a:txBody>
                    <a:bodyPr/>
                    <a:lstStyle/>
                    <a:p>
                      <a:pPr algn="ctr"/>
                      <a:r>
                        <a:rPr lang="en-GB" sz="1100" b="1"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2272">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2272">
                <a:tc>
                  <a:txBody>
                    <a:bodyPr/>
                    <a:lstStyle/>
                    <a:p>
                      <a:pPr marL="0" indent="0" algn="ctr">
                        <a:buFont typeface="Arial" panose="020B0604020202020204" pitchFamily="34" charset="0"/>
                        <a:buNone/>
                      </a:pPr>
                      <a:r>
                        <a:rPr lang="en-GB" sz="800" dirty="0"/>
                        <a:t>Police recorded residential burglary offences</a:t>
                      </a:r>
                    </a:p>
                  </a:txBody>
                  <a:tcPr marL="90000" marR="90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3"/>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7th/8 MSG (higher than MSG average rates)</a:t>
                      </a:r>
                      <a:endParaRPr lang="en-GB" sz="800" b="1" dirty="0">
                        <a:solidFill>
                          <a:srgbClr val="0070C0"/>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671074921"/>
                  </a:ext>
                </a:extLst>
              </a:tr>
              <a:tr h="252272">
                <a:tc>
                  <a:txBody>
                    <a:bodyPr/>
                    <a:lstStyle/>
                    <a:p>
                      <a:pPr marL="0" indent="0" algn="ctr">
                        <a:buFont typeface="Arial" panose="020B0604020202020204" pitchFamily="34" charset="0"/>
                        <a:buNone/>
                      </a:pPr>
                      <a:r>
                        <a:rPr lang="en-GB" sz="800" dirty="0"/>
                        <a:t>Police recorded vehicle crime offences</a:t>
                      </a:r>
                      <a:endParaRPr lang="en-GB" sz="800" dirty="0">
                        <a:solidFill>
                          <a:schemeClr val="tx1"/>
                        </a:solidFill>
                      </a:endParaRPr>
                    </a:p>
                  </a:txBody>
                  <a:tcPr marL="90000" marR="90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4th/8 MSG (similar to MSG average rates)</a:t>
                      </a:r>
                      <a:endParaRPr lang="en-GB" sz="800" b="1" dirty="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737001701"/>
                  </a:ext>
                </a:extLst>
              </a:tr>
              <a:tr h="252272">
                <a:tc>
                  <a:txBody>
                    <a:bodyPr/>
                    <a:lstStyle/>
                    <a:p>
                      <a:pPr marL="0" indent="0" algn="ctr">
                        <a:buFont typeface="Arial" panose="020B0604020202020204" pitchFamily="34" charset="0"/>
                        <a:buNone/>
                      </a:pPr>
                      <a:r>
                        <a:rPr lang="en-GB" sz="800" dirty="0"/>
                        <a:t>Police recorded personal robbery offences</a:t>
                      </a:r>
                      <a:endParaRPr lang="en-GB" sz="800" dirty="0">
                        <a:solidFill>
                          <a:schemeClr val="tx1"/>
                        </a:solidFill>
                      </a:endParaRPr>
                    </a:p>
                  </a:txBody>
                  <a:tcPr marL="90000" marR="90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8th/8 MSG (higher than MSG average rates)</a:t>
                      </a:r>
                      <a:endParaRPr lang="en-GB" sz="800" b="1" dirty="0">
                        <a:solidFill>
                          <a:schemeClr val="accent5"/>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775406330"/>
                  </a:ext>
                </a:extLst>
              </a:tr>
              <a:tr h="252272">
                <a:tc>
                  <a:txBody>
                    <a:bodyPr/>
                    <a:lstStyle/>
                    <a:p>
                      <a:pPr marL="0" indent="0" algn="ctr">
                        <a:buFont typeface="Arial" panose="020B0604020202020204" pitchFamily="34" charset="0"/>
                        <a:buNone/>
                      </a:pPr>
                      <a:r>
                        <a:rPr lang="en-GB" sz="800" dirty="0"/>
                        <a:t>Police recorded theft from the</a:t>
                      </a:r>
                      <a:r>
                        <a:rPr lang="en-GB" sz="800" baseline="0" dirty="0"/>
                        <a:t> person offences</a:t>
                      </a:r>
                      <a:endParaRPr lang="en-GB" sz="800" dirty="0">
                        <a:solidFill>
                          <a:schemeClr val="tx1"/>
                        </a:solidFill>
                      </a:endParaRPr>
                    </a:p>
                  </a:txBody>
                  <a:tcPr marL="90000" marR="90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marL="36000" marR="36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2nd/8 MSG (similar to MSG average rates)</a:t>
                      </a:r>
                      <a:endParaRPr lang="en-GB" sz="800" b="1" dirty="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492947917"/>
                  </a:ext>
                </a:extLst>
              </a:tr>
              <a:tr h="2988511">
                <a:tc gridSpan="3">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Neighbourhood Crime</a:t>
            </a:r>
          </a:p>
        </p:txBody>
      </p:sp>
      <p:graphicFrame>
        <p:nvGraphicFramePr>
          <p:cNvPr id="9" name="Table 8"/>
          <p:cNvGraphicFramePr>
            <a:graphicFrameLocks noGrp="1"/>
          </p:cNvGraphicFramePr>
          <p:nvPr>
            <p:extLst>
              <p:ext uri="{D42A27DB-BD31-4B8C-83A1-F6EECF244321}">
                <p14:modId xmlns:p14="http://schemas.microsoft.com/office/powerpoint/2010/main" val="2447424039"/>
              </p:ext>
            </p:extLst>
          </p:nvPr>
        </p:nvGraphicFramePr>
        <p:xfrm>
          <a:off x="6201429" y="499637"/>
          <a:ext cx="2789649" cy="346711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a:t>Planned Action</a:t>
                      </a:r>
                      <a:r>
                        <a:rPr lang="en-GB" sz="1100" baseline="0" dirty="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8">
                <a:tc>
                  <a:txBody>
                    <a:bodyPr/>
                    <a:lstStyle/>
                    <a:p>
                      <a:pPr marL="228600" indent="-228600">
                        <a:buFont typeface="+mj-lt"/>
                        <a:buAutoNum type="arabicPeriod"/>
                      </a:pPr>
                      <a:r>
                        <a:rPr lang="en-GB" sz="800" dirty="0"/>
                        <a:t>Development and enhancement of problem-solving data analytics, methodologies and guidance to enable the effective identification and target neighbourhood crime issues, and to further enable improved assurance against existing issues.</a:t>
                      </a:r>
                    </a:p>
                    <a:p>
                      <a:pPr marL="228600" indent="-228600">
                        <a:buFont typeface="+mj-lt"/>
                        <a:buAutoNum type="arabicPeriod"/>
                      </a:pPr>
                      <a:endParaRPr lang="en-GB" sz="300" dirty="0"/>
                    </a:p>
                    <a:p>
                      <a:pPr marL="228600" indent="-228600">
                        <a:buFont typeface="+mj-lt"/>
                        <a:buAutoNum type="arabicPeriod"/>
                      </a:pPr>
                      <a:r>
                        <a:rPr lang="en-GB" sz="800" dirty="0"/>
                        <a:t>Embedding of improvements in the intelligence and tasking functions and processes, to better identify and respond to emerging trends associated with neighbourhood crime.</a:t>
                      </a:r>
                    </a:p>
                    <a:p>
                      <a:pPr marL="228600" indent="-228600">
                        <a:buFont typeface="+mj-lt"/>
                        <a:buAutoNum type="arabicPeriod"/>
                      </a:pPr>
                      <a:endParaRPr lang="en-GB" sz="300" dirty="0"/>
                    </a:p>
                    <a:p>
                      <a:pPr marL="228600" indent="-228600">
                        <a:buFont typeface="+mj-lt"/>
                        <a:buAutoNum type="arabicPeriod"/>
                      </a:pPr>
                      <a:r>
                        <a:rPr lang="en-GB" sz="800" dirty="0"/>
                        <a:t>Enhancement of the existing proactive and reactive capabilities within Remedy, through structural and process improvements, to reduce neighbourhood crime in local communities.</a:t>
                      </a:r>
                    </a:p>
                    <a:p>
                      <a:pPr marL="228600" indent="-228600">
                        <a:buFont typeface="+mj-lt"/>
                        <a:buAutoNum type="arabicPeriod"/>
                      </a:pPr>
                      <a:endParaRPr lang="en-GB" sz="300" dirty="0"/>
                    </a:p>
                    <a:p>
                      <a:pPr marL="228600" indent="-228600">
                        <a:buFont typeface="+mj-lt"/>
                        <a:buAutoNum type="arabicPeriod"/>
                      </a:pPr>
                      <a:r>
                        <a:rPr lang="en-GB" sz="800" dirty="0"/>
                        <a:t>Embedding of a rural affairs delivery plan, to improve the recording of and operational response to neighbourhood crime; specifically in rural communities. The delivery plan will also focus on crime prevention activities, in conjunction with partners, to target-harden rural communities.</a:t>
                      </a:r>
                    </a:p>
                    <a:p>
                      <a:pPr marL="228600" indent="-228600">
                        <a:buFont typeface="+mj-lt"/>
                        <a:buAutoNum type="arabicPeriod"/>
                      </a:pPr>
                      <a:endParaRPr lang="en-GB" sz="300" dirty="0"/>
                    </a:p>
                    <a:p>
                      <a:pPr marL="228600" indent="-228600">
                        <a:buFont typeface="+mj-lt"/>
                        <a:buAutoNum type="arabicPeriod"/>
                      </a:pPr>
                      <a:r>
                        <a:rPr lang="en-GB" sz="800" dirty="0"/>
                        <a:t>Enhancement of the Integrated Offender Management capabilities, through process improvements and police officer uplift investment; thereby better managing neighbourhood crime offenders, and reducing reoffending.</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92462333"/>
              </p:ext>
            </p:extLst>
          </p:nvPr>
        </p:nvGraphicFramePr>
        <p:xfrm>
          <a:off x="6201429" y="3966755"/>
          <a:ext cx="2796021" cy="1043320"/>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53119">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784240">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Recorded</a:t>
                      </a:r>
                      <a:r>
                        <a:rPr lang="en-GB" sz="800" baseline="0" dirty="0"/>
                        <a:t> neighbourhood crimes were impacted significantly during the COVID-19 lockdown periods, and as a result saw large reductions. Crimes are anticipated to return to normal levels and therefore the outlook is based on ‘pre-COVID-19’ trends.</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5" name="Chart 1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510899497"/>
              </p:ext>
            </p:extLst>
          </p:nvPr>
        </p:nvGraphicFramePr>
        <p:xfrm>
          <a:off x="193906" y="2068707"/>
          <a:ext cx="2880000" cy="14368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653985905"/>
              </p:ext>
            </p:extLst>
          </p:nvPr>
        </p:nvGraphicFramePr>
        <p:xfrm>
          <a:off x="3143988" y="2061869"/>
          <a:ext cx="2880000" cy="143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126933784"/>
              </p:ext>
            </p:extLst>
          </p:nvPr>
        </p:nvGraphicFramePr>
        <p:xfrm>
          <a:off x="193906" y="3546750"/>
          <a:ext cx="2880000" cy="1436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1030981892"/>
              </p:ext>
            </p:extLst>
          </p:nvPr>
        </p:nvGraphicFramePr>
        <p:xfrm>
          <a:off x="3143988" y="3550551"/>
          <a:ext cx="2880000" cy="143640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a:extLst>
              <a:ext uri="{FF2B5EF4-FFF2-40B4-BE49-F238E27FC236}">
                <a16:creationId xmlns:a16="http://schemas.microsoft.com/office/drawing/2014/main" id="{9C8480F5-3D13-85DC-AC32-38CD13B3A2ED}"/>
              </a:ext>
            </a:extLst>
          </p:cNvPr>
          <p:cNvSpPr txBox="1"/>
          <p:nvPr/>
        </p:nvSpPr>
        <p:spPr>
          <a:xfrm>
            <a:off x="2354032" y="3447154"/>
            <a:ext cx="1529126" cy="184666"/>
          </a:xfrm>
          <a:prstGeom prst="rect">
            <a:avLst/>
          </a:prstGeom>
          <a:solidFill>
            <a:schemeClr val="bg1"/>
          </a:solidFill>
          <a:ln>
            <a:solidFill>
              <a:schemeClr val="bg1"/>
            </a:solidFill>
          </a:ln>
        </p:spPr>
        <p:txBody>
          <a:bodyPr wrap="square" rtlCol="0">
            <a:spAutoFit/>
          </a:bodyPr>
          <a:lstStyle/>
          <a:p>
            <a:r>
              <a:rPr lang="en-GB" sz="600" dirty="0"/>
              <a:t>          Avon &amp; Somerset                 MSG</a:t>
            </a:r>
          </a:p>
        </p:txBody>
      </p:sp>
      <p:cxnSp>
        <p:nvCxnSpPr>
          <p:cNvPr id="22" name="Straight Connector 21">
            <a:extLst>
              <a:ext uri="{FF2B5EF4-FFF2-40B4-BE49-F238E27FC236}">
                <a16:creationId xmlns:a16="http://schemas.microsoft.com/office/drawing/2014/main" id="{E300388C-301F-1466-5969-052BE9CE2880}"/>
              </a:ext>
            </a:extLst>
          </p:cNvPr>
          <p:cNvCxnSpPr>
            <a:cxnSpLocks/>
          </p:cNvCxnSpPr>
          <p:nvPr/>
        </p:nvCxnSpPr>
        <p:spPr>
          <a:xfrm>
            <a:off x="2407701" y="3535686"/>
            <a:ext cx="193708" cy="380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4F9A17A-5F7F-BE98-B6F8-B82DB8BF1EBC}"/>
              </a:ext>
            </a:extLst>
          </p:cNvPr>
          <p:cNvCxnSpPr>
            <a:cxnSpLocks/>
          </p:cNvCxnSpPr>
          <p:nvPr/>
        </p:nvCxnSpPr>
        <p:spPr>
          <a:xfrm>
            <a:off x="3367698" y="3539497"/>
            <a:ext cx="193708" cy="3801"/>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5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0096318"/>
              </p:ext>
            </p:extLst>
          </p:nvPr>
        </p:nvGraphicFramePr>
        <p:xfrm>
          <a:off x="123824" y="499635"/>
          <a:ext cx="5981700" cy="4566953"/>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181100">
                  <a:extLst>
                    <a:ext uri="{9D8B030D-6E8A-4147-A177-3AD203B41FA5}">
                      <a16:colId xmlns:a16="http://schemas.microsoft.com/office/drawing/2014/main" val="568197104"/>
                    </a:ext>
                  </a:extLst>
                </a:gridCol>
                <a:gridCol w="2585084">
                  <a:extLst>
                    <a:ext uri="{9D8B030D-6E8A-4147-A177-3AD203B41FA5}">
                      <a16:colId xmlns:a16="http://schemas.microsoft.com/office/drawing/2014/main" val="38739017"/>
                    </a:ext>
                  </a:extLst>
                </a:gridCol>
              </a:tblGrid>
              <a:tr h="273529">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39738">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334313">
                <a:tc>
                  <a:txBody>
                    <a:bodyPr/>
                    <a:lstStyle/>
                    <a:p>
                      <a:pPr marL="0" indent="0" algn="ctr">
                        <a:buFont typeface="Arial" panose="020B0604020202020204" pitchFamily="34" charset="0"/>
                        <a:buNone/>
                      </a:pPr>
                      <a:r>
                        <a:rPr lang="en-GB" sz="800" dirty="0"/>
                        <a:t>Investigate 100% of all cyber dependant crime disseminated to forces</a:t>
                      </a: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Stable (100%)</a:t>
                      </a:r>
                      <a:endParaRPr lang="en-GB" sz="800" b="1" dirty="0">
                        <a:solidFill>
                          <a:srgbClr val="00B050"/>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34313">
                <a:tc>
                  <a:txBody>
                    <a:bodyPr/>
                    <a:lstStyle/>
                    <a:p>
                      <a:pPr marL="0" indent="0" algn="ctr">
                        <a:buFont typeface="Arial" panose="020B0604020202020204" pitchFamily="34" charset="0"/>
                        <a:buNone/>
                      </a:pPr>
                      <a:r>
                        <a:rPr lang="en-GB" sz="800" dirty="0"/>
                        <a:t>Provide 100% of all cyber dependant crime victims with specialist advice</a:t>
                      </a:r>
                      <a:endParaRPr lang="en-GB" sz="800" dirty="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Stable (100%)</a:t>
                      </a:r>
                      <a:endParaRPr lang="en-GB" sz="800" b="1" dirty="0">
                        <a:solidFill>
                          <a:srgbClr val="00B050"/>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326468">
                <a:tc>
                  <a:txBody>
                    <a:bodyPr/>
                    <a:lstStyle/>
                    <a:p>
                      <a:pPr marL="0" indent="0" algn="ctr">
                        <a:buFont typeface="Arial" panose="020B0604020202020204" pitchFamily="34" charset="0"/>
                        <a:buNone/>
                      </a:pPr>
                      <a:r>
                        <a:rPr lang="en-GB" sz="800" dirty="0"/>
                        <a:t>Action Fraud Offences</a:t>
                      </a:r>
                      <a:endParaRPr lang="en-GB" sz="800" dirty="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Moderate reduction</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3278336626"/>
                  </a:ext>
                </a:extLst>
              </a:tr>
              <a:tr h="3056658">
                <a:tc gridSpan="3">
                  <a:txBody>
                    <a:bodyPr/>
                    <a:lstStyle/>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Tackle Cybercrime</a:t>
            </a:r>
          </a:p>
        </p:txBody>
      </p:sp>
      <p:graphicFrame>
        <p:nvGraphicFramePr>
          <p:cNvPr id="9" name="Table 8"/>
          <p:cNvGraphicFramePr>
            <a:graphicFrameLocks noGrp="1"/>
          </p:cNvGraphicFramePr>
          <p:nvPr>
            <p:extLst>
              <p:ext uri="{D42A27DB-BD31-4B8C-83A1-F6EECF244321}">
                <p14:modId xmlns:p14="http://schemas.microsoft.com/office/powerpoint/2010/main" val="1035162554"/>
              </p:ext>
            </p:extLst>
          </p:nvPr>
        </p:nvGraphicFramePr>
        <p:xfrm>
          <a:off x="6201429" y="499637"/>
          <a:ext cx="2789649" cy="279655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a:t>Planned Action</a:t>
                      </a:r>
                      <a:r>
                        <a:rPr lang="en-GB" sz="1100" baseline="0" dirty="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6">
                <a:tc>
                  <a:txBody>
                    <a:bodyPr/>
                    <a:lstStyle/>
                    <a:p>
                      <a:pPr marL="228600" indent="-228600">
                        <a:buFont typeface="+mj-lt"/>
                        <a:buAutoNum type="arabicPeriod"/>
                      </a:pPr>
                      <a:r>
                        <a:rPr lang="en-GB" sz="800" baseline="0" dirty="0">
                          <a:solidFill>
                            <a:schemeClr val="tx1"/>
                          </a:solidFill>
                        </a:rPr>
                        <a:t>Delivery of cybercrime prevention advice and specialist victim support, through the cybercrime protect officer capability. </a:t>
                      </a:r>
                    </a:p>
                    <a:p>
                      <a:pPr marL="228600" indent="-228600">
                        <a:buFont typeface="+mj-lt"/>
                        <a:buAutoNum type="arabicPeriod"/>
                      </a:pPr>
                      <a:endParaRPr lang="en-GB" sz="800" baseline="0" dirty="0">
                        <a:solidFill>
                          <a:schemeClr val="tx1"/>
                        </a:solidFill>
                      </a:endParaRPr>
                    </a:p>
                    <a:p>
                      <a:pPr marL="228600" indent="-228600">
                        <a:buFont typeface="+mj-lt"/>
                        <a:buAutoNum type="arabicPeriod"/>
                      </a:pPr>
                      <a:r>
                        <a:rPr lang="en-GB" sz="800" baseline="0" dirty="0">
                          <a:solidFill>
                            <a:schemeClr val="tx1"/>
                          </a:solidFill>
                        </a:rPr>
                        <a:t>Promotion of fraud-awareness, linking to national campaigns, to increase public understanding of offending methods and to deliver appropriate crime prevention advice.</a:t>
                      </a:r>
                    </a:p>
                    <a:p>
                      <a:pPr marL="228600" indent="-228600">
                        <a:buFont typeface="+mj-lt"/>
                        <a:buAutoNum type="arabicPeriod"/>
                      </a:pPr>
                      <a:endParaRPr lang="en-GB" sz="8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a:solidFill>
                            <a:schemeClr val="tx1"/>
                          </a:solidFill>
                        </a:rPr>
                        <a:t>Embedding crypto-currency training within financial investigation, fraud and cyber teams; equipping staff with enhanced skills and capabilities for the seizure and investigation of offences associated with crypto-currencies.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a:solidFill>
                            <a:schemeClr val="tx1"/>
                          </a:solidFill>
                        </a:rPr>
                        <a:t>Recruitment and establishment of additional investigation capacity to support asset and monetary seizures in financial investigations.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a:solidFill>
                          <a:schemeClr val="tx1"/>
                        </a:solidFill>
                      </a:endParaRPr>
                    </a:p>
                    <a:p>
                      <a:pPr marL="0" indent="0">
                        <a:buFont typeface="+mj-lt"/>
                        <a:buNone/>
                      </a:pPr>
                      <a:endParaRPr lang="en-GB" sz="800" baseline="0" dirty="0">
                        <a:solidFill>
                          <a:schemeClr val="tx1"/>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68974815"/>
              </p:ext>
            </p:extLst>
          </p:nvPr>
        </p:nvGraphicFramePr>
        <p:xfrm>
          <a:off x="6201427" y="3466826"/>
          <a:ext cx="2796022" cy="1618639"/>
        </p:xfrm>
        <a:graphic>
          <a:graphicData uri="http://schemas.openxmlformats.org/drawingml/2006/table">
            <a:tbl>
              <a:tblPr firstRow="1" bandRow="1">
                <a:tableStyleId>{073A0DAA-6AF3-43AB-8588-CEC1D06C72B9}</a:tableStyleId>
              </a:tblPr>
              <a:tblGrid>
                <a:gridCol w="2796022">
                  <a:extLst>
                    <a:ext uri="{9D8B030D-6E8A-4147-A177-3AD203B41FA5}">
                      <a16:colId xmlns:a16="http://schemas.microsoft.com/office/drawing/2014/main" val="491306328"/>
                    </a:ext>
                  </a:extLst>
                </a:gridCol>
              </a:tblGrid>
              <a:tr h="223031">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1359559">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There is no local measurement similar to the national measures, which focus on ‘Confidence in the law enforcement response to cyber crime’ and ‘the percentage of businesses experiencing a cyber breach or attack’. Both of these measures are captured at a national level.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dirty="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444460742"/>
              </p:ext>
            </p:extLst>
          </p:nvPr>
        </p:nvGraphicFramePr>
        <p:xfrm>
          <a:off x="237849" y="2175206"/>
          <a:ext cx="5753650" cy="2740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85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60416606"/>
              </p:ext>
            </p:extLst>
          </p:nvPr>
        </p:nvGraphicFramePr>
        <p:xfrm>
          <a:off x="123824" y="499636"/>
          <a:ext cx="5981700" cy="4544413"/>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59588">
                <a:tc gridSpan="3">
                  <a:txBody>
                    <a:bodyPr/>
                    <a:lstStyle/>
                    <a:p>
                      <a:pPr algn="ctr"/>
                      <a:r>
                        <a:rPr lang="en-GB" sz="1100" dirty="0"/>
                        <a:t>Measures Summary</a:t>
                      </a:r>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44380">
                <a:tc>
                  <a:txBody>
                    <a:bodyPr/>
                    <a:lstStyle/>
                    <a:p>
                      <a:pPr algn="ctr"/>
                      <a:r>
                        <a:rPr lang="en-GB" sz="800" b="1" dirty="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41161">
                <a:tc>
                  <a:txBody>
                    <a:bodyPr/>
                    <a:lstStyle/>
                    <a:p>
                      <a:pPr marL="0" indent="0" algn="ctr">
                        <a:buFont typeface="Arial" panose="020B0604020202020204" pitchFamily="34" charset="0"/>
                        <a:buNone/>
                      </a:pPr>
                      <a:r>
                        <a:rPr lang="en-GB" sz="800" dirty="0"/>
                        <a:t>Overall victim</a:t>
                      </a:r>
                      <a:r>
                        <a:rPr lang="en-GB" sz="800" baseline="0" dirty="0"/>
                        <a:t> satisfaction rate</a:t>
                      </a:r>
                      <a:endParaRPr lang="en-GB" sz="800" dirty="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41161">
                <a:tc>
                  <a:txBody>
                    <a:bodyPr/>
                    <a:lstStyle/>
                    <a:p>
                      <a:pPr marL="0" indent="0" algn="ctr">
                        <a:buFont typeface="Arial" panose="020B0604020202020204" pitchFamily="34" charset="0"/>
                        <a:buNone/>
                      </a:pPr>
                      <a:r>
                        <a:rPr lang="en-GB" sz="800" dirty="0"/>
                        <a:t>Burglary victim</a:t>
                      </a:r>
                      <a:r>
                        <a:rPr lang="en-GB" sz="800" baseline="0" dirty="0"/>
                        <a:t> satisfaction</a:t>
                      </a:r>
                      <a:endParaRPr lang="en-GB" sz="800" dirty="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41161">
                <a:tc>
                  <a:txBody>
                    <a:bodyPr/>
                    <a:lstStyle/>
                    <a:p>
                      <a:pPr marL="0" indent="0" algn="ctr">
                        <a:buFont typeface="Arial" panose="020B0604020202020204" pitchFamily="34" charset="0"/>
                        <a:buNone/>
                      </a:pPr>
                      <a:r>
                        <a:rPr lang="en-GB" sz="800" dirty="0"/>
                        <a:t>Hate crime</a:t>
                      </a:r>
                      <a:r>
                        <a:rPr lang="en-GB" sz="800" baseline="0" dirty="0"/>
                        <a:t> victim satisfaction rate</a:t>
                      </a:r>
                      <a:endParaRPr lang="en-GB" sz="800" dirty="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5">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241161">
                <a:tc>
                  <a:txBody>
                    <a:bodyPr/>
                    <a:lstStyle/>
                    <a:p>
                      <a:pPr marL="0" indent="0" algn="ctr">
                        <a:buFont typeface="Arial" panose="020B0604020202020204" pitchFamily="34" charset="0"/>
                        <a:buNone/>
                      </a:pPr>
                      <a:r>
                        <a:rPr lang="en-GB" sz="800" dirty="0"/>
                        <a:t>Violent crime</a:t>
                      </a:r>
                      <a:r>
                        <a:rPr lang="en-GB" sz="800" baseline="0" dirty="0"/>
                        <a:t> victim satisfaction</a:t>
                      </a:r>
                      <a:endParaRPr lang="en-GB" sz="800" dirty="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492947917"/>
                  </a:ext>
                </a:extLst>
              </a:tr>
              <a:tr h="241161">
                <a:tc>
                  <a:txBody>
                    <a:bodyPr/>
                    <a:lstStyle/>
                    <a:p>
                      <a:pPr marL="0" indent="0" algn="ctr">
                        <a:buFont typeface="Arial" panose="020B0604020202020204" pitchFamily="34" charset="0"/>
                        <a:buNone/>
                      </a:pPr>
                      <a:r>
                        <a:rPr lang="en-GB" sz="800" dirty="0"/>
                        <a:t>ASB</a:t>
                      </a:r>
                      <a:r>
                        <a:rPr lang="en-GB" sz="800" baseline="0" dirty="0"/>
                        <a:t> victim satisfaction rate</a:t>
                      </a:r>
                      <a:endParaRPr lang="en-GB" sz="800" dirty="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a:t>Stable</a:t>
                      </a:r>
                      <a:endParaRPr lang="en-GB" sz="800" b="1" dirty="0">
                        <a:solidFill>
                          <a:schemeClr val="accent5">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Not</a:t>
                      </a:r>
                      <a:r>
                        <a:rPr lang="en-GB" sz="800" baseline="0" dirty="0"/>
                        <a:t> available</a:t>
                      </a:r>
                      <a:endParaRPr lang="en-GB" sz="800" dirty="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3104131438"/>
                  </a:ext>
                </a:extLst>
              </a:tr>
              <a:tr h="2812349">
                <a:tc gridSpan="3">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400" dirty="0">
                <a:solidFill>
                  <a:schemeClr val="bg1"/>
                </a:solidFill>
              </a:rPr>
              <a:t>Improve Victim Satisfaction, with a Focus on Victims of Domestic Abuse</a:t>
            </a:r>
          </a:p>
        </p:txBody>
      </p:sp>
      <p:graphicFrame>
        <p:nvGraphicFramePr>
          <p:cNvPr id="9" name="Table 8"/>
          <p:cNvGraphicFramePr>
            <a:graphicFrameLocks noGrp="1"/>
          </p:cNvGraphicFramePr>
          <p:nvPr>
            <p:extLst>
              <p:ext uri="{D42A27DB-BD31-4B8C-83A1-F6EECF244321}">
                <p14:modId xmlns:p14="http://schemas.microsoft.com/office/powerpoint/2010/main" val="2442435831"/>
              </p:ext>
            </p:extLst>
          </p:nvPr>
        </p:nvGraphicFramePr>
        <p:xfrm>
          <a:off x="6201429" y="499636"/>
          <a:ext cx="2789649" cy="348235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a:t>Planned Action</a:t>
                      </a:r>
                      <a:r>
                        <a:rPr lang="en-GB" sz="1100" baseline="0" dirty="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825619">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Implementation of the new local </a:t>
                      </a:r>
                      <a:r>
                        <a:rPr lang="en-GB" sz="800" dirty="0">
                          <a:hlinkClick r:id="rId3"/>
                        </a:rPr>
                        <a:t>violence against women and girls framework</a:t>
                      </a:r>
                      <a:r>
                        <a:rPr lang="en-GB" sz="800" dirty="0"/>
                        <a:t> (which includes domestic abuse)</a:t>
                      </a:r>
                      <a:r>
                        <a:rPr lang="en-GB" sz="800" baseline="0" dirty="0"/>
                        <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3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Project Bluestone (see</a:t>
                      </a:r>
                      <a:r>
                        <a:rPr lang="en-GB" sz="800" baseline="0" dirty="0"/>
                        <a:t> below slide).</a:t>
                      </a:r>
                      <a:r>
                        <a:rPr lang="en-GB" sz="800" dirty="0"/>
                        <a:t> This will support</a:t>
                      </a:r>
                      <a:r>
                        <a:rPr lang="en-GB" sz="800" baseline="0" dirty="0"/>
                        <a:t> victims of domestic abuse-related RASSO.</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300" dirty="0">
                        <a:solidFill>
                          <a:schemeClr val="accent4">
                            <a:lumMod val="75000"/>
                          </a:schemeClr>
                        </a:solidFill>
                      </a:endParaRPr>
                    </a:p>
                    <a:p>
                      <a:pPr marL="228600" indent="-228600">
                        <a:buFont typeface="+mj-lt"/>
                        <a:buAutoNum type="arabicPeriod"/>
                      </a:pPr>
                      <a:r>
                        <a:rPr lang="en-GB" sz="800" dirty="0"/>
                        <a:t>Development and roll-out of an e-learning package to provide training and learning around evidence-led prosecutions in domestic abuse cases</a:t>
                      </a:r>
                      <a:r>
                        <a:rPr lang="en-GB" sz="800" baseline="0" dirty="0"/>
                        <a:t>.</a:t>
                      </a:r>
                    </a:p>
                    <a:p>
                      <a:pPr marL="228600" indent="-228600">
                        <a:buFont typeface="+mj-lt"/>
                        <a:buAutoNum type="arabicPeriod"/>
                      </a:pPr>
                      <a:endParaRPr lang="en-GB" sz="300"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Implementation of comprehensive domestic abuse training (‘DA Matters’) for all staff who deliver front-line</a:t>
                      </a:r>
                      <a:r>
                        <a:rPr lang="en-GB" sz="800" baseline="0" dirty="0"/>
                        <a:t> policing services.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300" baseline="0" dirty="0"/>
                    </a:p>
                    <a:p>
                      <a:pPr marL="228600" indent="-228600">
                        <a:buFont typeface="+mj-lt"/>
                        <a:buAutoNum type="arabicPeriod"/>
                      </a:pPr>
                      <a:r>
                        <a:rPr lang="en-GB" sz="800" baseline="0" dirty="0"/>
                        <a:t>Local domestic abuse victim satisfaction survey launched on a trial basis. This will be evaluated with the aim of making permanent.</a:t>
                      </a:r>
                    </a:p>
                    <a:p>
                      <a:pPr marL="228600" indent="-228600">
                        <a:buFont typeface="+mj-lt"/>
                        <a:buAutoNum type="arabicPeriod"/>
                      </a:pPr>
                      <a:endParaRPr lang="en-GB" sz="300" dirty="0"/>
                    </a:p>
                    <a:p>
                      <a:pPr marL="228600" indent="-228600">
                        <a:buFont typeface="+mj-lt"/>
                        <a:buAutoNum type="arabicPeriod"/>
                      </a:pPr>
                      <a:r>
                        <a:rPr lang="en-GB" sz="800" baseline="0" dirty="0"/>
                        <a:t>Implementation of the new anti-social behaviour service standard. This includes an enhanced victim call back service, enabling improvements in the investigative and safeguarding response.</a:t>
                      </a:r>
                    </a:p>
                    <a:p>
                      <a:pPr marL="228600" indent="-228600">
                        <a:buFont typeface="+mj-lt"/>
                        <a:buAutoNum type="arabicPeriod"/>
                      </a:pPr>
                      <a:endParaRPr lang="en-GB" sz="300" baseline="0" dirty="0"/>
                    </a:p>
                    <a:p>
                      <a:pPr marL="228600" indent="-228600">
                        <a:buFont typeface="+mj-lt"/>
                        <a:buAutoNum type="arabicPeriod"/>
                      </a:pPr>
                      <a:r>
                        <a:rPr lang="en-GB" sz="800" baseline="0" dirty="0"/>
                        <a:t>Creation of new victim information packs to ensure that victims of crime are provided with relevant information, guidance and support.</a:t>
                      </a:r>
                    </a:p>
                    <a:p>
                      <a:pPr marL="228600" indent="-228600">
                        <a:buFont typeface="+mj-lt"/>
                        <a:buAutoNum type="arabicPeriod"/>
                      </a:pPr>
                      <a:endParaRPr lang="en-GB" sz="300" baseline="0" dirty="0"/>
                    </a:p>
                    <a:p>
                      <a:pPr marL="228600" indent="-228600">
                        <a:buFont typeface="+mj-lt"/>
                        <a:buAutoNum type="arabicPeriod"/>
                      </a:pPr>
                      <a:r>
                        <a:rPr lang="en-GB" sz="800" baseline="0" dirty="0"/>
                        <a:t>Focused improvements on the consistent delivery of investigative updates for all victims of crime.</a:t>
                      </a:r>
                      <a:endParaRPr lang="en-GB" sz="800" dirty="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07906941"/>
              </p:ext>
            </p:extLst>
          </p:nvPr>
        </p:nvGraphicFramePr>
        <p:xfrm>
          <a:off x="6201429" y="4040466"/>
          <a:ext cx="2796021" cy="1001364"/>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14776">
                <a:tc>
                  <a:txBody>
                    <a:bodyPr/>
                    <a:lstStyle/>
                    <a:p>
                      <a:pPr algn="ctr"/>
                      <a:r>
                        <a:rPr lang="en-GB" sz="1100" dirty="0"/>
                        <a:t>Comments</a:t>
                      </a:r>
                    </a:p>
                  </a:txBody>
                  <a:tcPr anchor="ctr">
                    <a:solidFill>
                      <a:srgbClr val="00B0F0"/>
                    </a:solidFill>
                  </a:tcPr>
                </a:tc>
                <a:extLst>
                  <a:ext uri="{0D108BD9-81ED-4DB2-BD59-A6C34878D82A}">
                    <a16:rowId xmlns:a16="http://schemas.microsoft.com/office/drawing/2014/main" val="3699443570"/>
                  </a:ext>
                </a:extLst>
              </a:tr>
              <a:tr h="742284">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Overall victim satisfaction is stable in ASP.</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a:t>There</a:t>
                      </a:r>
                      <a:r>
                        <a:rPr lang="en-GB" sz="800" baseline="0" dirty="0"/>
                        <a:t> is n</a:t>
                      </a:r>
                      <a:r>
                        <a:rPr lang="en-GB" sz="800" dirty="0"/>
                        <a:t>o existing domestic abuse victim satisfaction survey currently in place in Avon and Somerset.</a:t>
                      </a:r>
                      <a:endParaRPr lang="en-GB" sz="800" dirty="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5" name="Chart 14">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466381300"/>
              </p:ext>
            </p:extLst>
          </p:nvPr>
        </p:nvGraphicFramePr>
        <p:xfrm>
          <a:off x="152922" y="2282284"/>
          <a:ext cx="3125650" cy="27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041645152"/>
              </p:ext>
            </p:extLst>
          </p:nvPr>
        </p:nvGraphicFramePr>
        <p:xfrm>
          <a:off x="3302873" y="2282284"/>
          <a:ext cx="2778350" cy="270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561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107348</TotalTime>
  <Words>3735</Words>
  <Application>Microsoft Office PowerPoint</Application>
  <PresentationFormat>On-screen Show (16:9)</PresentationFormat>
  <Paragraphs>475</Paragraphs>
  <Slides>16</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Montserrat</vt:lpstr>
      <vt:lpstr>1_Office Theme</vt:lpstr>
      <vt:lpstr>Custom Design</vt:lpstr>
      <vt:lpstr>1_Custom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Ben Valentine (OPCC)</cp:lastModifiedBy>
  <cp:revision>1482</cp:revision>
  <dcterms:created xsi:type="dcterms:W3CDTF">2010-04-12T23:12:02Z</dcterms:created>
  <dcterms:modified xsi:type="dcterms:W3CDTF">2022-09-14T11:08:41Z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MSIP_Label_d930e673-2975-4bc2-9965-65727a5899c8_Enabled">
    <vt:lpwstr>true</vt:lpwstr>
  </property>
  <property fmtid="{D5CDD505-2E9C-101B-9397-08002B2CF9AE}" pid="4" name="MSIP_Label_d930e673-2975-4bc2-9965-65727a5899c8_SetDate">
    <vt:lpwstr>2022-07-12T12:36:06Z</vt:lpwstr>
  </property>
  <property fmtid="{D5CDD505-2E9C-101B-9397-08002B2CF9AE}" pid="5" name="MSIP_Label_d930e673-2975-4bc2-9965-65727a5899c8_Method">
    <vt:lpwstr>Standard</vt:lpwstr>
  </property>
  <property fmtid="{D5CDD505-2E9C-101B-9397-08002B2CF9AE}" pid="6" name="MSIP_Label_d930e673-2975-4bc2-9965-65727a5899c8_Name">
    <vt:lpwstr>OFFICIAL</vt:lpwstr>
  </property>
  <property fmtid="{D5CDD505-2E9C-101B-9397-08002B2CF9AE}" pid="7" name="MSIP_Label_d930e673-2975-4bc2-9965-65727a5899c8_SiteId">
    <vt:lpwstr>2d72816c-7e1f-41c0-a948-47a8870ff33a</vt:lpwstr>
  </property>
  <property fmtid="{D5CDD505-2E9C-101B-9397-08002B2CF9AE}" pid="8" name="MSIP_Label_d930e673-2975-4bc2-9965-65727a5899c8_ActionId">
    <vt:lpwstr>b6899c0d-9444-42f2-9b1a-6b6646f777ea</vt:lpwstr>
  </property>
  <property fmtid="{D5CDD505-2E9C-101B-9397-08002B2CF9AE}" pid="9" name="MSIP_Label_d930e673-2975-4bc2-9965-65727a5899c8_ContentBits">
    <vt:lpwstr>0</vt:lpwstr>
  </property>
</Properties>
</file>